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0" d="100"/>
          <a:sy n="80" d="100"/>
        </p:scale>
        <p:origin x="29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ck.sanford\Desktop\Copy%20of%20Poster%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ck.sanford\Desktop\Copy%20of%20Poster%20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Signposting of patients contacting</a:t>
            </a:r>
            <a:r>
              <a:rPr lang="en-US" baseline="0" dirty="0"/>
              <a:t> the covid patient helpline reporting ADRs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Sheet3!$C$2:$C$3</c:f>
              <c:strCache>
                <c:ptCount val="2"/>
                <c:pt idx="0">
                  <c:v>Signposting</c:v>
                </c:pt>
                <c:pt idx="1">
                  <c:v>Count</c:v>
                </c:pt>
              </c:strCache>
            </c:strRef>
          </c:tx>
          <c:dPt>
            <c:idx val="0"/>
            <c:bubble3D val="0"/>
            <c:spPr>
              <a:solidFill>
                <a:schemeClr val="accent6">
                  <a:tint val="65000"/>
                </a:schemeClr>
              </a:solidFill>
              <a:ln w="19050">
                <a:solidFill>
                  <a:schemeClr val="lt1"/>
                </a:solidFill>
              </a:ln>
              <a:effectLst/>
            </c:spPr>
            <c:extLst>
              <c:ext xmlns:c16="http://schemas.microsoft.com/office/drawing/2014/chart" uri="{C3380CC4-5D6E-409C-BE32-E72D297353CC}">
                <c16:uniqueId val="{00000001-8EB7-41EA-844D-434D852E454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8EB7-41EA-844D-434D852E454B}"/>
              </c:ext>
            </c:extLst>
          </c:dPt>
          <c:dPt>
            <c:idx val="2"/>
            <c:bubble3D val="0"/>
            <c:spPr>
              <a:solidFill>
                <a:schemeClr val="accent6">
                  <a:shade val="65000"/>
                </a:schemeClr>
              </a:solidFill>
              <a:ln w="19050">
                <a:solidFill>
                  <a:schemeClr val="lt1"/>
                </a:solidFill>
              </a:ln>
              <a:effectLst/>
            </c:spPr>
            <c:extLst>
              <c:ext xmlns:c16="http://schemas.microsoft.com/office/drawing/2014/chart" uri="{C3380CC4-5D6E-409C-BE32-E72D297353CC}">
                <c16:uniqueId val="{00000005-8EB7-41EA-844D-434D852E454B}"/>
              </c:ext>
            </c:extLst>
          </c:dPt>
          <c:cat>
            <c:strRef>
              <c:f>Sheet3!$B$4:$B$6</c:f>
              <c:strCache>
                <c:ptCount val="3"/>
                <c:pt idx="0">
                  <c:v>Self-management</c:v>
                </c:pt>
                <c:pt idx="1">
                  <c:v>GP/111</c:v>
                </c:pt>
                <c:pt idx="2">
                  <c:v>A&amp;E</c:v>
                </c:pt>
              </c:strCache>
            </c:strRef>
          </c:cat>
          <c:val>
            <c:numRef>
              <c:f>Sheet3!$C$4:$C$6</c:f>
              <c:numCache>
                <c:formatCode>General</c:formatCode>
                <c:ptCount val="3"/>
                <c:pt idx="0">
                  <c:v>83</c:v>
                </c:pt>
                <c:pt idx="1">
                  <c:v>53</c:v>
                </c:pt>
                <c:pt idx="2">
                  <c:v>2</c:v>
                </c:pt>
              </c:numCache>
            </c:numRef>
          </c:val>
          <c:extLst>
            <c:ext xmlns:c16="http://schemas.microsoft.com/office/drawing/2014/chart" uri="{C3380CC4-5D6E-409C-BE32-E72D297353CC}">
              <c16:uniqueId val="{00000006-8EB7-41EA-844D-434D852E454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Types of calls recieved</a:t>
            </a:r>
            <a:r>
              <a:rPr lang="en-US" baseline="0"/>
              <a:t> into covid patient helpline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Sheet3!$C$18:$C$19</c:f>
              <c:strCache>
                <c:ptCount val="2"/>
                <c:pt idx="0">
                  <c:v>Call types</c:v>
                </c:pt>
                <c:pt idx="1">
                  <c:v>Count</c:v>
                </c:pt>
              </c:strCache>
            </c:strRef>
          </c:tx>
          <c:spPr>
            <a:solidFill>
              <a:schemeClr val="accent6"/>
            </a:solidFill>
            <a:ln>
              <a:noFill/>
            </a:ln>
            <a:effectLst/>
          </c:spPr>
          <c:invertIfNegative val="0"/>
          <c:cat>
            <c:strRef>
              <c:f>Sheet3!$B$20:$B$25</c:f>
              <c:strCache>
                <c:ptCount val="6"/>
                <c:pt idx="0">
                  <c:v>2nd appointments</c:v>
                </c:pt>
                <c:pt idx="1">
                  <c:v>Adverse drug reactions</c:v>
                </c:pt>
                <c:pt idx="2">
                  <c:v>Suitability of vaccine</c:v>
                </c:pt>
                <c:pt idx="3">
                  <c:v>Vaccination record cards</c:v>
                </c:pt>
                <c:pt idx="4">
                  <c:v>Which vaccine received</c:v>
                </c:pt>
                <c:pt idx="5">
                  <c:v>Other</c:v>
                </c:pt>
              </c:strCache>
            </c:strRef>
          </c:cat>
          <c:val>
            <c:numRef>
              <c:f>Sheet3!$C$20:$C$25</c:f>
              <c:numCache>
                <c:formatCode>General</c:formatCode>
                <c:ptCount val="6"/>
                <c:pt idx="0">
                  <c:v>242</c:v>
                </c:pt>
                <c:pt idx="1">
                  <c:v>138</c:v>
                </c:pt>
                <c:pt idx="2">
                  <c:v>42</c:v>
                </c:pt>
                <c:pt idx="3">
                  <c:v>27</c:v>
                </c:pt>
                <c:pt idx="4">
                  <c:v>9</c:v>
                </c:pt>
                <c:pt idx="5">
                  <c:v>14</c:v>
                </c:pt>
              </c:numCache>
            </c:numRef>
          </c:val>
          <c:extLst>
            <c:ext xmlns:c16="http://schemas.microsoft.com/office/drawing/2014/chart" uri="{C3380CC4-5D6E-409C-BE32-E72D297353CC}">
              <c16:uniqueId val="{00000000-0C39-4438-B8B6-D5D8345C8BB8}"/>
            </c:ext>
          </c:extLst>
        </c:ser>
        <c:dLbls>
          <c:showLegendKey val="0"/>
          <c:showVal val="0"/>
          <c:showCatName val="0"/>
          <c:showSerName val="0"/>
          <c:showPercent val="0"/>
          <c:showBubbleSize val="0"/>
        </c:dLbls>
        <c:gapWidth val="219"/>
        <c:overlap val="-27"/>
        <c:axId val="500819592"/>
        <c:axId val="500827136"/>
      </c:barChart>
      <c:catAx>
        <c:axId val="500819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827136"/>
        <c:crosses val="autoZero"/>
        <c:auto val="1"/>
        <c:lblAlgn val="ctr"/>
        <c:lblOffset val="100"/>
        <c:noMultiLvlLbl val="0"/>
      </c:catAx>
      <c:valAx>
        <c:axId val="500827136"/>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0819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9EB8ED-0B86-4360-A609-AA1C774D111C}"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C43676-D227-41DC-830B-C50F008611A4}" type="slidenum">
              <a:rPr lang="en-GB" smtClean="0"/>
              <a:t>‹#›</a:t>
            </a:fld>
            <a:endParaRPr lang="en-GB"/>
          </a:p>
        </p:txBody>
      </p:sp>
    </p:spTree>
    <p:extLst>
      <p:ext uri="{BB962C8B-B14F-4D97-AF65-F5344CB8AC3E}">
        <p14:creationId xmlns:p14="http://schemas.microsoft.com/office/powerpoint/2010/main" val="1922712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9EB8ED-0B86-4360-A609-AA1C774D111C}"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C43676-D227-41DC-830B-C50F008611A4}" type="slidenum">
              <a:rPr lang="en-GB" smtClean="0"/>
              <a:t>‹#›</a:t>
            </a:fld>
            <a:endParaRPr lang="en-GB"/>
          </a:p>
        </p:txBody>
      </p:sp>
    </p:spTree>
    <p:extLst>
      <p:ext uri="{BB962C8B-B14F-4D97-AF65-F5344CB8AC3E}">
        <p14:creationId xmlns:p14="http://schemas.microsoft.com/office/powerpoint/2010/main" val="383037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9EB8ED-0B86-4360-A609-AA1C774D111C}"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C43676-D227-41DC-830B-C50F008611A4}" type="slidenum">
              <a:rPr lang="en-GB" smtClean="0"/>
              <a:t>‹#›</a:t>
            </a:fld>
            <a:endParaRPr lang="en-GB"/>
          </a:p>
        </p:txBody>
      </p:sp>
    </p:spTree>
    <p:extLst>
      <p:ext uri="{BB962C8B-B14F-4D97-AF65-F5344CB8AC3E}">
        <p14:creationId xmlns:p14="http://schemas.microsoft.com/office/powerpoint/2010/main" val="343660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9EB8ED-0B86-4360-A609-AA1C774D111C}"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C43676-D227-41DC-830B-C50F008611A4}" type="slidenum">
              <a:rPr lang="en-GB" smtClean="0"/>
              <a:t>‹#›</a:t>
            </a:fld>
            <a:endParaRPr lang="en-GB"/>
          </a:p>
        </p:txBody>
      </p:sp>
    </p:spTree>
    <p:extLst>
      <p:ext uri="{BB962C8B-B14F-4D97-AF65-F5344CB8AC3E}">
        <p14:creationId xmlns:p14="http://schemas.microsoft.com/office/powerpoint/2010/main" val="3454360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EB8ED-0B86-4360-A609-AA1C774D111C}" type="datetimeFigureOut">
              <a:rPr lang="en-GB" smtClean="0"/>
              <a:t>27/08/2021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9C43676-D227-41DC-830B-C50F008611A4}" type="slidenum">
              <a:rPr lang="en-GB" smtClean="0"/>
              <a:t>‹#›</a:t>
            </a:fld>
            <a:endParaRPr lang="en-GB"/>
          </a:p>
        </p:txBody>
      </p:sp>
    </p:spTree>
    <p:extLst>
      <p:ext uri="{BB962C8B-B14F-4D97-AF65-F5344CB8AC3E}">
        <p14:creationId xmlns:p14="http://schemas.microsoft.com/office/powerpoint/2010/main" val="4133291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9EB8ED-0B86-4360-A609-AA1C774D111C}"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C43676-D227-41DC-830B-C50F008611A4}" type="slidenum">
              <a:rPr lang="en-GB" smtClean="0"/>
              <a:t>‹#›</a:t>
            </a:fld>
            <a:endParaRPr lang="en-GB"/>
          </a:p>
        </p:txBody>
      </p:sp>
    </p:spTree>
    <p:extLst>
      <p:ext uri="{BB962C8B-B14F-4D97-AF65-F5344CB8AC3E}">
        <p14:creationId xmlns:p14="http://schemas.microsoft.com/office/powerpoint/2010/main" val="89566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9EB8ED-0B86-4360-A609-AA1C774D111C}" type="datetimeFigureOut">
              <a:rPr lang="en-GB" smtClean="0"/>
              <a:t>27/08/2021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C43676-D227-41DC-830B-C50F008611A4}" type="slidenum">
              <a:rPr lang="en-GB" smtClean="0"/>
              <a:t>‹#›</a:t>
            </a:fld>
            <a:endParaRPr lang="en-GB"/>
          </a:p>
        </p:txBody>
      </p:sp>
    </p:spTree>
    <p:extLst>
      <p:ext uri="{BB962C8B-B14F-4D97-AF65-F5344CB8AC3E}">
        <p14:creationId xmlns:p14="http://schemas.microsoft.com/office/powerpoint/2010/main" val="70063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9EB8ED-0B86-4360-A609-AA1C774D111C}" type="datetimeFigureOut">
              <a:rPr lang="en-GB" smtClean="0"/>
              <a:t>27/08/2021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9C43676-D227-41DC-830B-C50F008611A4}" type="slidenum">
              <a:rPr lang="en-GB" smtClean="0"/>
              <a:t>‹#›</a:t>
            </a:fld>
            <a:endParaRPr lang="en-GB"/>
          </a:p>
        </p:txBody>
      </p:sp>
    </p:spTree>
    <p:extLst>
      <p:ext uri="{BB962C8B-B14F-4D97-AF65-F5344CB8AC3E}">
        <p14:creationId xmlns:p14="http://schemas.microsoft.com/office/powerpoint/2010/main" val="1135291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EB8ED-0B86-4360-A609-AA1C774D111C}" type="datetimeFigureOut">
              <a:rPr lang="en-GB" smtClean="0"/>
              <a:t>27/08/2021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9C43676-D227-41DC-830B-C50F008611A4}" type="slidenum">
              <a:rPr lang="en-GB" smtClean="0"/>
              <a:t>‹#›</a:t>
            </a:fld>
            <a:endParaRPr lang="en-GB"/>
          </a:p>
        </p:txBody>
      </p:sp>
    </p:spTree>
    <p:extLst>
      <p:ext uri="{BB962C8B-B14F-4D97-AF65-F5344CB8AC3E}">
        <p14:creationId xmlns:p14="http://schemas.microsoft.com/office/powerpoint/2010/main" val="2119260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9EB8ED-0B86-4360-A609-AA1C774D111C}"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C43676-D227-41DC-830B-C50F008611A4}" type="slidenum">
              <a:rPr lang="en-GB" smtClean="0"/>
              <a:t>‹#›</a:t>
            </a:fld>
            <a:endParaRPr lang="en-GB"/>
          </a:p>
        </p:txBody>
      </p:sp>
    </p:spTree>
    <p:extLst>
      <p:ext uri="{BB962C8B-B14F-4D97-AF65-F5344CB8AC3E}">
        <p14:creationId xmlns:p14="http://schemas.microsoft.com/office/powerpoint/2010/main" val="38638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9EB8ED-0B86-4360-A609-AA1C774D111C}" type="datetimeFigureOut">
              <a:rPr lang="en-GB" smtClean="0"/>
              <a:t>27/08/2021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9C43676-D227-41DC-830B-C50F008611A4}" type="slidenum">
              <a:rPr lang="en-GB" smtClean="0"/>
              <a:t>‹#›</a:t>
            </a:fld>
            <a:endParaRPr lang="en-GB"/>
          </a:p>
        </p:txBody>
      </p:sp>
    </p:spTree>
    <p:extLst>
      <p:ext uri="{BB962C8B-B14F-4D97-AF65-F5344CB8AC3E}">
        <p14:creationId xmlns:p14="http://schemas.microsoft.com/office/powerpoint/2010/main" val="188945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39EB8ED-0B86-4360-A609-AA1C774D111C}" type="datetimeFigureOut">
              <a:rPr lang="en-GB" smtClean="0"/>
              <a:t>27/08/2021</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9C43676-D227-41DC-830B-C50F008611A4}" type="slidenum">
              <a:rPr lang="en-GB" smtClean="0"/>
              <a:t>‹#›</a:t>
            </a:fld>
            <a:endParaRPr lang="en-GB"/>
          </a:p>
        </p:txBody>
      </p:sp>
    </p:spTree>
    <p:extLst>
      <p:ext uri="{BB962C8B-B14F-4D97-AF65-F5344CB8AC3E}">
        <p14:creationId xmlns:p14="http://schemas.microsoft.com/office/powerpoint/2010/main" val="2880180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A9AAF-A2FC-4B2A-97F5-1ED1C17F880A}"/>
              </a:ext>
            </a:extLst>
          </p:cNvPr>
          <p:cNvSpPr>
            <a:spLocks noGrp="1"/>
          </p:cNvSpPr>
          <p:nvPr>
            <p:ph type="ctrTitle"/>
          </p:nvPr>
        </p:nvSpPr>
        <p:spPr/>
        <p:txBody>
          <a:bodyPr/>
          <a:lstStyle/>
          <a:p>
            <a:r>
              <a:rPr lang="en-GB" b="1" dirty="0">
                <a:solidFill>
                  <a:schemeClr val="accent6">
                    <a:lumMod val="75000"/>
                  </a:schemeClr>
                </a:solidFill>
              </a:rPr>
              <a:t>Evaluating the impact of a COVID-19 vaccine patient helpline within the Oxfordshire Clinical Commissioning Group</a:t>
            </a:r>
          </a:p>
        </p:txBody>
      </p:sp>
      <p:sp>
        <p:nvSpPr>
          <p:cNvPr id="3" name="Subtitle 2">
            <a:extLst>
              <a:ext uri="{FF2B5EF4-FFF2-40B4-BE49-F238E27FC236}">
                <a16:creationId xmlns:a16="http://schemas.microsoft.com/office/drawing/2014/main" id="{43984621-7AD5-4B48-8E1F-9EAF3C9A71EE}"/>
              </a:ext>
            </a:extLst>
          </p:cNvPr>
          <p:cNvSpPr>
            <a:spLocks noGrp="1"/>
          </p:cNvSpPr>
          <p:nvPr>
            <p:ph type="subTitle" idx="1"/>
          </p:nvPr>
        </p:nvSpPr>
        <p:spPr/>
        <p:txBody>
          <a:bodyPr/>
          <a:lstStyle/>
          <a:p>
            <a:endParaRPr lang="en-GB" dirty="0"/>
          </a:p>
          <a:p>
            <a:r>
              <a:rPr lang="en-GB" dirty="0"/>
              <a:t>Jugpreeth Ghair, </a:t>
            </a:r>
            <a:r>
              <a:rPr lang="en-GB" u="sng" dirty="0"/>
              <a:t>Niamh McKinney</a:t>
            </a:r>
            <a:r>
              <a:rPr lang="en-GB" dirty="0"/>
              <a:t>, Jack Sanford.</a:t>
            </a:r>
          </a:p>
          <a:p>
            <a:r>
              <a:rPr lang="en-GB" dirty="0"/>
              <a:t>Oxford University Hospitals NHS Foundation Trust, Oxford</a:t>
            </a:r>
          </a:p>
        </p:txBody>
      </p:sp>
      <p:pic>
        <p:nvPicPr>
          <p:cNvPr id="6" name="Picture 5">
            <a:extLst>
              <a:ext uri="{FF2B5EF4-FFF2-40B4-BE49-F238E27FC236}">
                <a16:creationId xmlns:a16="http://schemas.microsoft.com/office/drawing/2014/main" id="{AEF6477A-67ED-4464-AB5F-904C72A188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 y="8895366"/>
            <a:ext cx="1081088"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See the source image">
            <a:extLst>
              <a:ext uri="{FF2B5EF4-FFF2-40B4-BE49-F238E27FC236}">
                <a16:creationId xmlns:a16="http://schemas.microsoft.com/office/drawing/2014/main" id="{9F4FF7D8-76DE-4792-9218-927A21E4BE86}"/>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966693" y="9005383"/>
            <a:ext cx="2376957" cy="61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351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2713-A027-493D-A7BD-DEAC9EA4C43B}"/>
              </a:ext>
            </a:extLst>
          </p:cNvPr>
          <p:cNvSpPr>
            <a:spLocks noGrp="1"/>
          </p:cNvSpPr>
          <p:nvPr>
            <p:ph type="title"/>
          </p:nvPr>
        </p:nvSpPr>
        <p:spPr>
          <a:xfrm>
            <a:off x="471488" y="514527"/>
            <a:ext cx="5915025" cy="283963"/>
          </a:xfrm>
          <a:solidFill>
            <a:schemeClr val="accent6">
              <a:lumMod val="60000"/>
              <a:lumOff val="40000"/>
            </a:schemeClr>
          </a:solidFill>
        </p:spPr>
        <p:txBody>
          <a:bodyPr>
            <a:normAutofit fontScale="90000"/>
          </a:bodyPr>
          <a:lstStyle/>
          <a:p>
            <a:r>
              <a:rPr lang="en-GB" sz="1800" b="1" dirty="0"/>
              <a:t>BACKGROUND</a:t>
            </a:r>
          </a:p>
        </p:txBody>
      </p:sp>
      <p:pic>
        <p:nvPicPr>
          <p:cNvPr id="10" name="Content Placeholder 9" descr="Map&#10;&#10;Description automatically generated">
            <a:extLst>
              <a:ext uri="{FF2B5EF4-FFF2-40B4-BE49-F238E27FC236}">
                <a16:creationId xmlns:a16="http://schemas.microsoft.com/office/drawing/2014/main" id="{E3AB7A7E-F9C1-4B58-8BD9-D3E70160309C}"/>
              </a:ext>
            </a:extLst>
          </p:cNvPr>
          <p:cNvPicPr>
            <a:picLocks noGrp="1" noChangeAspect="1"/>
          </p:cNvPicPr>
          <p:nvPr>
            <p:ph idx="1"/>
          </p:nvPr>
        </p:nvPicPr>
        <p:blipFill rotWithShape="1">
          <a:blip r:embed="rId2" cstate="hqprint">
            <a:extLst>
              <a:ext uri="{28A0092B-C50C-407E-A947-70E740481C1C}">
                <a14:useLocalDpi xmlns:a14="http://schemas.microsoft.com/office/drawing/2010/main" val="0"/>
              </a:ext>
            </a:extLst>
          </a:blip>
          <a:srcRect l="27769" t="1832" r="27121" b="12977"/>
          <a:stretch/>
        </p:blipFill>
        <p:spPr>
          <a:xfrm>
            <a:off x="5070064" y="3056031"/>
            <a:ext cx="1316447" cy="1757363"/>
          </a:xfrm>
        </p:spPr>
      </p:pic>
      <p:sp>
        <p:nvSpPr>
          <p:cNvPr id="4" name="Title 1">
            <a:extLst>
              <a:ext uri="{FF2B5EF4-FFF2-40B4-BE49-F238E27FC236}">
                <a16:creationId xmlns:a16="http://schemas.microsoft.com/office/drawing/2014/main" id="{C0740A22-7E47-4DF5-AD88-DE82DC8C32DF}"/>
              </a:ext>
            </a:extLst>
          </p:cNvPr>
          <p:cNvSpPr txBox="1">
            <a:spLocks/>
          </p:cNvSpPr>
          <p:nvPr/>
        </p:nvSpPr>
        <p:spPr>
          <a:xfrm>
            <a:off x="471487" y="5045745"/>
            <a:ext cx="5915025" cy="283963"/>
          </a:xfrm>
          <a:prstGeom prst="rect">
            <a:avLst/>
          </a:prstGeom>
          <a:solidFill>
            <a:schemeClr val="accent6">
              <a:lumMod val="60000"/>
              <a:lumOff val="40000"/>
            </a:schemeClr>
          </a:solidFill>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800" b="1" dirty="0"/>
              <a:t>INTRODUCTION</a:t>
            </a:r>
          </a:p>
        </p:txBody>
      </p:sp>
      <p:sp>
        <p:nvSpPr>
          <p:cNvPr id="7" name="TextBox 6">
            <a:extLst>
              <a:ext uri="{FF2B5EF4-FFF2-40B4-BE49-F238E27FC236}">
                <a16:creationId xmlns:a16="http://schemas.microsoft.com/office/drawing/2014/main" id="{3E42A968-9090-4BA4-B90C-195D47D44020}"/>
              </a:ext>
            </a:extLst>
          </p:cNvPr>
          <p:cNvSpPr txBox="1"/>
          <p:nvPr/>
        </p:nvSpPr>
        <p:spPr>
          <a:xfrm>
            <a:off x="471488" y="1146220"/>
            <a:ext cx="4499758"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dirty="0"/>
              <a:t>Oxfordshire CCG:</a:t>
            </a:r>
          </a:p>
          <a:p>
            <a:pPr marL="285750" indent="-285750">
              <a:buFont typeface="Arial" panose="020B0604020202020204" pitchFamily="34" charset="0"/>
              <a:buChar char="•"/>
            </a:pPr>
            <a:r>
              <a:rPr lang="en-GB" dirty="0"/>
              <a:t>20 Primary Care Networks</a:t>
            </a:r>
          </a:p>
          <a:p>
            <a:pPr marL="742950" lvl="1" indent="-285750">
              <a:buFont typeface="Arial" panose="020B0604020202020204" pitchFamily="34" charset="0"/>
              <a:buChar char="•"/>
            </a:pPr>
            <a:r>
              <a:rPr lang="en-GB" dirty="0"/>
              <a:t>66 GP surgeries</a:t>
            </a:r>
          </a:p>
          <a:p>
            <a:pPr marL="742950" lvl="1" indent="-285750">
              <a:buFont typeface="Arial" panose="020B0604020202020204" pitchFamily="34" charset="0"/>
              <a:buChar char="•"/>
            </a:pPr>
            <a:r>
              <a:rPr lang="en-GB" dirty="0"/>
              <a:t>Over 750,000 registered patients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cs typeface="Calibri" panose="020F0502020204030204"/>
            </a:endParaRPr>
          </a:p>
          <a:p>
            <a:pPr marL="285750" indent="-285750">
              <a:buFont typeface="Arial" panose="020B0604020202020204" pitchFamily="34" charset="0"/>
              <a:buChar char="•"/>
            </a:pPr>
            <a:r>
              <a:rPr lang="en-GB" dirty="0"/>
              <a:t>Medicines Information Service provided by Oxford University Hospitals NHS Foundation Trust</a:t>
            </a:r>
          </a:p>
          <a:p>
            <a:pPr marL="285750" indent="-285750">
              <a:buFont typeface="Arial" panose="020B0604020202020204" pitchFamily="34" charset="0"/>
              <a:buChar char="•"/>
            </a:pPr>
            <a:r>
              <a:rPr lang="en-GB" dirty="0"/>
              <a:t>Team split between on-site and remote working during COVID-19 pandemic</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12" name="Picture 11" descr="Map&#10;&#10;Description automatically generated">
            <a:extLst>
              <a:ext uri="{FF2B5EF4-FFF2-40B4-BE49-F238E27FC236}">
                <a16:creationId xmlns:a16="http://schemas.microsoft.com/office/drawing/2014/main" id="{598993E7-9C83-44DD-B938-8B4C8A046BC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7230" t="1223" r="26760" b="12429"/>
          <a:stretch/>
        </p:blipFill>
        <p:spPr>
          <a:xfrm>
            <a:off x="5061794" y="1146220"/>
            <a:ext cx="1324717" cy="1757363"/>
          </a:xfrm>
          <a:prstGeom prst="rect">
            <a:avLst/>
          </a:prstGeom>
        </p:spPr>
      </p:pic>
      <p:pic>
        <p:nvPicPr>
          <p:cNvPr id="13" name="Picture 12">
            <a:extLst>
              <a:ext uri="{FF2B5EF4-FFF2-40B4-BE49-F238E27FC236}">
                <a16:creationId xmlns:a16="http://schemas.microsoft.com/office/drawing/2014/main" id="{957AC052-F3C4-43DB-BEF4-A46B0E536C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 y="8895366"/>
            <a:ext cx="1081088"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See the source image">
            <a:extLst>
              <a:ext uri="{FF2B5EF4-FFF2-40B4-BE49-F238E27FC236}">
                <a16:creationId xmlns:a16="http://schemas.microsoft.com/office/drawing/2014/main" id="{DFC08F0B-1DCD-4B50-9995-B41CEAA16BFF}"/>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966693" y="9005383"/>
            <a:ext cx="2376957" cy="61954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id="{0D3D9670-34A9-4C1D-A69B-9FEA1EA0C183}"/>
              </a:ext>
            </a:extLst>
          </p:cNvPr>
          <p:cNvSpPr txBox="1">
            <a:spLocks/>
          </p:cNvSpPr>
          <p:nvPr/>
        </p:nvSpPr>
        <p:spPr>
          <a:xfrm>
            <a:off x="471488" y="5562058"/>
            <a:ext cx="5915025" cy="336022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800" dirty="0">
                <a:effectLst/>
                <a:ea typeface="Arial" panose="020B0604020202020204" pitchFamily="34" charset="0"/>
                <a:cs typeface="Arial" panose="020B0604020202020204" pitchFamily="34" charset="0"/>
              </a:rPr>
              <a:t>Due to the additional monitoring status of COVID-19 vaccines in the UK, the MI department at OUH worked in collaboration with the CCG to provide a helpline service to those receiving COVID-19 vaccinations. </a:t>
            </a:r>
          </a:p>
          <a:p>
            <a:pPr marL="0" indent="0">
              <a:buNone/>
            </a:pPr>
            <a:r>
              <a:rPr lang="en-GB" sz="1800" dirty="0">
                <a:effectLst/>
                <a:ea typeface="Arial" panose="020B0604020202020204" pitchFamily="34" charset="0"/>
                <a:cs typeface="Arial" panose="020B0604020202020204" pitchFamily="34" charset="0"/>
              </a:rPr>
              <a:t>The service primarily aimed to support effective pharmacovigilance through yellow card reporting, but also provided an opportunity to promote self-management of symptoms where appropriate, reducing the potential burden on colleagues in primary care. </a:t>
            </a:r>
          </a:p>
          <a:p>
            <a:pPr marL="0" indent="0">
              <a:buNone/>
            </a:pPr>
            <a:r>
              <a:rPr lang="en-GB" sz="1800" dirty="0">
                <a:effectLst/>
                <a:ea typeface="Arial" panose="020B0604020202020204" pitchFamily="34" charset="0"/>
                <a:cs typeface="Arial" panose="020B0604020202020204" pitchFamily="34" charset="0"/>
              </a:rPr>
              <a:t>The service was also used to enquire about suitability for vaccination based on past medical history and to manage enquiries relating to second appointments. </a:t>
            </a:r>
            <a:endParaRPr lang="en-GB" dirty="0"/>
          </a:p>
        </p:txBody>
      </p:sp>
    </p:spTree>
    <p:extLst>
      <p:ext uri="{BB962C8B-B14F-4D97-AF65-F5344CB8AC3E}">
        <p14:creationId xmlns:p14="http://schemas.microsoft.com/office/powerpoint/2010/main" val="357347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FE0A46-6BB0-414F-B017-27CF542FA970}"/>
              </a:ext>
            </a:extLst>
          </p:cNvPr>
          <p:cNvSpPr>
            <a:spLocks noGrp="1"/>
          </p:cNvSpPr>
          <p:nvPr>
            <p:ph idx="1"/>
          </p:nvPr>
        </p:nvSpPr>
        <p:spPr>
          <a:xfrm>
            <a:off x="471488" y="3054444"/>
            <a:ext cx="3572213" cy="3137188"/>
          </a:xfrm>
        </p:spPr>
        <p:txBody>
          <a:bodyPr vert="horz" lIns="91440" tIns="45720" rIns="91440" bIns="45720" rtlCol="0" anchor="t">
            <a:noAutofit/>
          </a:bodyPr>
          <a:lstStyle/>
          <a:p>
            <a:r>
              <a:rPr lang="en-GB" sz="1900" dirty="0"/>
              <a:t>Total of 471 calls received</a:t>
            </a:r>
            <a:endParaRPr lang="en-GB" sz="1900" dirty="0">
              <a:cs typeface="Calibri"/>
            </a:endParaRPr>
          </a:p>
          <a:p>
            <a:r>
              <a:rPr lang="en-GB" sz="1900" dirty="0">
                <a:cs typeface="Calibri"/>
              </a:rPr>
              <a:t>138 calls pertained to an adverse reaction. Yellow card completed for 95%</a:t>
            </a:r>
          </a:p>
          <a:p>
            <a:r>
              <a:rPr lang="en-GB" sz="1900" dirty="0">
                <a:cs typeface="Calibri"/>
              </a:rPr>
              <a:t>Most patients (60.1%) were given self-management advice.</a:t>
            </a:r>
          </a:p>
          <a:p>
            <a:r>
              <a:rPr lang="en-GB" sz="1900" dirty="0">
                <a:cs typeface="Calibri"/>
              </a:rPr>
              <a:t>42 calls received enquiring about suitability for vaccination. In 71% of cases, patients deemed suitable to proceed.</a:t>
            </a:r>
          </a:p>
          <a:p>
            <a:r>
              <a:rPr lang="en-GB" sz="1900" dirty="0">
                <a:cs typeface="Calibri"/>
              </a:rPr>
              <a:t>62% of calls received fell outside our intended scope of practice</a:t>
            </a:r>
          </a:p>
          <a:p>
            <a:endParaRPr lang="en-GB" dirty="0">
              <a:cs typeface="Calibri"/>
            </a:endParaRPr>
          </a:p>
          <a:p>
            <a:pPr marL="0" indent="0">
              <a:buNone/>
            </a:pPr>
            <a:endParaRPr lang="en-GB" dirty="0">
              <a:cs typeface="Calibri"/>
            </a:endParaRPr>
          </a:p>
        </p:txBody>
      </p:sp>
      <p:sp>
        <p:nvSpPr>
          <p:cNvPr id="7" name="Title 1">
            <a:extLst>
              <a:ext uri="{FF2B5EF4-FFF2-40B4-BE49-F238E27FC236}">
                <a16:creationId xmlns:a16="http://schemas.microsoft.com/office/drawing/2014/main" id="{C3DF4E75-654A-4F10-9E38-B18A093F13CC}"/>
              </a:ext>
            </a:extLst>
          </p:cNvPr>
          <p:cNvSpPr txBox="1">
            <a:spLocks/>
          </p:cNvSpPr>
          <p:nvPr/>
        </p:nvSpPr>
        <p:spPr>
          <a:xfrm>
            <a:off x="471487" y="519452"/>
            <a:ext cx="5915025" cy="283963"/>
          </a:xfrm>
          <a:prstGeom prst="rect">
            <a:avLst/>
          </a:prstGeom>
          <a:solidFill>
            <a:schemeClr val="accent6">
              <a:lumMod val="60000"/>
              <a:lumOff val="40000"/>
            </a:schemeClr>
          </a:solidFill>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800" b="1" dirty="0"/>
              <a:t>METHOD</a:t>
            </a:r>
          </a:p>
        </p:txBody>
      </p:sp>
      <p:pic>
        <p:nvPicPr>
          <p:cNvPr id="8" name="Picture 7">
            <a:extLst>
              <a:ext uri="{FF2B5EF4-FFF2-40B4-BE49-F238E27FC236}">
                <a16:creationId xmlns:a16="http://schemas.microsoft.com/office/drawing/2014/main" id="{F6485AFA-455F-4B7F-BD25-0BB77EFFA3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 y="8895366"/>
            <a:ext cx="1081088"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See the source image">
            <a:extLst>
              <a:ext uri="{FF2B5EF4-FFF2-40B4-BE49-F238E27FC236}">
                <a16:creationId xmlns:a16="http://schemas.microsoft.com/office/drawing/2014/main" id="{6EF60D46-1B92-468F-A4D7-701505BD167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966693" y="9005383"/>
            <a:ext cx="2376957" cy="61954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CE3D2904-2FCC-4FE1-888C-7AB5F7B478F5}"/>
              </a:ext>
            </a:extLst>
          </p:cNvPr>
          <p:cNvSpPr txBox="1">
            <a:spLocks/>
          </p:cNvSpPr>
          <p:nvPr/>
        </p:nvSpPr>
        <p:spPr>
          <a:xfrm>
            <a:off x="471485" y="2729692"/>
            <a:ext cx="5915025" cy="283963"/>
          </a:xfrm>
          <a:prstGeom prst="rect">
            <a:avLst/>
          </a:prstGeom>
          <a:solidFill>
            <a:schemeClr val="accent6">
              <a:lumMod val="60000"/>
              <a:lumOff val="40000"/>
            </a:schemeClr>
          </a:solidFill>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800" b="1" dirty="0"/>
              <a:t>RESULTS</a:t>
            </a:r>
          </a:p>
        </p:txBody>
      </p:sp>
      <p:sp>
        <p:nvSpPr>
          <p:cNvPr id="11" name="Content Placeholder 2">
            <a:extLst>
              <a:ext uri="{FF2B5EF4-FFF2-40B4-BE49-F238E27FC236}">
                <a16:creationId xmlns:a16="http://schemas.microsoft.com/office/drawing/2014/main" id="{59EE959E-3489-4D08-848C-B86ED927FFC3}"/>
              </a:ext>
            </a:extLst>
          </p:cNvPr>
          <p:cNvSpPr txBox="1">
            <a:spLocks/>
          </p:cNvSpPr>
          <p:nvPr/>
        </p:nvSpPr>
        <p:spPr>
          <a:xfrm>
            <a:off x="471485" y="983722"/>
            <a:ext cx="5915025" cy="1746599"/>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Data collected directly from MiDatabank. </a:t>
            </a:r>
          </a:p>
          <a:p>
            <a:r>
              <a:rPr lang="en-GB" dirty="0"/>
              <a:t>Quarterly figures analysed from 1/1/21 to 31/3/21</a:t>
            </a:r>
          </a:p>
          <a:p>
            <a:r>
              <a:rPr lang="en-GB" dirty="0"/>
              <a:t>Keywords of “Patient Medicines Helpline” and “COVID-19 vaccine” used to highlight applicable calls.</a:t>
            </a:r>
            <a:endParaRPr lang="en-GB" dirty="0">
              <a:cs typeface="Calibri"/>
            </a:endParaRPr>
          </a:p>
          <a:p>
            <a:pPr marL="0" indent="0">
              <a:buFont typeface="Arial" panose="020B0604020202020204" pitchFamily="34" charset="0"/>
              <a:buNone/>
            </a:pPr>
            <a:endParaRPr lang="en-GB" dirty="0"/>
          </a:p>
        </p:txBody>
      </p:sp>
      <p:graphicFrame>
        <p:nvGraphicFramePr>
          <p:cNvPr id="12" name="Chart 11">
            <a:extLst>
              <a:ext uri="{FF2B5EF4-FFF2-40B4-BE49-F238E27FC236}">
                <a16:creationId xmlns:a16="http://schemas.microsoft.com/office/drawing/2014/main" id="{102E55C5-5721-488D-A4CA-89E9AE52BEAF}"/>
              </a:ext>
            </a:extLst>
          </p:cNvPr>
          <p:cNvGraphicFramePr>
            <a:graphicFrameLocks/>
          </p:cNvGraphicFramePr>
          <p:nvPr>
            <p:extLst>
              <p:ext uri="{D42A27DB-BD31-4B8C-83A1-F6EECF244321}">
                <p14:modId xmlns:p14="http://schemas.microsoft.com/office/powerpoint/2010/main" val="1088154653"/>
              </p:ext>
            </p:extLst>
          </p:nvPr>
        </p:nvGraphicFramePr>
        <p:xfrm>
          <a:off x="3363840" y="3110727"/>
          <a:ext cx="3219820" cy="34045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1DC77864-3672-457A-9C5C-212B132FDE00}"/>
              </a:ext>
            </a:extLst>
          </p:cNvPr>
          <p:cNvGraphicFramePr>
            <a:graphicFrameLocks/>
          </p:cNvGraphicFramePr>
          <p:nvPr>
            <p:extLst>
              <p:ext uri="{D42A27DB-BD31-4B8C-83A1-F6EECF244321}">
                <p14:modId xmlns:p14="http://schemas.microsoft.com/office/powerpoint/2010/main" val="3890380026"/>
              </p:ext>
            </p:extLst>
          </p:nvPr>
        </p:nvGraphicFramePr>
        <p:xfrm>
          <a:off x="626388" y="6698187"/>
          <a:ext cx="5628159" cy="23069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769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FE0A46-6BB0-414F-B017-27CF542FA970}"/>
              </a:ext>
            </a:extLst>
          </p:cNvPr>
          <p:cNvSpPr>
            <a:spLocks noGrp="1"/>
          </p:cNvSpPr>
          <p:nvPr>
            <p:ph idx="1"/>
          </p:nvPr>
        </p:nvSpPr>
        <p:spPr>
          <a:xfrm>
            <a:off x="471488" y="1094704"/>
            <a:ext cx="5915025" cy="7624293"/>
          </a:xfrm>
        </p:spPr>
        <p:txBody>
          <a:bodyPr vert="horz" lIns="91440" tIns="45720" rIns="91440" bIns="45720" rtlCol="0" anchor="t">
            <a:normAutofit/>
          </a:bodyPr>
          <a:lstStyle/>
          <a:p>
            <a:r>
              <a:rPr lang="en-GB" sz="2000" dirty="0">
                <a:ea typeface="+mn-lt"/>
                <a:cs typeface="+mn-lt"/>
              </a:rPr>
              <a:t>Through effective yellow card reporting, the helpline achieved its primary aim of supporting ongoing pharmacovigilance of COVID-19 vaccines available in the UK. </a:t>
            </a:r>
          </a:p>
          <a:p>
            <a:r>
              <a:rPr lang="en-GB" sz="2000" dirty="0">
                <a:ea typeface="+mn-lt"/>
                <a:cs typeface="+mn-lt"/>
              </a:rPr>
              <a:t>Due to the accessibility of the service, patients were able to avail of advice to support self-management of their symptoms where appropriate. In cases where patients presented with ‘red flag’ or persistent symptoms, they were appropriately signposted to relevant services within primary and secondary care. </a:t>
            </a:r>
          </a:p>
          <a:p>
            <a:r>
              <a:rPr lang="en-GB" sz="2000" dirty="0">
                <a:ea typeface="+mn-lt"/>
                <a:cs typeface="+mn-lt"/>
              </a:rPr>
              <a:t>Not only did this help to promote current and future patient safety, but it also helped to alleviate potential pressure on our colleagues in primary care. </a:t>
            </a:r>
          </a:p>
          <a:p>
            <a:r>
              <a:rPr lang="en-GB" sz="2000" dirty="0">
                <a:ea typeface="+mn-lt"/>
                <a:cs typeface="+mn-lt"/>
              </a:rPr>
              <a:t>The service developed to meet the needs of its users, particularly given evolving information regarding the safety of vaccines in patients with allergy histories. By providing individualised advice to these patients, the helpline further promoted patient safety.　</a:t>
            </a:r>
          </a:p>
          <a:p>
            <a:r>
              <a:rPr lang="en-GB" sz="2000" dirty="0">
                <a:ea typeface="+mn-lt"/>
                <a:cs typeface="+mn-lt"/>
              </a:rPr>
              <a:t>The high prevalence of calls received that fell outside our intended scope of practice shows that further clarification of the service we can provide is needed but will have had a positive outcome in that it diverted these questions from our primary care colleagues.</a:t>
            </a:r>
          </a:p>
          <a:p>
            <a:endParaRPr lang="en-GB" dirty="0">
              <a:cs typeface="Calibri" panose="020F0502020204030204"/>
            </a:endParaRPr>
          </a:p>
        </p:txBody>
      </p:sp>
      <p:sp>
        <p:nvSpPr>
          <p:cNvPr id="7" name="Title 1">
            <a:extLst>
              <a:ext uri="{FF2B5EF4-FFF2-40B4-BE49-F238E27FC236}">
                <a16:creationId xmlns:a16="http://schemas.microsoft.com/office/drawing/2014/main" id="{C3DF4E75-654A-4F10-9E38-B18A093F13CC}"/>
              </a:ext>
            </a:extLst>
          </p:cNvPr>
          <p:cNvSpPr txBox="1">
            <a:spLocks/>
          </p:cNvSpPr>
          <p:nvPr/>
        </p:nvSpPr>
        <p:spPr>
          <a:xfrm>
            <a:off x="471487" y="519452"/>
            <a:ext cx="5915025" cy="283963"/>
          </a:xfrm>
          <a:prstGeom prst="rect">
            <a:avLst/>
          </a:prstGeom>
          <a:solidFill>
            <a:schemeClr val="accent6">
              <a:lumMod val="60000"/>
              <a:lumOff val="40000"/>
            </a:schemeClr>
          </a:solidFill>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800" b="1" dirty="0"/>
              <a:t>DISCUSSION</a:t>
            </a:r>
          </a:p>
        </p:txBody>
      </p:sp>
      <p:pic>
        <p:nvPicPr>
          <p:cNvPr id="4" name="Picture 3">
            <a:extLst>
              <a:ext uri="{FF2B5EF4-FFF2-40B4-BE49-F238E27FC236}">
                <a16:creationId xmlns:a16="http://schemas.microsoft.com/office/drawing/2014/main" id="{2D22AF7E-81B3-45E1-8D33-2D1AE439E8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 y="8895366"/>
            <a:ext cx="1081088"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ee the source image">
            <a:extLst>
              <a:ext uri="{FF2B5EF4-FFF2-40B4-BE49-F238E27FC236}">
                <a16:creationId xmlns:a16="http://schemas.microsoft.com/office/drawing/2014/main" id="{9B10629A-259D-481A-92BF-482ED81FEE0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966693" y="9005383"/>
            <a:ext cx="2376957" cy="61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8708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TotalTime>
  <Words>480</Words>
  <Application>Microsoft Office PowerPoint</Application>
  <PresentationFormat>A4 Paper (210x297 mm)</PresentationFormat>
  <Paragraphs>35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Evaluating the impact of a COVID-19 vaccine patient helpline within the Oxfordshire Clinical Commissioning Group</vt:lpstr>
      <vt:lpstr>BACKGROUND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the impact of a COVID-19 vaccine patient helpline within the Oxfordshire Clinical Commissioning Group</dc:title>
  <dc:creator>Sanford Jack (RTH) OUH</dc:creator>
  <cp:lastModifiedBy>Lambert, Judith</cp:lastModifiedBy>
  <cp:revision>67</cp:revision>
  <dcterms:created xsi:type="dcterms:W3CDTF">2021-06-04T10:50:23Z</dcterms:created>
  <dcterms:modified xsi:type="dcterms:W3CDTF">2021-08-27T11:09:15Z</dcterms:modified>
</cp:coreProperties>
</file>