
<file path=[Content_Types].xml><?xml version="1.0" encoding="utf-8"?>
<Types xmlns="http://schemas.openxmlformats.org/package/2006/content-types">
  <Default Extension="png" ContentType="image/png"/>
  <Default Extension="m4a" ContentType="audio/mp4"/>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7"/>
  </p:notesMasterIdLst>
  <p:handoutMasterIdLst>
    <p:handoutMasterId r:id="rId8"/>
  </p:handoutMasterIdLst>
  <p:sldIdLst>
    <p:sldId id="262" r:id="rId2"/>
    <p:sldId id="258" r:id="rId3"/>
    <p:sldId id="263" r:id="rId4"/>
    <p:sldId id="264" r:id="rId5"/>
    <p:sldId id="265" r:id="rId6"/>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8945" autoAdjust="0"/>
  </p:normalViewPr>
  <p:slideViewPr>
    <p:cSldViewPr showGuides="1">
      <p:cViewPr varScale="1">
        <p:scale>
          <a:sx n="66" d="100"/>
          <a:sy n="66" d="100"/>
        </p:scale>
        <p:origin x="600" y="32"/>
      </p:cViewPr>
      <p:guideLst>
        <p:guide orient="horz" pos="2160"/>
        <p:guide orient="horz" pos="1008"/>
        <p:guide orient="horz" pos="3888"/>
        <p:guide orient="horz" pos="321"/>
        <p:guide pos="3839"/>
        <p:guide pos="1007"/>
        <p:guide pos="7173"/>
      </p:guideLst>
    </p:cSldViewPr>
  </p:slideViewPr>
  <p:notesTextViewPr>
    <p:cViewPr>
      <p:scale>
        <a:sx n="3" d="2"/>
        <a:sy n="3" d="2"/>
      </p:scale>
      <p:origin x="0" y="0"/>
    </p:cViewPr>
  </p:notesTextViewPr>
  <p:notesViewPr>
    <p:cSldViewPr showGuides="1">
      <p:cViewPr varScale="1">
        <p:scale>
          <a:sx n="76" d="100"/>
          <a:sy n="76" d="100"/>
        </p:scale>
        <p:origin x="32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Posts</a:t>
            </a:r>
            <a:r>
              <a:rPr lang="en-US" sz="1400" baseline="0" dirty="0"/>
              <a:t> per Year 1999-2019</a:t>
            </a:r>
            <a:endParaRPr lang="en-US" sz="1400" dirty="0"/>
          </a:p>
        </c:rich>
      </c:tx>
      <c:layout>
        <c:manualLayout>
          <c:xMode val="edge"/>
          <c:yMode val="edge"/>
          <c:x val="0.29689229720256954"/>
          <c:y val="3.2005109031772686E-2"/>
        </c:manualLayout>
      </c:layout>
      <c:overlay val="0"/>
    </c:title>
    <c:autoTitleDeleted val="0"/>
    <c:plotArea>
      <c:layout/>
      <c:lineChart>
        <c:grouping val="standard"/>
        <c:varyColors val="0"/>
        <c:dLbls>
          <c:showLegendKey val="0"/>
          <c:showVal val="0"/>
          <c:showCatName val="0"/>
          <c:showSerName val="0"/>
          <c:showPercent val="0"/>
          <c:showBubbleSize val="0"/>
        </c:dLbls>
        <c:marker val="1"/>
        <c:smooth val="0"/>
        <c:axId val="243550720"/>
        <c:axId val="234158848"/>
      </c:lineChart>
      <c:catAx>
        <c:axId val="243550720"/>
        <c:scaling>
          <c:orientation val="minMax"/>
        </c:scaling>
        <c:delete val="0"/>
        <c:axPos val="b"/>
        <c:title>
          <c:tx>
            <c:rich>
              <a:bodyPr/>
              <a:lstStyle/>
              <a:p>
                <a:pPr>
                  <a:defRPr/>
                </a:pPr>
                <a:r>
                  <a:rPr lang="en-US"/>
                  <a:t>Year</a:t>
                </a:r>
                <a:r>
                  <a:rPr lang="en-US" baseline="0"/>
                  <a:t> </a:t>
                </a:r>
                <a:endParaRPr lang="en-US"/>
              </a:p>
            </c:rich>
          </c:tx>
          <c:overlay val="0"/>
        </c:title>
        <c:numFmt formatCode="General" sourceLinked="0"/>
        <c:majorTickMark val="none"/>
        <c:minorTickMark val="none"/>
        <c:tickLblPos val="nextTo"/>
        <c:txPr>
          <a:bodyPr/>
          <a:lstStyle/>
          <a:p>
            <a:pPr>
              <a:defRPr sz="1200"/>
            </a:pPr>
            <a:endParaRPr lang="en-US"/>
          </a:p>
        </c:txPr>
        <c:crossAx val="234158848"/>
        <c:crosses val="autoZero"/>
        <c:auto val="1"/>
        <c:lblAlgn val="ctr"/>
        <c:lblOffset val="100"/>
        <c:noMultiLvlLbl val="0"/>
      </c:catAx>
      <c:valAx>
        <c:axId val="234158848"/>
        <c:scaling>
          <c:orientation val="minMax"/>
        </c:scaling>
        <c:delete val="0"/>
        <c:axPos val="l"/>
        <c:majorGridlines/>
        <c:title>
          <c:tx>
            <c:rich>
              <a:bodyPr/>
              <a:lstStyle/>
              <a:p>
                <a:pPr>
                  <a:defRPr/>
                </a:pPr>
                <a:r>
                  <a:rPr lang="en-US"/>
                  <a:t>No. of Posts</a:t>
                </a:r>
              </a:p>
            </c:rich>
          </c:tx>
          <c:overlay val="0"/>
        </c:title>
        <c:numFmt formatCode="General" sourceLinked="1"/>
        <c:majorTickMark val="out"/>
        <c:minorTickMark val="none"/>
        <c:tickLblPos val="nextTo"/>
        <c:crossAx val="24355072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u="sng" dirty="0">
                <a:solidFill>
                  <a:schemeClr val="tx1"/>
                </a:solidFill>
              </a:rPr>
              <a:t>Total Number of Posts by Topic 2019 (b)</a:t>
            </a:r>
          </a:p>
        </c:rich>
      </c:tx>
      <c:layout>
        <c:manualLayout>
          <c:xMode val="edge"/>
          <c:yMode val="edge"/>
          <c:x val="0.20401671702791871"/>
          <c:y val="2.6429685442148718E-2"/>
        </c:manualLayout>
      </c:layout>
      <c:overlay val="0"/>
      <c:spPr>
        <a:noFill/>
        <a:ln>
          <a:noFill/>
        </a:ln>
        <a:effectLst/>
      </c:spPr>
    </c:title>
    <c:autoTitleDeleted val="0"/>
    <c:plotArea>
      <c:layout/>
      <c:barChart>
        <c:barDir val="bar"/>
        <c:grouping val="clustered"/>
        <c:varyColors val="0"/>
        <c:ser>
          <c:idx val="0"/>
          <c:order val="0"/>
          <c:tx>
            <c:v>Total Number of Posts</c:v>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AE66-47A8-BA7B-C1E25035165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AE66-47A8-BA7B-C1E25035165D}"/>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AE66-47A8-BA7B-C1E25035165D}"/>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AE66-47A8-BA7B-C1E25035165D}"/>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AE66-47A8-BA7B-C1E25035165D}"/>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AE66-47A8-BA7B-C1E25035165D}"/>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AE66-47A8-BA7B-C1E25035165D}"/>
              </c:ext>
            </c:extLst>
          </c:dPt>
          <c:dPt>
            <c:idx val="7"/>
            <c:invertIfNegative val="0"/>
            <c:bubble3D val="0"/>
            <c:spPr>
              <a:solidFill>
                <a:schemeClr val="accent2">
                  <a:lumMod val="60000"/>
                </a:schemeClr>
              </a:solidFill>
              <a:ln>
                <a:noFill/>
              </a:ln>
              <a:effectLst/>
            </c:spPr>
            <c:extLst>
              <c:ext xmlns:c16="http://schemas.microsoft.com/office/drawing/2014/chart" uri="{C3380CC4-5D6E-409C-BE32-E72D297353CC}">
                <c16:uniqueId val="{0000000F-AE66-47A8-BA7B-C1E25035165D}"/>
              </c:ext>
            </c:extLst>
          </c:dPt>
          <c:dPt>
            <c:idx val="8"/>
            <c:invertIfNegative val="0"/>
            <c:bubble3D val="0"/>
            <c:spPr>
              <a:solidFill>
                <a:schemeClr val="accent3">
                  <a:lumMod val="60000"/>
                </a:schemeClr>
              </a:solidFill>
              <a:ln>
                <a:noFill/>
              </a:ln>
              <a:effectLst/>
            </c:spPr>
            <c:extLst>
              <c:ext xmlns:c16="http://schemas.microsoft.com/office/drawing/2014/chart" uri="{C3380CC4-5D6E-409C-BE32-E72D297353CC}">
                <c16:uniqueId val="{00000011-AE66-47A8-BA7B-C1E25035165D}"/>
              </c:ext>
            </c:extLst>
          </c:dPt>
          <c:dPt>
            <c:idx val="9"/>
            <c:invertIfNegative val="0"/>
            <c:bubble3D val="0"/>
            <c:spPr>
              <a:solidFill>
                <a:schemeClr val="accent4">
                  <a:lumMod val="60000"/>
                </a:schemeClr>
              </a:solidFill>
              <a:ln>
                <a:noFill/>
              </a:ln>
              <a:effectLst/>
            </c:spPr>
            <c:extLst>
              <c:ext xmlns:c16="http://schemas.microsoft.com/office/drawing/2014/chart" uri="{C3380CC4-5D6E-409C-BE32-E72D297353CC}">
                <c16:uniqueId val="{00000013-AE66-47A8-BA7B-C1E25035165D}"/>
              </c:ext>
            </c:extLst>
          </c:dPt>
          <c:dPt>
            <c:idx val="10"/>
            <c:invertIfNegative val="0"/>
            <c:bubble3D val="0"/>
            <c:spPr>
              <a:solidFill>
                <a:schemeClr val="accent5">
                  <a:lumMod val="60000"/>
                </a:schemeClr>
              </a:solidFill>
              <a:ln>
                <a:noFill/>
              </a:ln>
              <a:effectLst/>
            </c:spPr>
            <c:extLst>
              <c:ext xmlns:c16="http://schemas.microsoft.com/office/drawing/2014/chart" uri="{C3380CC4-5D6E-409C-BE32-E72D297353CC}">
                <c16:uniqueId val="{00000015-AE66-47A8-BA7B-C1E25035165D}"/>
              </c:ext>
            </c:extLst>
          </c:dPt>
          <c:dPt>
            <c:idx val="11"/>
            <c:invertIfNegative val="0"/>
            <c:bubble3D val="0"/>
            <c:spPr>
              <a:solidFill>
                <a:schemeClr val="accent6">
                  <a:lumMod val="60000"/>
                </a:schemeClr>
              </a:solidFill>
              <a:ln>
                <a:noFill/>
              </a:ln>
              <a:effectLst/>
            </c:spPr>
            <c:extLst>
              <c:ext xmlns:c16="http://schemas.microsoft.com/office/drawing/2014/chart" uri="{C3380CC4-5D6E-409C-BE32-E72D297353CC}">
                <c16:uniqueId val="{00000017-AE66-47A8-BA7B-C1E25035165D}"/>
              </c:ext>
            </c:extLst>
          </c:dPt>
          <c:cat>
            <c:strRef>
              <c:f>'2019 data'!$Q$15:$Q$26</c:f>
              <c:strCache>
                <c:ptCount val="12"/>
                <c:pt idx="0">
                  <c:v>Admin/Dosage</c:v>
                </c:pt>
                <c:pt idx="1">
                  <c:v>Adverse Effects</c:v>
                </c:pt>
                <c:pt idx="2">
                  <c:v>Avail/Supply</c:v>
                </c:pt>
                <c:pt idx="3">
                  <c:v>Choice</c:v>
                </c:pt>
                <c:pt idx="4">
                  <c:v>Comp meds</c:v>
                </c:pt>
                <c:pt idx="5">
                  <c:v>Info Sharing</c:v>
                </c:pt>
                <c:pt idx="6">
                  <c:v>Interactions</c:v>
                </c:pt>
                <c:pt idx="7">
                  <c:v>Legal/Ethical</c:v>
                </c:pt>
                <c:pt idx="8">
                  <c:v>Non-MI</c:v>
                </c:pt>
                <c:pt idx="9">
                  <c:v>Pharmacology</c:v>
                </c:pt>
                <c:pt idx="10">
                  <c:v>Requests for Info</c:v>
                </c:pt>
                <c:pt idx="11">
                  <c:v>Resource Issues</c:v>
                </c:pt>
              </c:strCache>
            </c:strRef>
          </c:cat>
          <c:val>
            <c:numRef>
              <c:f>'2019 data'!$R$15:$R$26</c:f>
              <c:numCache>
                <c:formatCode>General</c:formatCode>
                <c:ptCount val="12"/>
                <c:pt idx="0">
                  <c:v>157</c:v>
                </c:pt>
                <c:pt idx="1">
                  <c:v>25</c:v>
                </c:pt>
                <c:pt idx="2">
                  <c:v>140</c:v>
                </c:pt>
                <c:pt idx="3">
                  <c:v>73</c:v>
                </c:pt>
                <c:pt idx="4">
                  <c:v>2</c:v>
                </c:pt>
                <c:pt idx="5">
                  <c:v>63</c:v>
                </c:pt>
                <c:pt idx="6">
                  <c:v>13</c:v>
                </c:pt>
                <c:pt idx="7">
                  <c:v>13</c:v>
                </c:pt>
                <c:pt idx="8">
                  <c:v>62</c:v>
                </c:pt>
                <c:pt idx="9">
                  <c:v>31</c:v>
                </c:pt>
                <c:pt idx="10">
                  <c:v>272</c:v>
                </c:pt>
                <c:pt idx="11">
                  <c:v>80</c:v>
                </c:pt>
              </c:numCache>
            </c:numRef>
          </c:val>
          <c:extLst>
            <c:ext xmlns:c16="http://schemas.microsoft.com/office/drawing/2014/chart" uri="{C3380CC4-5D6E-409C-BE32-E72D297353CC}">
              <c16:uniqueId val="{00000018-AE66-47A8-BA7B-C1E25035165D}"/>
            </c:ext>
          </c:extLst>
        </c:ser>
        <c:dLbls>
          <c:showLegendKey val="0"/>
          <c:showVal val="0"/>
          <c:showCatName val="0"/>
          <c:showSerName val="0"/>
          <c:showPercent val="0"/>
          <c:showBubbleSize val="0"/>
        </c:dLbls>
        <c:gapWidth val="100"/>
        <c:axId val="140711424"/>
        <c:axId val="243892224"/>
      </c:barChart>
      <c:valAx>
        <c:axId val="243892224"/>
        <c:scaling>
          <c:orientation val="minMax"/>
        </c:scaling>
        <c:delete val="0"/>
        <c:axPos val="b"/>
        <c:majorGridlines/>
        <c:numFmt formatCode="General" sourceLinked="1"/>
        <c:majorTickMark val="out"/>
        <c:minorTickMark val="none"/>
        <c:tickLblPos val="nextTo"/>
        <c:crossAx val="140711424"/>
        <c:crosses val="autoZero"/>
        <c:crossBetween val="between"/>
      </c:valAx>
      <c:catAx>
        <c:axId val="140711424"/>
        <c:scaling>
          <c:orientation val="minMax"/>
        </c:scaling>
        <c:delete val="0"/>
        <c:axPos val="l"/>
        <c:numFmt formatCode="General" sourceLinked="1"/>
        <c:majorTickMark val="out"/>
        <c:minorTickMark val="none"/>
        <c:tickLblPos val="nextTo"/>
        <c:crossAx val="243892224"/>
        <c:crosses val="autoZero"/>
        <c:auto val="1"/>
        <c:lblAlgn val="ctr"/>
        <c:lblOffset val="100"/>
        <c:noMultiLvlLbl val="0"/>
      </c:catAx>
      <c:spPr>
        <a:noFill/>
        <a:ln w="25400">
          <a:noFill/>
        </a:ln>
      </c:spPr>
    </c:plotArea>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u="sng"/>
            </a:pPr>
            <a:r>
              <a:rPr lang="en-US" sz="1400" u="sng" dirty="0"/>
              <a:t>Post</a:t>
            </a:r>
            <a:r>
              <a:rPr lang="en-US" sz="1400" u="sng" baseline="0" dirty="0"/>
              <a:t> and Subscriber Numbers per Year 1999-2019 (a)</a:t>
            </a:r>
            <a:endParaRPr lang="en-US" sz="1400" u="sng" dirty="0"/>
          </a:p>
        </c:rich>
      </c:tx>
      <c:overlay val="0"/>
    </c:title>
    <c:autoTitleDeleted val="0"/>
    <c:plotArea>
      <c:layout/>
      <c:lineChart>
        <c:grouping val="standard"/>
        <c:varyColors val="0"/>
        <c:ser>
          <c:idx val="0"/>
          <c:order val="0"/>
          <c:tx>
            <c:strRef>
              <c:f>'1998-2019'!$G$3</c:f>
              <c:strCache>
                <c:ptCount val="1"/>
                <c:pt idx="0">
                  <c:v>Total posts</c:v>
                </c:pt>
              </c:strCache>
            </c:strRef>
          </c:tx>
          <c:marker>
            <c:symbol val="none"/>
          </c:marker>
          <c:cat>
            <c:numLit>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Lit>
          </c:cat>
          <c:val>
            <c:numRef>
              <c:f>'1998-2019'!$G$4:$G$24</c:f>
              <c:numCache>
                <c:formatCode>General</c:formatCode>
                <c:ptCount val="21"/>
                <c:pt idx="0">
                  <c:v>812</c:v>
                </c:pt>
                <c:pt idx="1">
                  <c:v>1826</c:v>
                </c:pt>
                <c:pt idx="2">
                  <c:v>2436</c:v>
                </c:pt>
                <c:pt idx="3">
                  <c:v>1920</c:v>
                </c:pt>
                <c:pt idx="4">
                  <c:v>1778</c:v>
                </c:pt>
                <c:pt idx="5">
                  <c:v>1581</c:v>
                </c:pt>
                <c:pt idx="6">
                  <c:v>1365</c:v>
                </c:pt>
                <c:pt idx="7">
                  <c:v>1335</c:v>
                </c:pt>
                <c:pt idx="8">
                  <c:v>1245</c:v>
                </c:pt>
                <c:pt idx="9">
                  <c:v>1388</c:v>
                </c:pt>
                <c:pt idx="10">
                  <c:v>1501</c:v>
                </c:pt>
                <c:pt idx="11">
                  <c:v>1434</c:v>
                </c:pt>
                <c:pt idx="12">
                  <c:v>1325</c:v>
                </c:pt>
                <c:pt idx="13">
                  <c:v>1372</c:v>
                </c:pt>
                <c:pt idx="14">
                  <c:v>1456</c:v>
                </c:pt>
                <c:pt idx="15">
                  <c:v>1353</c:v>
                </c:pt>
                <c:pt idx="16">
                  <c:v>1277</c:v>
                </c:pt>
                <c:pt idx="17">
                  <c:v>1152</c:v>
                </c:pt>
                <c:pt idx="18">
                  <c:v>1116</c:v>
                </c:pt>
                <c:pt idx="19">
                  <c:v>1022</c:v>
                </c:pt>
                <c:pt idx="20">
                  <c:v>931</c:v>
                </c:pt>
              </c:numCache>
            </c:numRef>
          </c:val>
          <c:smooth val="0"/>
          <c:extLst>
            <c:ext xmlns:c16="http://schemas.microsoft.com/office/drawing/2014/chart" uri="{C3380CC4-5D6E-409C-BE32-E72D297353CC}">
              <c16:uniqueId val="{00000000-6190-4B4C-BDB3-9C034BEE177A}"/>
            </c:ext>
          </c:extLst>
        </c:ser>
        <c:dLbls>
          <c:showLegendKey val="0"/>
          <c:showVal val="0"/>
          <c:showCatName val="0"/>
          <c:showSerName val="0"/>
          <c:showPercent val="0"/>
          <c:showBubbleSize val="0"/>
        </c:dLbls>
        <c:marker val="1"/>
        <c:smooth val="0"/>
        <c:axId val="244576256"/>
        <c:axId val="243895104"/>
      </c:lineChart>
      <c:lineChart>
        <c:grouping val="standard"/>
        <c:varyColors val="0"/>
        <c:ser>
          <c:idx val="1"/>
          <c:order val="1"/>
          <c:tx>
            <c:strRef>
              <c:f>'1998-2019'!$H$26</c:f>
              <c:strCache>
                <c:ptCount val="1"/>
                <c:pt idx="0">
                  <c:v>Subscribers added</c:v>
                </c:pt>
              </c:strCache>
            </c:strRef>
          </c:tx>
          <c:marker>
            <c:symbol val="none"/>
          </c:marker>
          <c:cat>
            <c:numRef>
              <c:f>'1998-2019'!$I$4:$I$24</c:f>
              <c:numCache>
                <c:formatCode>General</c:formatCode>
                <c:ptCount val="21"/>
                <c:pt idx="8">
                  <c:v>22</c:v>
                </c:pt>
                <c:pt idx="9">
                  <c:v>15</c:v>
                </c:pt>
                <c:pt idx="10">
                  <c:v>27</c:v>
                </c:pt>
                <c:pt idx="11">
                  <c:v>31</c:v>
                </c:pt>
                <c:pt idx="12">
                  <c:v>26</c:v>
                </c:pt>
                <c:pt idx="13">
                  <c:v>18</c:v>
                </c:pt>
                <c:pt idx="14">
                  <c:v>35</c:v>
                </c:pt>
                <c:pt idx="15">
                  <c:v>28</c:v>
                </c:pt>
                <c:pt idx="16">
                  <c:v>38</c:v>
                </c:pt>
                <c:pt idx="17">
                  <c:v>36</c:v>
                </c:pt>
                <c:pt idx="18">
                  <c:v>44</c:v>
                </c:pt>
                <c:pt idx="19">
                  <c:v>46</c:v>
                </c:pt>
                <c:pt idx="20">
                  <c:v>47</c:v>
                </c:pt>
              </c:numCache>
            </c:numRef>
          </c:cat>
          <c:val>
            <c:numRef>
              <c:f>'1998-2019'!$I$4:$I$24</c:f>
              <c:numCache>
                <c:formatCode>General</c:formatCode>
                <c:ptCount val="21"/>
                <c:pt idx="8">
                  <c:v>22</c:v>
                </c:pt>
                <c:pt idx="9">
                  <c:v>15</c:v>
                </c:pt>
                <c:pt idx="10">
                  <c:v>27</c:v>
                </c:pt>
                <c:pt idx="11">
                  <c:v>31</c:v>
                </c:pt>
                <c:pt idx="12">
                  <c:v>26</c:v>
                </c:pt>
                <c:pt idx="13">
                  <c:v>18</c:v>
                </c:pt>
                <c:pt idx="14">
                  <c:v>35</c:v>
                </c:pt>
                <c:pt idx="15">
                  <c:v>28</c:v>
                </c:pt>
                <c:pt idx="16">
                  <c:v>38</c:v>
                </c:pt>
                <c:pt idx="17">
                  <c:v>36</c:v>
                </c:pt>
                <c:pt idx="18">
                  <c:v>44</c:v>
                </c:pt>
                <c:pt idx="19">
                  <c:v>46</c:v>
                </c:pt>
                <c:pt idx="20">
                  <c:v>47</c:v>
                </c:pt>
              </c:numCache>
            </c:numRef>
          </c:val>
          <c:smooth val="0"/>
          <c:extLst>
            <c:ext xmlns:c16="http://schemas.microsoft.com/office/drawing/2014/chart" uri="{C3380CC4-5D6E-409C-BE32-E72D297353CC}">
              <c16:uniqueId val="{00000001-6190-4B4C-BDB3-9C034BEE177A}"/>
            </c:ext>
          </c:extLst>
        </c:ser>
        <c:dLbls>
          <c:showLegendKey val="0"/>
          <c:showVal val="0"/>
          <c:showCatName val="0"/>
          <c:showSerName val="0"/>
          <c:showPercent val="0"/>
          <c:showBubbleSize val="0"/>
        </c:dLbls>
        <c:marker val="1"/>
        <c:smooth val="0"/>
        <c:axId val="244634624"/>
        <c:axId val="243897984"/>
      </c:lineChart>
      <c:catAx>
        <c:axId val="244576256"/>
        <c:scaling>
          <c:orientation val="minMax"/>
        </c:scaling>
        <c:delete val="0"/>
        <c:axPos val="b"/>
        <c:numFmt formatCode="General" sourceLinked="0"/>
        <c:majorTickMark val="none"/>
        <c:minorTickMark val="none"/>
        <c:tickLblPos val="nextTo"/>
        <c:txPr>
          <a:bodyPr/>
          <a:lstStyle/>
          <a:p>
            <a:pPr>
              <a:defRPr sz="1200"/>
            </a:pPr>
            <a:endParaRPr lang="en-US"/>
          </a:p>
        </c:txPr>
        <c:crossAx val="243895104"/>
        <c:crosses val="autoZero"/>
        <c:auto val="1"/>
        <c:lblAlgn val="ctr"/>
        <c:lblOffset val="100"/>
        <c:noMultiLvlLbl val="0"/>
      </c:catAx>
      <c:valAx>
        <c:axId val="243895104"/>
        <c:scaling>
          <c:orientation val="minMax"/>
        </c:scaling>
        <c:delete val="0"/>
        <c:axPos val="l"/>
        <c:majorGridlines/>
        <c:numFmt formatCode="General" sourceLinked="1"/>
        <c:majorTickMark val="none"/>
        <c:minorTickMark val="none"/>
        <c:tickLblPos val="nextTo"/>
        <c:spPr>
          <a:ln w="9525">
            <a:noFill/>
          </a:ln>
        </c:spPr>
        <c:crossAx val="244576256"/>
        <c:crosses val="autoZero"/>
        <c:crossBetween val="between"/>
      </c:valAx>
      <c:valAx>
        <c:axId val="243897984"/>
        <c:scaling>
          <c:orientation val="minMax"/>
        </c:scaling>
        <c:delete val="0"/>
        <c:axPos val="r"/>
        <c:numFmt formatCode="General" sourceLinked="1"/>
        <c:majorTickMark val="out"/>
        <c:minorTickMark val="none"/>
        <c:tickLblPos val="nextTo"/>
        <c:crossAx val="244634624"/>
        <c:crosses val="max"/>
        <c:crossBetween val="between"/>
      </c:valAx>
      <c:catAx>
        <c:axId val="244634624"/>
        <c:scaling>
          <c:orientation val="minMax"/>
        </c:scaling>
        <c:delete val="1"/>
        <c:axPos val="b"/>
        <c:numFmt formatCode="General" sourceLinked="1"/>
        <c:majorTickMark val="out"/>
        <c:minorTickMark val="none"/>
        <c:tickLblPos val="nextTo"/>
        <c:crossAx val="243897984"/>
        <c:crosses val="autoZero"/>
        <c:auto val="1"/>
        <c:lblAlgn val="ctr"/>
        <c:lblOffset val="100"/>
        <c:noMultiLvlLbl val="0"/>
      </c:catAx>
    </c:plotArea>
    <c:legend>
      <c:legendPos val="b"/>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1E4963-B79C-4CE1-AD7E-4A830FFDB2A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02454271-C7C5-4FB2-A2F5-93A3982956CA}">
      <dgm:prSet phldrT="[Text]" custT="1"/>
      <dgm:spPr/>
      <dgm:t>
        <a:bodyPr/>
        <a:lstStyle/>
        <a:p>
          <a:r>
            <a:rPr lang="en-GB" sz="2000" b="0" dirty="0">
              <a:solidFill>
                <a:schemeClr val="accent2"/>
              </a:solidFill>
            </a:rPr>
            <a:t>Posts were manually assessed and sorted into 12 broad topics based on </a:t>
          </a:r>
          <a:r>
            <a:rPr lang="en-GB" sz="2000" b="0" dirty="0" err="1">
              <a:solidFill>
                <a:schemeClr val="accent2"/>
              </a:solidFill>
            </a:rPr>
            <a:t>MiDatabank</a:t>
          </a:r>
          <a:r>
            <a:rPr lang="en-GB" sz="2000" b="0" dirty="0">
              <a:solidFill>
                <a:schemeClr val="accent2"/>
              </a:solidFill>
            </a:rPr>
            <a:t> categories</a:t>
          </a:r>
          <a:endParaRPr lang="en-US" sz="2000" b="0" dirty="0">
            <a:solidFill>
              <a:schemeClr val="accent2"/>
            </a:solidFill>
          </a:endParaRPr>
        </a:p>
      </dgm:t>
    </dgm:pt>
    <dgm:pt modelId="{DDA17B2D-2575-45F5-9264-A01BB72D33F5}" type="parTrans" cxnId="{CEA07C03-736F-4CFF-909C-4293109AF6E7}">
      <dgm:prSet/>
      <dgm:spPr/>
      <dgm:t>
        <a:bodyPr/>
        <a:lstStyle/>
        <a:p>
          <a:endParaRPr lang="en-US"/>
        </a:p>
      </dgm:t>
    </dgm:pt>
    <dgm:pt modelId="{FADCE0F6-D192-4340-B19A-D60C88391FC2}" type="sibTrans" cxnId="{CEA07C03-736F-4CFF-909C-4293109AF6E7}">
      <dgm:prSet/>
      <dgm:spPr/>
      <dgm:t>
        <a:bodyPr/>
        <a:lstStyle/>
        <a:p>
          <a:endParaRPr lang="en-US"/>
        </a:p>
      </dgm:t>
    </dgm:pt>
    <dgm:pt modelId="{D63D7C08-C835-4105-A3A1-5D9850B1F816}">
      <dgm:prSet phldrT="[Text]"/>
      <dgm:spPr/>
      <dgm:t>
        <a:bodyPr/>
        <a:lstStyle/>
        <a:p>
          <a:r>
            <a:rPr lang="en-GB" dirty="0"/>
            <a:t>Administration/dosage</a:t>
          </a:r>
          <a:endParaRPr lang="en-US" dirty="0"/>
        </a:p>
      </dgm:t>
    </dgm:pt>
    <dgm:pt modelId="{4693413F-4301-4286-89C6-EB7B1FCB5940}" type="parTrans" cxnId="{D7742586-70BA-42B1-AACB-E29FC7071BB8}">
      <dgm:prSet/>
      <dgm:spPr/>
      <dgm:t>
        <a:bodyPr/>
        <a:lstStyle/>
        <a:p>
          <a:endParaRPr lang="en-US"/>
        </a:p>
      </dgm:t>
    </dgm:pt>
    <dgm:pt modelId="{9A2B91FA-17DD-414E-BF1D-051EC4E9E4A0}" type="sibTrans" cxnId="{D7742586-70BA-42B1-AACB-E29FC7071BB8}">
      <dgm:prSet/>
      <dgm:spPr/>
      <dgm:t>
        <a:bodyPr/>
        <a:lstStyle/>
        <a:p>
          <a:endParaRPr lang="en-US"/>
        </a:p>
      </dgm:t>
    </dgm:pt>
    <dgm:pt modelId="{F6B6238E-054F-4D43-A887-D57125147AD5}">
      <dgm:prSet phldrT="[Text]"/>
      <dgm:spPr/>
      <dgm:t>
        <a:bodyPr/>
        <a:lstStyle/>
        <a:p>
          <a:r>
            <a:rPr lang="en-GB" dirty="0"/>
            <a:t>Adverse reactions</a:t>
          </a:r>
          <a:endParaRPr lang="en-US" dirty="0"/>
        </a:p>
      </dgm:t>
    </dgm:pt>
    <dgm:pt modelId="{B319AC40-21E0-48B9-A04E-4EFF773A6DD9}" type="parTrans" cxnId="{5014A958-1A20-4622-94C3-1AD2F2FFCF40}">
      <dgm:prSet/>
      <dgm:spPr/>
      <dgm:t>
        <a:bodyPr/>
        <a:lstStyle/>
        <a:p>
          <a:endParaRPr lang="en-US"/>
        </a:p>
      </dgm:t>
    </dgm:pt>
    <dgm:pt modelId="{CD16F1D2-4B89-4EA1-9419-E6AD9909412D}" type="sibTrans" cxnId="{5014A958-1A20-4622-94C3-1AD2F2FFCF40}">
      <dgm:prSet/>
      <dgm:spPr/>
      <dgm:t>
        <a:bodyPr/>
        <a:lstStyle/>
        <a:p>
          <a:endParaRPr lang="en-US"/>
        </a:p>
      </dgm:t>
    </dgm:pt>
    <dgm:pt modelId="{18E99581-5ABE-464C-B713-9781CB832DCE}">
      <dgm:prSet phldrT="[Text]"/>
      <dgm:spPr/>
      <dgm:t>
        <a:bodyPr/>
        <a:lstStyle/>
        <a:p>
          <a:r>
            <a:rPr lang="en-GB" dirty="0"/>
            <a:t>Availability/Supply Issues</a:t>
          </a:r>
          <a:endParaRPr lang="en-US" dirty="0"/>
        </a:p>
      </dgm:t>
    </dgm:pt>
    <dgm:pt modelId="{357AB352-6FA6-4962-8849-D69E31627A6B}" type="parTrans" cxnId="{77A9F0CD-7EBB-4388-9817-1D9C4A7F63C7}">
      <dgm:prSet/>
      <dgm:spPr/>
      <dgm:t>
        <a:bodyPr/>
        <a:lstStyle/>
        <a:p>
          <a:endParaRPr lang="en-US"/>
        </a:p>
      </dgm:t>
    </dgm:pt>
    <dgm:pt modelId="{EEA1C1B8-8AFE-4C86-9F77-74CBAB5ECE03}" type="sibTrans" cxnId="{77A9F0CD-7EBB-4388-9817-1D9C4A7F63C7}">
      <dgm:prSet/>
      <dgm:spPr/>
      <dgm:t>
        <a:bodyPr/>
        <a:lstStyle/>
        <a:p>
          <a:endParaRPr lang="en-US"/>
        </a:p>
      </dgm:t>
    </dgm:pt>
    <dgm:pt modelId="{25E02B9F-287F-4D62-86A3-9DABFA3CC1FF}">
      <dgm:prSet phldrT="[Text]"/>
      <dgm:spPr/>
      <dgm:t>
        <a:bodyPr/>
        <a:lstStyle/>
        <a:p>
          <a:r>
            <a:rPr lang="en-GB" dirty="0"/>
            <a:t>Choice of medication</a:t>
          </a:r>
          <a:endParaRPr lang="en-US" dirty="0"/>
        </a:p>
      </dgm:t>
    </dgm:pt>
    <dgm:pt modelId="{52B5BBA2-D800-474B-A017-DB73B1D650B2}" type="parTrans" cxnId="{378702B7-E66C-486D-AEC4-80CF5AE833A1}">
      <dgm:prSet/>
      <dgm:spPr/>
      <dgm:t>
        <a:bodyPr/>
        <a:lstStyle/>
        <a:p>
          <a:endParaRPr lang="en-US"/>
        </a:p>
      </dgm:t>
    </dgm:pt>
    <dgm:pt modelId="{E4BC7985-B0A5-4654-BC0F-57D569F171FE}" type="sibTrans" cxnId="{378702B7-E66C-486D-AEC4-80CF5AE833A1}">
      <dgm:prSet/>
      <dgm:spPr/>
      <dgm:t>
        <a:bodyPr/>
        <a:lstStyle/>
        <a:p>
          <a:endParaRPr lang="en-US"/>
        </a:p>
      </dgm:t>
    </dgm:pt>
    <dgm:pt modelId="{8D91CF15-9717-47C8-8523-E34E3704B612}">
      <dgm:prSet phldrT="[Text]"/>
      <dgm:spPr/>
      <dgm:t>
        <a:bodyPr/>
        <a:lstStyle/>
        <a:p>
          <a:r>
            <a:rPr lang="en-GB" dirty="0"/>
            <a:t>Information announcements</a:t>
          </a:r>
          <a:endParaRPr lang="en-US" dirty="0"/>
        </a:p>
      </dgm:t>
    </dgm:pt>
    <dgm:pt modelId="{D977BE94-B8F6-4A26-9B76-8FEF53C89B6D}" type="parTrans" cxnId="{39494029-AF00-4302-8E1B-95E40FFF6987}">
      <dgm:prSet/>
      <dgm:spPr/>
      <dgm:t>
        <a:bodyPr/>
        <a:lstStyle/>
        <a:p>
          <a:endParaRPr lang="en-US"/>
        </a:p>
      </dgm:t>
    </dgm:pt>
    <dgm:pt modelId="{01C167FF-509C-4803-AC06-3C33E370BF2B}" type="sibTrans" cxnId="{39494029-AF00-4302-8E1B-95E40FFF6987}">
      <dgm:prSet/>
      <dgm:spPr/>
      <dgm:t>
        <a:bodyPr/>
        <a:lstStyle/>
        <a:p>
          <a:endParaRPr lang="en-US"/>
        </a:p>
      </dgm:t>
    </dgm:pt>
    <dgm:pt modelId="{19469A2C-217C-48EB-B78C-ADC7D0FCABF9}">
      <dgm:prSet phldrT="[Text]"/>
      <dgm:spPr/>
      <dgm:t>
        <a:bodyPr/>
        <a:lstStyle/>
        <a:p>
          <a:r>
            <a:rPr lang="en-GB" dirty="0"/>
            <a:t>Interactions</a:t>
          </a:r>
          <a:endParaRPr lang="en-US" dirty="0"/>
        </a:p>
      </dgm:t>
    </dgm:pt>
    <dgm:pt modelId="{C7DB1A7F-BBC8-44AE-A6E7-2CD8C3A6AF71}" type="parTrans" cxnId="{38E77FA6-8863-4DD1-AFEB-033874E39085}">
      <dgm:prSet/>
      <dgm:spPr/>
      <dgm:t>
        <a:bodyPr/>
        <a:lstStyle/>
        <a:p>
          <a:endParaRPr lang="en-US"/>
        </a:p>
      </dgm:t>
    </dgm:pt>
    <dgm:pt modelId="{5F4BCC81-B09E-4A37-826F-074D6A67C1C1}" type="sibTrans" cxnId="{38E77FA6-8863-4DD1-AFEB-033874E39085}">
      <dgm:prSet/>
      <dgm:spPr/>
      <dgm:t>
        <a:bodyPr/>
        <a:lstStyle/>
        <a:p>
          <a:endParaRPr lang="en-US"/>
        </a:p>
      </dgm:t>
    </dgm:pt>
    <dgm:pt modelId="{80AD6BA5-2DE5-4AC4-9F25-218A4086F8A7}">
      <dgm:prSet phldrT="[Text]"/>
      <dgm:spPr/>
      <dgm:t>
        <a:bodyPr/>
        <a:lstStyle/>
        <a:p>
          <a:r>
            <a:rPr lang="en-GB" dirty="0"/>
            <a:t>Legal/Ethical</a:t>
          </a:r>
          <a:endParaRPr lang="en-US" dirty="0"/>
        </a:p>
      </dgm:t>
    </dgm:pt>
    <dgm:pt modelId="{7CC8F4C3-9F9F-405F-92C6-2B26E83C1213}" type="parTrans" cxnId="{1B19EF2B-4DAC-4101-BDB1-D3CFBB86A7DF}">
      <dgm:prSet/>
      <dgm:spPr/>
      <dgm:t>
        <a:bodyPr/>
        <a:lstStyle/>
        <a:p>
          <a:endParaRPr lang="en-US"/>
        </a:p>
      </dgm:t>
    </dgm:pt>
    <dgm:pt modelId="{9AD3FE5D-2D2B-4CA2-9AC7-F050774A3AEB}" type="sibTrans" cxnId="{1B19EF2B-4DAC-4101-BDB1-D3CFBB86A7DF}">
      <dgm:prSet/>
      <dgm:spPr/>
      <dgm:t>
        <a:bodyPr/>
        <a:lstStyle/>
        <a:p>
          <a:endParaRPr lang="en-US"/>
        </a:p>
      </dgm:t>
    </dgm:pt>
    <dgm:pt modelId="{E36F855D-58A6-4453-9C0C-58906E3612C2}">
      <dgm:prSet phldrT="[Text]"/>
      <dgm:spPr/>
      <dgm:t>
        <a:bodyPr/>
        <a:lstStyle/>
        <a:p>
          <a:r>
            <a:rPr lang="en-GB" dirty="0"/>
            <a:t>Non-MI topics</a:t>
          </a:r>
          <a:endParaRPr lang="en-US" dirty="0"/>
        </a:p>
      </dgm:t>
    </dgm:pt>
    <dgm:pt modelId="{2414F35C-AAD2-4CFF-B26A-02A8A48E212A}" type="parTrans" cxnId="{827F3BCF-366C-48DC-966B-D078107D8380}">
      <dgm:prSet/>
      <dgm:spPr/>
      <dgm:t>
        <a:bodyPr/>
        <a:lstStyle/>
        <a:p>
          <a:endParaRPr lang="en-US"/>
        </a:p>
      </dgm:t>
    </dgm:pt>
    <dgm:pt modelId="{85590084-38D4-49EF-B105-F4011433B2C2}" type="sibTrans" cxnId="{827F3BCF-366C-48DC-966B-D078107D8380}">
      <dgm:prSet/>
      <dgm:spPr/>
      <dgm:t>
        <a:bodyPr/>
        <a:lstStyle/>
        <a:p>
          <a:endParaRPr lang="en-US"/>
        </a:p>
      </dgm:t>
    </dgm:pt>
    <dgm:pt modelId="{AC8C12B6-4AAF-4C09-B8A0-8B576B7A5702}">
      <dgm:prSet phldrT="[Text]"/>
      <dgm:spPr/>
      <dgm:t>
        <a:bodyPr/>
        <a:lstStyle/>
        <a:p>
          <a:r>
            <a:rPr lang="en-GB" dirty="0"/>
            <a:t>Pharmacology</a:t>
          </a:r>
          <a:endParaRPr lang="en-US" dirty="0"/>
        </a:p>
      </dgm:t>
    </dgm:pt>
    <dgm:pt modelId="{74C2D7F6-E84A-4015-B2BB-7E258858144D}" type="parTrans" cxnId="{0FD4817F-C3AC-4C2B-B4C6-5EA0146F0992}">
      <dgm:prSet/>
      <dgm:spPr/>
      <dgm:t>
        <a:bodyPr/>
        <a:lstStyle/>
        <a:p>
          <a:endParaRPr lang="en-US"/>
        </a:p>
      </dgm:t>
    </dgm:pt>
    <dgm:pt modelId="{80D84D6A-0DC4-49F1-A03B-D8F3397A9176}" type="sibTrans" cxnId="{0FD4817F-C3AC-4C2B-B4C6-5EA0146F0992}">
      <dgm:prSet/>
      <dgm:spPr/>
      <dgm:t>
        <a:bodyPr/>
        <a:lstStyle/>
        <a:p>
          <a:endParaRPr lang="en-US"/>
        </a:p>
      </dgm:t>
    </dgm:pt>
    <dgm:pt modelId="{277B0897-2AA9-48CE-AFF7-564BAD0E54FE}">
      <dgm:prSet phldrT="[Text]"/>
      <dgm:spPr/>
      <dgm:t>
        <a:bodyPr/>
        <a:lstStyle/>
        <a:p>
          <a:r>
            <a:rPr lang="en-GB" dirty="0"/>
            <a:t>Requests for information</a:t>
          </a:r>
          <a:endParaRPr lang="en-US" dirty="0"/>
        </a:p>
      </dgm:t>
    </dgm:pt>
    <dgm:pt modelId="{46AE6B5B-2900-46E8-8BF7-966982222CDC}" type="parTrans" cxnId="{7FDB34E4-E8A8-4ECC-9F7B-2417D2635C74}">
      <dgm:prSet/>
      <dgm:spPr/>
      <dgm:t>
        <a:bodyPr/>
        <a:lstStyle/>
        <a:p>
          <a:endParaRPr lang="en-US"/>
        </a:p>
      </dgm:t>
    </dgm:pt>
    <dgm:pt modelId="{089339B0-BC60-46E0-AD81-641C7736E854}" type="sibTrans" cxnId="{7FDB34E4-E8A8-4ECC-9F7B-2417D2635C74}">
      <dgm:prSet/>
      <dgm:spPr/>
      <dgm:t>
        <a:bodyPr/>
        <a:lstStyle/>
        <a:p>
          <a:endParaRPr lang="en-US"/>
        </a:p>
      </dgm:t>
    </dgm:pt>
    <dgm:pt modelId="{DA83F2E1-F21A-4EA4-9473-57F32247C7B0}">
      <dgm:prSet phldrT="[Text]"/>
      <dgm:spPr/>
      <dgm:t>
        <a:bodyPr/>
        <a:lstStyle/>
        <a:p>
          <a:r>
            <a:rPr lang="en-GB" dirty="0"/>
            <a:t>Resource issues or problems</a:t>
          </a:r>
          <a:endParaRPr lang="en-US" dirty="0"/>
        </a:p>
      </dgm:t>
    </dgm:pt>
    <dgm:pt modelId="{A33C9C0E-62D9-452C-8C6C-E9CCDF615712}" type="parTrans" cxnId="{255BBF0D-88F7-4601-B395-3C1661BC6298}">
      <dgm:prSet/>
      <dgm:spPr/>
      <dgm:t>
        <a:bodyPr/>
        <a:lstStyle/>
        <a:p>
          <a:endParaRPr lang="en-US"/>
        </a:p>
      </dgm:t>
    </dgm:pt>
    <dgm:pt modelId="{F6AB18B5-1D7B-4BC0-BC3F-1AB1EBF73352}" type="sibTrans" cxnId="{255BBF0D-88F7-4601-B395-3C1661BC6298}">
      <dgm:prSet/>
      <dgm:spPr/>
      <dgm:t>
        <a:bodyPr/>
        <a:lstStyle/>
        <a:p>
          <a:endParaRPr lang="en-US"/>
        </a:p>
      </dgm:t>
    </dgm:pt>
    <dgm:pt modelId="{B17627E7-820C-4E61-B6E6-22B235C7E484}">
      <dgm:prSet phldrT="[Text]"/>
      <dgm:spPr/>
      <dgm:t>
        <a:bodyPr/>
        <a:lstStyle/>
        <a:p>
          <a:r>
            <a:rPr lang="en-GB" dirty="0"/>
            <a:t>Complementary medicine</a:t>
          </a:r>
          <a:endParaRPr lang="en-US" dirty="0"/>
        </a:p>
      </dgm:t>
    </dgm:pt>
    <dgm:pt modelId="{8B79A672-B583-453B-9B39-E9DFB6E9970E}" type="parTrans" cxnId="{C0D2A643-1D43-4059-BBE1-28FF05E239AF}">
      <dgm:prSet/>
      <dgm:spPr/>
      <dgm:t>
        <a:bodyPr/>
        <a:lstStyle/>
        <a:p>
          <a:endParaRPr lang="en-US"/>
        </a:p>
      </dgm:t>
    </dgm:pt>
    <dgm:pt modelId="{DD5CAECF-C0E7-40F7-9839-6A9FEA4E01AE}" type="sibTrans" cxnId="{C0D2A643-1D43-4059-BBE1-28FF05E239AF}">
      <dgm:prSet/>
      <dgm:spPr/>
      <dgm:t>
        <a:bodyPr/>
        <a:lstStyle/>
        <a:p>
          <a:endParaRPr lang="en-US"/>
        </a:p>
      </dgm:t>
    </dgm:pt>
    <dgm:pt modelId="{4D7A88EB-00B5-4F28-B670-BBA1628A978B}" type="pres">
      <dgm:prSet presAssocID="{8B1E4963-B79C-4CE1-AD7E-4A830FFDB2AB}" presName="theList" presStyleCnt="0">
        <dgm:presLayoutVars>
          <dgm:dir/>
          <dgm:animLvl val="lvl"/>
          <dgm:resizeHandles val="exact"/>
        </dgm:presLayoutVars>
      </dgm:prSet>
      <dgm:spPr/>
      <dgm:t>
        <a:bodyPr/>
        <a:lstStyle/>
        <a:p>
          <a:endParaRPr lang="en-US"/>
        </a:p>
      </dgm:t>
    </dgm:pt>
    <dgm:pt modelId="{64790115-35CC-4370-8863-9CA7A8C6516D}" type="pres">
      <dgm:prSet presAssocID="{02454271-C7C5-4FB2-A2F5-93A3982956CA}" presName="compNode" presStyleCnt="0"/>
      <dgm:spPr/>
    </dgm:pt>
    <dgm:pt modelId="{41C21E23-E7EE-46F3-8E2D-CC923786F1B6}" type="pres">
      <dgm:prSet presAssocID="{02454271-C7C5-4FB2-A2F5-93A3982956CA}" presName="aNode" presStyleLbl="bgShp" presStyleIdx="0" presStyleCnt="1" custLinFactNeighborX="7239" custLinFactNeighborY="-60"/>
      <dgm:spPr/>
      <dgm:t>
        <a:bodyPr/>
        <a:lstStyle/>
        <a:p>
          <a:endParaRPr lang="en-US"/>
        </a:p>
      </dgm:t>
    </dgm:pt>
    <dgm:pt modelId="{0311260D-62AF-401E-A2A7-531CB139F0F1}" type="pres">
      <dgm:prSet presAssocID="{02454271-C7C5-4FB2-A2F5-93A3982956CA}" presName="textNode" presStyleLbl="bgShp" presStyleIdx="0" presStyleCnt="1"/>
      <dgm:spPr/>
      <dgm:t>
        <a:bodyPr/>
        <a:lstStyle/>
        <a:p>
          <a:endParaRPr lang="en-US"/>
        </a:p>
      </dgm:t>
    </dgm:pt>
    <dgm:pt modelId="{DDCEBFF7-48D0-420C-9CDB-F07B8406A42B}" type="pres">
      <dgm:prSet presAssocID="{02454271-C7C5-4FB2-A2F5-93A3982956CA}" presName="compChildNode" presStyleCnt="0"/>
      <dgm:spPr/>
    </dgm:pt>
    <dgm:pt modelId="{C2F8C212-EF6E-4379-B2DC-2D7B0F8314AE}" type="pres">
      <dgm:prSet presAssocID="{02454271-C7C5-4FB2-A2F5-93A3982956CA}" presName="theInnerList" presStyleCnt="0"/>
      <dgm:spPr/>
    </dgm:pt>
    <dgm:pt modelId="{BEF83057-F818-4B7C-9750-F55DE51803A9}" type="pres">
      <dgm:prSet presAssocID="{D63D7C08-C835-4105-A3A1-5D9850B1F816}" presName="childNode" presStyleLbl="node1" presStyleIdx="0" presStyleCnt="12">
        <dgm:presLayoutVars>
          <dgm:bulletEnabled val="1"/>
        </dgm:presLayoutVars>
      </dgm:prSet>
      <dgm:spPr/>
      <dgm:t>
        <a:bodyPr/>
        <a:lstStyle/>
        <a:p>
          <a:endParaRPr lang="en-US"/>
        </a:p>
      </dgm:t>
    </dgm:pt>
    <dgm:pt modelId="{2B278F61-14FB-4705-90E2-8B81393D2F8E}" type="pres">
      <dgm:prSet presAssocID="{D63D7C08-C835-4105-A3A1-5D9850B1F816}" presName="aSpace2" presStyleCnt="0"/>
      <dgm:spPr/>
    </dgm:pt>
    <dgm:pt modelId="{D2E0C3C4-3E52-4824-AC1C-C087C943585B}" type="pres">
      <dgm:prSet presAssocID="{F6B6238E-054F-4D43-A887-D57125147AD5}" presName="childNode" presStyleLbl="node1" presStyleIdx="1" presStyleCnt="12">
        <dgm:presLayoutVars>
          <dgm:bulletEnabled val="1"/>
        </dgm:presLayoutVars>
      </dgm:prSet>
      <dgm:spPr/>
      <dgm:t>
        <a:bodyPr/>
        <a:lstStyle/>
        <a:p>
          <a:endParaRPr lang="en-US"/>
        </a:p>
      </dgm:t>
    </dgm:pt>
    <dgm:pt modelId="{94298059-5280-44C9-B5A8-B31D3D52BAAF}" type="pres">
      <dgm:prSet presAssocID="{F6B6238E-054F-4D43-A887-D57125147AD5}" presName="aSpace2" presStyleCnt="0"/>
      <dgm:spPr/>
    </dgm:pt>
    <dgm:pt modelId="{65C72536-5596-4EFD-8175-89268DA8410B}" type="pres">
      <dgm:prSet presAssocID="{18E99581-5ABE-464C-B713-9781CB832DCE}" presName="childNode" presStyleLbl="node1" presStyleIdx="2" presStyleCnt="12">
        <dgm:presLayoutVars>
          <dgm:bulletEnabled val="1"/>
        </dgm:presLayoutVars>
      </dgm:prSet>
      <dgm:spPr/>
      <dgm:t>
        <a:bodyPr/>
        <a:lstStyle/>
        <a:p>
          <a:endParaRPr lang="en-US"/>
        </a:p>
      </dgm:t>
    </dgm:pt>
    <dgm:pt modelId="{904B7F50-192C-4089-A55F-5425D5E0FCAC}" type="pres">
      <dgm:prSet presAssocID="{18E99581-5ABE-464C-B713-9781CB832DCE}" presName="aSpace2" presStyleCnt="0"/>
      <dgm:spPr/>
    </dgm:pt>
    <dgm:pt modelId="{DAD5F3F1-29F9-4368-BBF2-4BEBF48E7A61}" type="pres">
      <dgm:prSet presAssocID="{25E02B9F-287F-4D62-86A3-9DABFA3CC1FF}" presName="childNode" presStyleLbl="node1" presStyleIdx="3" presStyleCnt="12">
        <dgm:presLayoutVars>
          <dgm:bulletEnabled val="1"/>
        </dgm:presLayoutVars>
      </dgm:prSet>
      <dgm:spPr/>
      <dgm:t>
        <a:bodyPr/>
        <a:lstStyle/>
        <a:p>
          <a:endParaRPr lang="en-US"/>
        </a:p>
      </dgm:t>
    </dgm:pt>
    <dgm:pt modelId="{662E06DA-735A-4315-88CB-91F809320F17}" type="pres">
      <dgm:prSet presAssocID="{25E02B9F-287F-4D62-86A3-9DABFA3CC1FF}" presName="aSpace2" presStyleCnt="0"/>
      <dgm:spPr/>
    </dgm:pt>
    <dgm:pt modelId="{5DEFC49E-5D58-4825-AC96-44BD926D1B58}" type="pres">
      <dgm:prSet presAssocID="{B17627E7-820C-4E61-B6E6-22B235C7E484}" presName="childNode" presStyleLbl="node1" presStyleIdx="4" presStyleCnt="12">
        <dgm:presLayoutVars>
          <dgm:bulletEnabled val="1"/>
        </dgm:presLayoutVars>
      </dgm:prSet>
      <dgm:spPr/>
      <dgm:t>
        <a:bodyPr/>
        <a:lstStyle/>
        <a:p>
          <a:endParaRPr lang="en-US"/>
        </a:p>
      </dgm:t>
    </dgm:pt>
    <dgm:pt modelId="{BF979214-A140-489C-8165-85BC900C58AB}" type="pres">
      <dgm:prSet presAssocID="{B17627E7-820C-4E61-B6E6-22B235C7E484}" presName="aSpace2" presStyleCnt="0"/>
      <dgm:spPr/>
    </dgm:pt>
    <dgm:pt modelId="{D870F6DD-E0F9-4B1A-804B-A08E0DA1081A}" type="pres">
      <dgm:prSet presAssocID="{8D91CF15-9717-47C8-8523-E34E3704B612}" presName="childNode" presStyleLbl="node1" presStyleIdx="5" presStyleCnt="12">
        <dgm:presLayoutVars>
          <dgm:bulletEnabled val="1"/>
        </dgm:presLayoutVars>
      </dgm:prSet>
      <dgm:spPr/>
      <dgm:t>
        <a:bodyPr/>
        <a:lstStyle/>
        <a:p>
          <a:endParaRPr lang="en-US"/>
        </a:p>
      </dgm:t>
    </dgm:pt>
    <dgm:pt modelId="{B60E07D6-C045-4671-A816-A40A839B9E9B}" type="pres">
      <dgm:prSet presAssocID="{8D91CF15-9717-47C8-8523-E34E3704B612}" presName="aSpace2" presStyleCnt="0"/>
      <dgm:spPr/>
    </dgm:pt>
    <dgm:pt modelId="{684609D1-0A13-480C-82D9-EEB83548F591}" type="pres">
      <dgm:prSet presAssocID="{19469A2C-217C-48EB-B78C-ADC7D0FCABF9}" presName="childNode" presStyleLbl="node1" presStyleIdx="6" presStyleCnt="12">
        <dgm:presLayoutVars>
          <dgm:bulletEnabled val="1"/>
        </dgm:presLayoutVars>
      </dgm:prSet>
      <dgm:spPr/>
      <dgm:t>
        <a:bodyPr/>
        <a:lstStyle/>
        <a:p>
          <a:endParaRPr lang="en-US"/>
        </a:p>
      </dgm:t>
    </dgm:pt>
    <dgm:pt modelId="{3868D29F-BF94-42E7-BBE6-320D6480E4EC}" type="pres">
      <dgm:prSet presAssocID="{19469A2C-217C-48EB-B78C-ADC7D0FCABF9}" presName="aSpace2" presStyleCnt="0"/>
      <dgm:spPr/>
    </dgm:pt>
    <dgm:pt modelId="{CAF6EAF6-4C19-42EA-86AE-180E9DF511A5}" type="pres">
      <dgm:prSet presAssocID="{80AD6BA5-2DE5-4AC4-9F25-218A4086F8A7}" presName="childNode" presStyleLbl="node1" presStyleIdx="7" presStyleCnt="12">
        <dgm:presLayoutVars>
          <dgm:bulletEnabled val="1"/>
        </dgm:presLayoutVars>
      </dgm:prSet>
      <dgm:spPr/>
      <dgm:t>
        <a:bodyPr/>
        <a:lstStyle/>
        <a:p>
          <a:endParaRPr lang="en-US"/>
        </a:p>
      </dgm:t>
    </dgm:pt>
    <dgm:pt modelId="{1DD22264-370D-41CF-AC28-B46DF725AEDB}" type="pres">
      <dgm:prSet presAssocID="{80AD6BA5-2DE5-4AC4-9F25-218A4086F8A7}" presName="aSpace2" presStyleCnt="0"/>
      <dgm:spPr/>
    </dgm:pt>
    <dgm:pt modelId="{8D7BB8B0-DA00-4229-8EF4-BB47768BF468}" type="pres">
      <dgm:prSet presAssocID="{E36F855D-58A6-4453-9C0C-58906E3612C2}" presName="childNode" presStyleLbl="node1" presStyleIdx="8" presStyleCnt="12">
        <dgm:presLayoutVars>
          <dgm:bulletEnabled val="1"/>
        </dgm:presLayoutVars>
      </dgm:prSet>
      <dgm:spPr/>
      <dgm:t>
        <a:bodyPr/>
        <a:lstStyle/>
        <a:p>
          <a:endParaRPr lang="en-US"/>
        </a:p>
      </dgm:t>
    </dgm:pt>
    <dgm:pt modelId="{DEC7FE27-086E-44A3-8135-49553F3518AA}" type="pres">
      <dgm:prSet presAssocID="{E36F855D-58A6-4453-9C0C-58906E3612C2}" presName="aSpace2" presStyleCnt="0"/>
      <dgm:spPr/>
    </dgm:pt>
    <dgm:pt modelId="{6DF22A9B-131F-485A-86DA-DC9B3B0F9835}" type="pres">
      <dgm:prSet presAssocID="{AC8C12B6-4AAF-4C09-B8A0-8B576B7A5702}" presName="childNode" presStyleLbl="node1" presStyleIdx="9" presStyleCnt="12">
        <dgm:presLayoutVars>
          <dgm:bulletEnabled val="1"/>
        </dgm:presLayoutVars>
      </dgm:prSet>
      <dgm:spPr/>
      <dgm:t>
        <a:bodyPr/>
        <a:lstStyle/>
        <a:p>
          <a:endParaRPr lang="en-US"/>
        </a:p>
      </dgm:t>
    </dgm:pt>
    <dgm:pt modelId="{BCF04163-7652-4754-B107-C6F796DF2428}" type="pres">
      <dgm:prSet presAssocID="{AC8C12B6-4AAF-4C09-B8A0-8B576B7A5702}" presName="aSpace2" presStyleCnt="0"/>
      <dgm:spPr/>
    </dgm:pt>
    <dgm:pt modelId="{2702DA82-8733-4CEE-AE3B-E29E6118EF64}" type="pres">
      <dgm:prSet presAssocID="{277B0897-2AA9-48CE-AFF7-564BAD0E54FE}" presName="childNode" presStyleLbl="node1" presStyleIdx="10" presStyleCnt="12">
        <dgm:presLayoutVars>
          <dgm:bulletEnabled val="1"/>
        </dgm:presLayoutVars>
      </dgm:prSet>
      <dgm:spPr/>
      <dgm:t>
        <a:bodyPr/>
        <a:lstStyle/>
        <a:p>
          <a:endParaRPr lang="en-US"/>
        </a:p>
      </dgm:t>
    </dgm:pt>
    <dgm:pt modelId="{15A51D3B-09A3-4D03-8190-26266274BDA8}" type="pres">
      <dgm:prSet presAssocID="{277B0897-2AA9-48CE-AFF7-564BAD0E54FE}" presName="aSpace2" presStyleCnt="0"/>
      <dgm:spPr/>
    </dgm:pt>
    <dgm:pt modelId="{FF7738D8-971B-4872-AEB1-7757866775EA}" type="pres">
      <dgm:prSet presAssocID="{DA83F2E1-F21A-4EA4-9473-57F32247C7B0}" presName="childNode" presStyleLbl="node1" presStyleIdx="11" presStyleCnt="12">
        <dgm:presLayoutVars>
          <dgm:bulletEnabled val="1"/>
        </dgm:presLayoutVars>
      </dgm:prSet>
      <dgm:spPr/>
      <dgm:t>
        <a:bodyPr/>
        <a:lstStyle/>
        <a:p>
          <a:endParaRPr lang="en-US"/>
        </a:p>
      </dgm:t>
    </dgm:pt>
  </dgm:ptLst>
  <dgm:cxnLst>
    <dgm:cxn modelId="{65615C30-FE53-4F82-9808-A0AB6F345B31}" type="presOf" srcId="{B17627E7-820C-4E61-B6E6-22B235C7E484}" destId="{5DEFC49E-5D58-4825-AC96-44BD926D1B58}" srcOrd="0" destOrd="0" presId="urn:microsoft.com/office/officeart/2005/8/layout/lProcess2"/>
    <dgm:cxn modelId="{FC328E03-AEEF-4D79-B16F-6D48CB4E5F4E}" type="presOf" srcId="{DA83F2E1-F21A-4EA4-9473-57F32247C7B0}" destId="{FF7738D8-971B-4872-AEB1-7757866775EA}" srcOrd="0" destOrd="0" presId="urn:microsoft.com/office/officeart/2005/8/layout/lProcess2"/>
    <dgm:cxn modelId="{0FD4817F-C3AC-4C2B-B4C6-5EA0146F0992}" srcId="{02454271-C7C5-4FB2-A2F5-93A3982956CA}" destId="{AC8C12B6-4AAF-4C09-B8A0-8B576B7A5702}" srcOrd="9" destOrd="0" parTransId="{74C2D7F6-E84A-4015-B2BB-7E258858144D}" sibTransId="{80D84D6A-0DC4-49F1-A03B-D8F3397A9176}"/>
    <dgm:cxn modelId="{CEA07C03-736F-4CFF-909C-4293109AF6E7}" srcId="{8B1E4963-B79C-4CE1-AD7E-4A830FFDB2AB}" destId="{02454271-C7C5-4FB2-A2F5-93A3982956CA}" srcOrd="0" destOrd="0" parTransId="{DDA17B2D-2575-45F5-9264-A01BB72D33F5}" sibTransId="{FADCE0F6-D192-4340-B19A-D60C88391FC2}"/>
    <dgm:cxn modelId="{C0D2A643-1D43-4059-BBE1-28FF05E239AF}" srcId="{02454271-C7C5-4FB2-A2F5-93A3982956CA}" destId="{B17627E7-820C-4E61-B6E6-22B235C7E484}" srcOrd="4" destOrd="0" parTransId="{8B79A672-B583-453B-9B39-E9DFB6E9970E}" sibTransId="{DD5CAECF-C0E7-40F7-9839-6A9FEA4E01AE}"/>
    <dgm:cxn modelId="{827F3BCF-366C-48DC-966B-D078107D8380}" srcId="{02454271-C7C5-4FB2-A2F5-93A3982956CA}" destId="{E36F855D-58A6-4453-9C0C-58906E3612C2}" srcOrd="8" destOrd="0" parTransId="{2414F35C-AAD2-4CFF-B26A-02A8A48E212A}" sibTransId="{85590084-38D4-49EF-B105-F4011433B2C2}"/>
    <dgm:cxn modelId="{D3725CA7-E13E-4609-B6C9-BA4608D5F72D}" type="presOf" srcId="{02454271-C7C5-4FB2-A2F5-93A3982956CA}" destId="{41C21E23-E7EE-46F3-8E2D-CC923786F1B6}" srcOrd="0" destOrd="0" presId="urn:microsoft.com/office/officeart/2005/8/layout/lProcess2"/>
    <dgm:cxn modelId="{16B1683D-72F3-49B1-8D4A-079CFA06DB88}" type="presOf" srcId="{8B1E4963-B79C-4CE1-AD7E-4A830FFDB2AB}" destId="{4D7A88EB-00B5-4F28-B670-BBA1628A978B}" srcOrd="0" destOrd="0" presId="urn:microsoft.com/office/officeart/2005/8/layout/lProcess2"/>
    <dgm:cxn modelId="{922111A7-8E21-4947-B172-20B95D2A8DEB}" type="presOf" srcId="{19469A2C-217C-48EB-B78C-ADC7D0FCABF9}" destId="{684609D1-0A13-480C-82D9-EEB83548F591}" srcOrd="0" destOrd="0" presId="urn:microsoft.com/office/officeart/2005/8/layout/lProcess2"/>
    <dgm:cxn modelId="{45792258-9774-425C-B57B-63911E890D4F}" type="presOf" srcId="{25E02B9F-287F-4D62-86A3-9DABFA3CC1FF}" destId="{DAD5F3F1-29F9-4368-BBF2-4BEBF48E7A61}" srcOrd="0" destOrd="0" presId="urn:microsoft.com/office/officeart/2005/8/layout/lProcess2"/>
    <dgm:cxn modelId="{B606A567-95E1-4560-9350-E226884A028C}" type="presOf" srcId="{80AD6BA5-2DE5-4AC4-9F25-218A4086F8A7}" destId="{CAF6EAF6-4C19-42EA-86AE-180E9DF511A5}" srcOrd="0" destOrd="0" presId="urn:microsoft.com/office/officeart/2005/8/layout/lProcess2"/>
    <dgm:cxn modelId="{E163DC51-078C-43AB-8A3F-86E0BE264284}" type="presOf" srcId="{D63D7C08-C835-4105-A3A1-5D9850B1F816}" destId="{BEF83057-F818-4B7C-9750-F55DE51803A9}" srcOrd="0" destOrd="0" presId="urn:microsoft.com/office/officeart/2005/8/layout/lProcess2"/>
    <dgm:cxn modelId="{11520AD4-8E2B-4E57-AAC6-DE03016AECD4}" type="presOf" srcId="{8D91CF15-9717-47C8-8523-E34E3704B612}" destId="{D870F6DD-E0F9-4B1A-804B-A08E0DA1081A}" srcOrd="0" destOrd="0" presId="urn:microsoft.com/office/officeart/2005/8/layout/lProcess2"/>
    <dgm:cxn modelId="{EA729201-F073-4316-9B2F-69D4485E7607}" type="presOf" srcId="{F6B6238E-054F-4D43-A887-D57125147AD5}" destId="{D2E0C3C4-3E52-4824-AC1C-C087C943585B}" srcOrd="0" destOrd="0" presId="urn:microsoft.com/office/officeart/2005/8/layout/lProcess2"/>
    <dgm:cxn modelId="{A3B6F31C-77E3-435E-BC68-F5E135343AC2}" type="presOf" srcId="{E36F855D-58A6-4453-9C0C-58906E3612C2}" destId="{8D7BB8B0-DA00-4229-8EF4-BB47768BF468}" srcOrd="0" destOrd="0" presId="urn:microsoft.com/office/officeart/2005/8/layout/lProcess2"/>
    <dgm:cxn modelId="{378702B7-E66C-486D-AEC4-80CF5AE833A1}" srcId="{02454271-C7C5-4FB2-A2F5-93A3982956CA}" destId="{25E02B9F-287F-4D62-86A3-9DABFA3CC1FF}" srcOrd="3" destOrd="0" parTransId="{52B5BBA2-D800-474B-A017-DB73B1D650B2}" sibTransId="{E4BC7985-B0A5-4654-BC0F-57D569F171FE}"/>
    <dgm:cxn modelId="{1B19EF2B-4DAC-4101-BDB1-D3CFBB86A7DF}" srcId="{02454271-C7C5-4FB2-A2F5-93A3982956CA}" destId="{80AD6BA5-2DE5-4AC4-9F25-218A4086F8A7}" srcOrd="7" destOrd="0" parTransId="{7CC8F4C3-9F9F-405F-92C6-2B26E83C1213}" sibTransId="{9AD3FE5D-2D2B-4CA2-9AC7-F050774A3AEB}"/>
    <dgm:cxn modelId="{C8B01854-1953-45E5-A9B9-2F58F3A97F3F}" type="presOf" srcId="{18E99581-5ABE-464C-B713-9781CB832DCE}" destId="{65C72536-5596-4EFD-8175-89268DA8410B}" srcOrd="0" destOrd="0" presId="urn:microsoft.com/office/officeart/2005/8/layout/lProcess2"/>
    <dgm:cxn modelId="{77A9F0CD-7EBB-4388-9817-1D9C4A7F63C7}" srcId="{02454271-C7C5-4FB2-A2F5-93A3982956CA}" destId="{18E99581-5ABE-464C-B713-9781CB832DCE}" srcOrd="2" destOrd="0" parTransId="{357AB352-6FA6-4962-8849-D69E31627A6B}" sibTransId="{EEA1C1B8-8AFE-4C86-9F77-74CBAB5ECE03}"/>
    <dgm:cxn modelId="{09F6A4B4-A8AB-416E-BF2B-9C9825B7683D}" type="presOf" srcId="{02454271-C7C5-4FB2-A2F5-93A3982956CA}" destId="{0311260D-62AF-401E-A2A7-531CB139F0F1}" srcOrd="1" destOrd="0" presId="urn:microsoft.com/office/officeart/2005/8/layout/lProcess2"/>
    <dgm:cxn modelId="{7FDB34E4-E8A8-4ECC-9F7B-2417D2635C74}" srcId="{02454271-C7C5-4FB2-A2F5-93A3982956CA}" destId="{277B0897-2AA9-48CE-AFF7-564BAD0E54FE}" srcOrd="10" destOrd="0" parTransId="{46AE6B5B-2900-46E8-8BF7-966982222CDC}" sibTransId="{089339B0-BC60-46E0-AD81-641C7736E854}"/>
    <dgm:cxn modelId="{38E77FA6-8863-4DD1-AFEB-033874E39085}" srcId="{02454271-C7C5-4FB2-A2F5-93A3982956CA}" destId="{19469A2C-217C-48EB-B78C-ADC7D0FCABF9}" srcOrd="6" destOrd="0" parTransId="{C7DB1A7F-BBC8-44AE-A6E7-2CD8C3A6AF71}" sibTransId="{5F4BCC81-B09E-4A37-826F-074D6A67C1C1}"/>
    <dgm:cxn modelId="{5014A958-1A20-4622-94C3-1AD2F2FFCF40}" srcId="{02454271-C7C5-4FB2-A2F5-93A3982956CA}" destId="{F6B6238E-054F-4D43-A887-D57125147AD5}" srcOrd="1" destOrd="0" parTransId="{B319AC40-21E0-48B9-A04E-4EFF773A6DD9}" sibTransId="{CD16F1D2-4B89-4EA1-9419-E6AD9909412D}"/>
    <dgm:cxn modelId="{D7742586-70BA-42B1-AACB-E29FC7071BB8}" srcId="{02454271-C7C5-4FB2-A2F5-93A3982956CA}" destId="{D63D7C08-C835-4105-A3A1-5D9850B1F816}" srcOrd="0" destOrd="0" parTransId="{4693413F-4301-4286-89C6-EB7B1FCB5940}" sibTransId="{9A2B91FA-17DD-414E-BF1D-051EC4E9E4A0}"/>
    <dgm:cxn modelId="{C7EE2466-FDCB-4931-877E-B7787A6B5692}" type="presOf" srcId="{AC8C12B6-4AAF-4C09-B8A0-8B576B7A5702}" destId="{6DF22A9B-131F-485A-86DA-DC9B3B0F9835}" srcOrd="0" destOrd="0" presId="urn:microsoft.com/office/officeart/2005/8/layout/lProcess2"/>
    <dgm:cxn modelId="{4CB41C9D-8C49-484F-ABEC-7E18AB39058C}" type="presOf" srcId="{277B0897-2AA9-48CE-AFF7-564BAD0E54FE}" destId="{2702DA82-8733-4CEE-AE3B-E29E6118EF64}" srcOrd="0" destOrd="0" presId="urn:microsoft.com/office/officeart/2005/8/layout/lProcess2"/>
    <dgm:cxn modelId="{255BBF0D-88F7-4601-B395-3C1661BC6298}" srcId="{02454271-C7C5-4FB2-A2F5-93A3982956CA}" destId="{DA83F2E1-F21A-4EA4-9473-57F32247C7B0}" srcOrd="11" destOrd="0" parTransId="{A33C9C0E-62D9-452C-8C6C-E9CCDF615712}" sibTransId="{F6AB18B5-1D7B-4BC0-BC3F-1AB1EBF73352}"/>
    <dgm:cxn modelId="{39494029-AF00-4302-8E1B-95E40FFF6987}" srcId="{02454271-C7C5-4FB2-A2F5-93A3982956CA}" destId="{8D91CF15-9717-47C8-8523-E34E3704B612}" srcOrd="5" destOrd="0" parTransId="{D977BE94-B8F6-4A26-9B76-8FEF53C89B6D}" sibTransId="{01C167FF-509C-4803-AC06-3C33E370BF2B}"/>
    <dgm:cxn modelId="{C5AE474D-90EC-4351-A585-529178239048}" type="presParOf" srcId="{4D7A88EB-00B5-4F28-B670-BBA1628A978B}" destId="{64790115-35CC-4370-8863-9CA7A8C6516D}" srcOrd="0" destOrd="0" presId="urn:microsoft.com/office/officeart/2005/8/layout/lProcess2"/>
    <dgm:cxn modelId="{CD1248C7-D679-433C-B2DE-1D8EBBA78BCD}" type="presParOf" srcId="{64790115-35CC-4370-8863-9CA7A8C6516D}" destId="{41C21E23-E7EE-46F3-8E2D-CC923786F1B6}" srcOrd="0" destOrd="0" presId="urn:microsoft.com/office/officeart/2005/8/layout/lProcess2"/>
    <dgm:cxn modelId="{790279FF-2B6F-42EA-949C-9452790FD34D}" type="presParOf" srcId="{64790115-35CC-4370-8863-9CA7A8C6516D}" destId="{0311260D-62AF-401E-A2A7-531CB139F0F1}" srcOrd="1" destOrd="0" presId="urn:microsoft.com/office/officeart/2005/8/layout/lProcess2"/>
    <dgm:cxn modelId="{38EA3541-C9CF-47A2-BFBD-701CCF77650A}" type="presParOf" srcId="{64790115-35CC-4370-8863-9CA7A8C6516D}" destId="{DDCEBFF7-48D0-420C-9CDB-F07B8406A42B}" srcOrd="2" destOrd="0" presId="urn:microsoft.com/office/officeart/2005/8/layout/lProcess2"/>
    <dgm:cxn modelId="{463B0268-0F87-4A86-B0B0-ED28BF76F7F2}" type="presParOf" srcId="{DDCEBFF7-48D0-420C-9CDB-F07B8406A42B}" destId="{C2F8C212-EF6E-4379-B2DC-2D7B0F8314AE}" srcOrd="0" destOrd="0" presId="urn:microsoft.com/office/officeart/2005/8/layout/lProcess2"/>
    <dgm:cxn modelId="{307DE7FA-11DA-478F-B24E-4BCC415E1EFD}" type="presParOf" srcId="{C2F8C212-EF6E-4379-B2DC-2D7B0F8314AE}" destId="{BEF83057-F818-4B7C-9750-F55DE51803A9}" srcOrd="0" destOrd="0" presId="urn:microsoft.com/office/officeart/2005/8/layout/lProcess2"/>
    <dgm:cxn modelId="{8752F5D8-D642-49D6-8C30-BFE08DD30428}" type="presParOf" srcId="{C2F8C212-EF6E-4379-B2DC-2D7B0F8314AE}" destId="{2B278F61-14FB-4705-90E2-8B81393D2F8E}" srcOrd="1" destOrd="0" presId="urn:microsoft.com/office/officeart/2005/8/layout/lProcess2"/>
    <dgm:cxn modelId="{6A6DAA5F-38B9-470C-A793-B19E07983CC1}" type="presParOf" srcId="{C2F8C212-EF6E-4379-B2DC-2D7B0F8314AE}" destId="{D2E0C3C4-3E52-4824-AC1C-C087C943585B}" srcOrd="2" destOrd="0" presId="urn:microsoft.com/office/officeart/2005/8/layout/lProcess2"/>
    <dgm:cxn modelId="{8A4A3BB1-25AF-4DD1-90BA-406E2B67F715}" type="presParOf" srcId="{C2F8C212-EF6E-4379-B2DC-2D7B0F8314AE}" destId="{94298059-5280-44C9-B5A8-B31D3D52BAAF}" srcOrd="3" destOrd="0" presId="urn:microsoft.com/office/officeart/2005/8/layout/lProcess2"/>
    <dgm:cxn modelId="{30582DEE-78B5-47B2-B5C2-7F0F4906E3F8}" type="presParOf" srcId="{C2F8C212-EF6E-4379-B2DC-2D7B0F8314AE}" destId="{65C72536-5596-4EFD-8175-89268DA8410B}" srcOrd="4" destOrd="0" presId="urn:microsoft.com/office/officeart/2005/8/layout/lProcess2"/>
    <dgm:cxn modelId="{AF69E729-2DE5-4C3B-8F27-E52E542ACCB6}" type="presParOf" srcId="{C2F8C212-EF6E-4379-B2DC-2D7B0F8314AE}" destId="{904B7F50-192C-4089-A55F-5425D5E0FCAC}" srcOrd="5" destOrd="0" presId="urn:microsoft.com/office/officeart/2005/8/layout/lProcess2"/>
    <dgm:cxn modelId="{25F0E864-28BA-4B16-AD9F-029A157B940A}" type="presParOf" srcId="{C2F8C212-EF6E-4379-B2DC-2D7B0F8314AE}" destId="{DAD5F3F1-29F9-4368-BBF2-4BEBF48E7A61}" srcOrd="6" destOrd="0" presId="urn:microsoft.com/office/officeart/2005/8/layout/lProcess2"/>
    <dgm:cxn modelId="{540569D8-F68D-428A-8BFB-E454D1BC548A}" type="presParOf" srcId="{C2F8C212-EF6E-4379-B2DC-2D7B0F8314AE}" destId="{662E06DA-735A-4315-88CB-91F809320F17}" srcOrd="7" destOrd="0" presId="urn:microsoft.com/office/officeart/2005/8/layout/lProcess2"/>
    <dgm:cxn modelId="{B7C38BCF-E2EB-4B3B-A0A1-A10EC95600F3}" type="presParOf" srcId="{C2F8C212-EF6E-4379-B2DC-2D7B0F8314AE}" destId="{5DEFC49E-5D58-4825-AC96-44BD926D1B58}" srcOrd="8" destOrd="0" presId="urn:microsoft.com/office/officeart/2005/8/layout/lProcess2"/>
    <dgm:cxn modelId="{8B3E2356-C9F5-46D6-B3E5-D7E8AFC63280}" type="presParOf" srcId="{C2F8C212-EF6E-4379-B2DC-2D7B0F8314AE}" destId="{BF979214-A140-489C-8165-85BC900C58AB}" srcOrd="9" destOrd="0" presId="urn:microsoft.com/office/officeart/2005/8/layout/lProcess2"/>
    <dgm:cxn modelId="{EDAC8534-686F-4003-B3A4-710C7E6CF15F}" type="presParOf" srcId="{C2F8C212-EF6E-4379-B2DC-2D7B0F8314AE}" destId="{D870F6DD-E0F9-4B1A-804B-A08E0DA1081A}" srcOrd="10" destOrd="0" presId="urn:microsoft.com/office/officeart/2005/8/layout/lProcess2"/>
    <dgm:cxn modelId="{1961135F-F8F9-466A-A8F1-A1F8D288DEAE}" type="presParOf" srcId="{C2F8C212-EF6E-4379-B2DC-2D7B0F8314AE}" destId="{B60E07D6-C045-4671-A816-A40A839B9E9B}" srcOrd="11" destOrd="0" presId="urn:microsoft.com/office/officeart/2005/8/layout/lProcess2"/>
    <dgm:cxn modelId="{1EC03C00-EEBA-413E-9817-012F2A5B558D}" type="presParOf" srcId="{C2F8C212-EF6E-4379-B2DC-2D7B0F8314AE}" destId="{684609D1-0A13-480C-82D9-EEB83548F591}" srcOrd="12" destOrd="0" presId="urn:microsoft.com/office/officeart/2005/8/layout/lProcess2"/>
    <dgm:cxn modelId="{2C45CB42-52B8-4904-A76D-35EC7C7C3CB8}" type="presParOf" srcId="{C2F8C212-EF6E-4379-B2DC-2D7B0F8314AE}" destId="{3868D29F-BF94-42E7-BBE6-320D6480E4EC}" srcOrd="13" destOrd="0" presId="urn:microsoft.com/office/officeart/2005/8/layout/lProcess2"/>
    <dgm:cxn modelId="{FD3027CF-1779-4113-B4F7-0636E63B09D9}" type="presParOf" srcId="{C2F8C212-EF6E-4379-B2DC-2D7B0F8314AE}" destId="{CAF6EAF6-4C19-42EA-86AE-180E9DF511A5}" srcOrd="14" destOrd="0" presId="urn:microsoft.com/office/officeart/2005/8/layout/lProcess2"/>
    <dgm:cxn modelId="{38F9D244-7934-4ECF-B992-4B5FE408BE88}" type="presParOf" srcId="{C2F8C212-EF6E-4379-B2DC-2D7B0F8314AE}" destId="{1DD22264-370D-41CF-AC28-B46DF725AEDB}" srcOrd="15" destOrd="0" presId="urn:microsoft.com/office/officeart/2005/8/layout/lProcess2"/>
    <dgm:cxn modelId="{987FF6A1-D90D-4272-BAAD-414762FE4131}" type="presParOf" srcId="{C2F8C212-EF6E-4379-B2DC-2D7B0F8314AE}" destId="{8D7BB8B0-DA00-4229-8EF4-BB47768BF468}" srcOrd="16" destOrd="0" presId="urn:microsoft.com/office/officeart/2005/8/layout/lProcess2"/>
    <dgm:cxn modelId="{C8E666CC-09CF-43C9-997A-A2C9F42F74C3}" type="presParOf" srcId="{C2F8C212-EF6E-4379-B2DC-2D7B0F8314AE}" destId="{DEC7FE27-086E-44A3-8135-49553F3518AA}" srcOrd="17" destOrd="0" presId="urn:microsoft.com/office/officeart/2005/8/layout/lProcess2"/>
    <dgm:cxn modelId="{654F8E04-5C4F-468A-904D-7595424CA1F7}" type="presParOf" srcId="{C2F8C212-EF6E-4379-B2DC-2D7B0F8314AE}" destId="{6DF22A9B-131F-485A-86DA-DC9B3B0F9835}" srcOrd="18" destOrd="0" presId="urn:microsoft.com/office/officeart/2005/8/layout/lProcess2"/>
    <dgm:cxn modelId="{659B6B76-012B-4425-B845-3B21F7D142F2}" type="presParOf" srcId="{C2F8C212-EF6E-4379-B2DC-2D7B0F8314AE}" destId="{BCF04163-7652-4754-B107-C6F796DF2428}" srcOrd="19" destOrd="0" presId="urn:microsoft.com/office/officeart/2005/8/layout/lProcess2"/>
    <dgm:cxn modelId="{183C68A3-CF69-4300-8E02-DA37E3F317D8}" type="presParOf" srcId="{C2F8C212-EF6E-4379-B2DC-2D7B0F8314AE}" destId="{2702DA82-8733-4CEE-AE3B-E29E6118EF64}" srcOrd="20" destOrd="0" presId="urn:microsoft.com/office/officeart/2005/8/layout/lProcess2"/>
    <dgm:cxn modelId="{CD2F6C91-BC0F-4141-A7F6-B318EF0A3EEB}" type="presParOf" srcId="{C2F8C212-EF6E-4379-B2DC-2D7B0F8314AE}" destId="{15A51D3B-09A3-4D03-8190-26266274BDA8}" srcOrd="21" destOrd="0" presId="urn:microsoft.com/office/officeart/2005/8/layout/lProcess2"/>
    <dgm:cxn modelId="{98A69529-4558-4B78-8849-89A846D54A6B}" type="presParOf" srcId="{C2F8C212-EF6E-4379-B2DC-2D7B0F8314AE}" destId="{FF7738D8-971B-4872-AEB1-7757866775EA}" srcOrd="2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76CACB-A7F1-49F0-B4BD-BA5F791B0C4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6C6E8D-3F02-4DF9-93C6-8D71EF541705}">
      <dgm:prSet phldrT="[Text]" custT="1"/>
      <dgm:spPr/>
      <dgm:t>
        <a:bodyPr/>
        <a:lstStyle/>
        <a:p>
          <a:r>
            <a:rPr lang="en-GB" sz="1600" dirty="0"/>
            <a:t>Total number of posts each year (1999-2019)</a:t>
          </a:r>
          <a:endParaRPr lang="en-US" sz="1600" dirty="0"/>
        </a:p>
      </dgm:t>
    </dgm:pt>
    <dgm:pt modelId="{9CDC4EE9-42F2-446E-82F7-501FAA776EF3}" type="parTrans" cxnId="{2D28F703-8695-483B-BD5F-0B9349C9C8F9}">
      <dgm:prSet/>
      <dgm:spPr/>
      <dgm:t>
        <a:bodyPr/>
        <a:lstStyle/>
        <a:p>
          <a:endParaRPr lang="en-US" sz="1600"/>
        </a:p>
      </dgm:t>
    </dgm:pt>
    <dgm:pt modelId="{30A99D0F-098D-427E-AF56-0DA2C65BC357}" type="sibTrans" cxnId="{2D28F703-8695-483B-BD5F-0B9349C9C8F9}">
      <dgm:prSet/>
      <dgm:spPr/>
      <dgm:t>
        <a:bodyPr/>
        <a:lstStyle/>
        <a:p>
          <a:endParaRPr lang="en-US" sz="1600"/>
        </a:p>
      </dgm:t>
    </dgm:pt>
    <dgm:pt modelId="{A2A9357F-B34D-4EB6-9B52-D30B135644D7}">
      <dgm:prSet phldrT="[Text]" custT="1"/>
      <dgm:spPr/>
      <dgm:t>
        <a:bodyPr/>
        <a:lstStyle/>
        <a:p>
          <a:r>
            <a:rPr lang="en-GB" sz="1600" dirty="0"/>
            <a:t>Total number of posts and responses for June 1999</a:t>
          </a:r>
        </a:p>
      </dgm:t>
    </dgm:pt>
    <dgm:pt modelId="{D807F297-FBD6-4064-BD14-C477ABBF60B2}" type="parTrans" cxnId="{53E2B7FD-737C-493D-8FF7-2D74186CAF4C}">
      <dgm:prSet/>
      <dgm:spPr/>
      <dgm:t>
        <a:bodyPr/>
        <a:lstStyle/>
        <a:p>
          <a:endParaRPr lang="en-US" sz="1600"/>
        </a:p>
      </dgm:t>
    </dgm:pt>
    <dgm:pt modelId="{EAEA5333-1CAA-41DF-845C-91C9E3547FA5}" type="sibTrans" cxnId="{53E2B7FD-737C-493D-8FF7-2D74186CAF4C}">
      <dgm:prSet/>
      <dgm:spPr/>
      <dgm:t>
        <a:bodyPr/>
        <a:lstStyle/>
        <a:p>
          <a:endParaRPr lang="en-US" sz="1600"/>
        </a:p>
      </dgm:t>
    </dgm:pt>
    <dgm:pt modelId="{05251EE5-6C05-47C8-98F5-AD4ADDC9B991}">
      <dgm:prSet phldrT="[Text]" custT="1"/>
      <dgm:spPr/>
      <dgm:t>
        <a:bodyPr/>
        <a:lstStyle/>
        <a:p>
          <a:r>
            <a:rPr lang="en-GB" sz="1600" dirty="0"/>
            <a:t>Total number of posts and responses for June 2009</a:t>
          </a:r>
          <a:endParaRPr lang="en-US" sz="1600" dirty="0"/>
        </a:p>
      </dgm:t>
    </dgm:pt>
    <dgm:pt modelId="{35878C0F-C46C-4A15-AA75-EC3F464C73EC}" type="parTrans" cxnId="{4A9881BA-39A2-4379-A821-354BF198D7B7}">
      <dgm:prSet/>
      <dgm:spPr/>
      <dgm:t>
        <a:bodyPr/>
        <a:lstStyle/>
        <a:p>
          <a:endParaRPr lang="en-US" sz="1600"/>
        </a:p>
      </dgm:t>
    </dgm:pt>
    <dgm:pt modelId="{3DC64A30-D0E1-4D92-A55A-6FC69BF39718}" type="sibTrans" cxnId="{4A9881BA-39A2-4379-A821-354BF198D7B7}">
      <dgm:prSet/>
      <dgm:spPr/>
      <dgm:t>
        <a:bodyPr/>
        <a:lstStyle/>
        <a:p>
          <a:endParaRPr lang="en-US" sz="1600"/>
        </a:p>
      </dgm:t>
    </dgm:pt>
    <dgm:pt modelId="{F6FCDE34-E859-4879-B3E0-071F3E807B82}">
      <dgm:prSet phldrT="[Text]" custT="1"/>
      <dgm:spPr/>
      <dgm:t>
        <a:bodyPr/>
        <a:lstStyle/>
        <a:p>
          <a:r>
            <a:rPr lang="en-GB" sz="1600" dirty="0"/>
            <a:t>Total number of posts and responses for June 2019</a:t>
          </a:r>
          <a:endParaRPr lang="en-US" sz="1600" dirty="0"/>
        </a:p>
      </dgm:t>
    </dgm:pt>
    <dgm:pt modelId="{7086CBF6-499E-4B66-BC3A-D5B529B53FBF}" type="parTrans" cxnId="{4E856E18-364D-4907-88F6-F62378001AB9}">
      <dgm:prSet/>
      <dgm:spPr/>
      <dgm:t>
        <a:bodyPr/>
        <a:lstStyle/>
        <a:p>
          <a:endParaRPr lang="en-US" sz="1600"/>
        </a:p>
      </dgm:t>
    </dgm:pt>
    <dgm:pt modelId="{073DE5BF-A1AA-4B24-8707-D9B9D221F037}" type="sibTrans" cxnId="{4E856E18-364D-4907-88F6-F62378001AB9}">
      <dgm:prSet/>
      <dgm:spPr/>
      <dgm:t>
        <a:bodyPr/>
        <a:lstStyle/>
        <a:p>
          <a:endParaRPr lang="en-US" sz="1600"/>
        </a:p>
      </dgm:t>
    </dgm:pt>
    <dgm:pt modelId="{FCAC07E5-DFBB-4327-81FB-07860A85106C}">
      <dgm:prSet phldrT="[Text]" custT="1"/>
      <dgm:spPr/>
      <dgm:t>
        <a:bodyPr/>
        <a:lstStyle/>
        <a:p>
          <a:r>
            <a:rPr lang="en-GB" sz="1600" dirty="0"/>
            <a:t>Subscriber information</a:t>
          </a:r>
          <a:endParaRPr lang="en-US" sz="1600" dirty="0"/>
        </a:p>
      </dgm:t>
    </dgm:pt>
    <dgm:pt modelId="{9D451C98-8DC9-45D0-85CE-A1D4699DC9F0}" type="parTrans" cxnId="{67ADCA22-2C51-4B34-BE49-AC40083277E7}">
      <dgm:prSet/>
      <dgm:spPr/>
      <dgm:t>
        <a:bodyPr/>
        <a:lstStyle/>
        <a:p>
          <a:endParaRPr lang="en-US" sz="1600"/>
        </a:p>
      </dgm:t>
    </dgm:pt>
    <dgm:pt modelId="{00C78A6C-110C-4514-8601-ECB178F32B2F}" type="sibTrans" cxnId="{67ADCA22-2C51-4B34-BE49-AC40083277E7}">
      <dgm:prSet/>
      <dgm:spPr/>
      <dgm:t>
        <a:bodyPr/>
        <a:lstStyle/>
        <a:p>
          <a:endParaRPr lang="en-US" sz="1600"/>
        </a:p>
      </dgm:t>
    </dgm:pt>
    <dgm:pt modelId="{EEE91D12-79C3-42CD-A5EE-6C614D052587}" type="pres">
      <dgm:prSet presAssocID="{EB76CACB-A7F1-49F0-B4BD-BA5F791B0C40}" presName="diagram" presStyleCnt="0">
        <dgm:presLayoutVars>
          <dgm:dir/>
          <dgm:resizeHandles val="exact"/>
        </dgm:presLayoutVars>
      </dgm:prSet>
      <dgm:spPr/>
      <dgm:t>
        <a:bodyPr/>
        <a:lstStyle/>
        <a:p>
          <a:endParaRPr lang="en-US"/>
        </a:p>
      </dgm:t>
    </dgm:pt>
    <dgm:pt modelId="{9F9604D0-1B2F-4DAE-8155-F796D0582EE8}" type="pres">
      <dgm:prSet presAssocID="{FCAC07E5-DFBB-4327-81FB-07860A85106C}" presName="node" presStyleLbl="node1" presStyleIdx="0" presStyleCnt="5">
        <dgm:presLayoutVars>
          <dgm:bulletEnabled val="1"/>
        </dgm:presLayoutVars>
      </dgm:prSet>
      <dgm:spPr/>
      <dgm:t>
        <a:bodyPr/>
        <a:lstStyle/>
        <a:p>
          <a:endParaRPr lang="en-US"/>
        </a:p>
      </dgm:t>
    </dgm:pt>
    <dgm:pt modelId="{3FBBDF84-DA70-4260-AB0E-7196A222BFCE}" type="pres">
      <dgm:prSet presAssocID="{00C78A6C-110C-4514-8601-ECB178F32B2F}" presName="sibTrans" presStyleCnt="0"/>
      <dgm:spPr/>
    </dgm:pt>
    <dgm:pt modelId="{0D1A2E63-BF35-4CCE-8F34-6718351BBECF}" type="pres">
      <dgm:prSet presAssocID="{526C6E8D-3F02-4DF9-93C6-8D71EF541705}" presName="node" presStyleLbl="node1" presStyleIdx="1" presStyleCnt="5">
        <dgm:presLayoutVars>
          <dgm:bulletEnabled val="1"/>
        </dgm:presLayoutVars>
      </dgm:prSet>
      <dgm:spPr/>
      <dgm:t>
        <a:bodyPr/>
        <a:lstStyle/>
        <a:p>
          <a:endParaRPr lang="en-US"/>
        </a:p>
      </dgm:t>
    </dgm:pt>
    <dgm:pt modelId="{3A07DFD4-266D-4D19-8848-876A613EC701}" type="pres">
      <dgm:prSet presAssocID="{30A99D0F-098D-427E-AF56-0DA2C65BC357}" presName="sibTrans" presStyleCnt="0"/>
      <dgm:spPr/>
    </dgm:pt>
    <dgm:pt modelId="{3875C509-750D-4991-B290-74EF428A5A26}" type="pres">
      <dgm:prSet presAssocID="{A2A9357F-B34D-4EB6-9B52-D30B135644D7}" presName="node" presStyleLbl="node1" presStyleIdx="2" presStyleCnt="5">
        <dgm:presLayoutVars>
          <dgm:bulletEnabled val="1"/>
        </dgm:presLayoutVars>
      </dgm:prSet>
      <dgm:spPr/>
      <dgm:t>
        <a:bodyPr/>
        <a:lstStyle/>
        <a:p>
          <a:endParaRPr lang="en-US"/>
        </a:p>
      </dgm:t>
    </dgm:pt>
    <dgm:pt modelId="{8AC8AA5A-210F-43E5-94A6-425597E0DF34}" type="pres">
      <dgm:prSet presAssocID="{EAEA5333-1CAA-41DF-845C-91C9E3547FA5}" presName="sibTrans" presStyleCnt="0"/>
      <dgm:spPr/>
    </dgm:pt>
    <dgm:pt modelId="{4B0A5D47-9948-4D89-8E22-DC46731594E9}" type="pres">
      <dgm:prSet presAssocID="{05251EE5-6C05-47C8-98F5-AD4ADDC9B991}" presName="node" presStyleLbl="node1" presStyleIdx="3" presStyleCnt="5">
        <dgm:presLayoutVars>
          <dgm:bulletEnabled val="1"/>
        </dgm:presLayoutVars>
      </dgm:prSet>
      <dgm:spPr/>
      <dgm:t>
        <a:bodyPr/>
        <a:lstStyle/>
        <a:p>
          <a:endParaRPr lang="en-US"/>
        </a:p>
      </dgm:t>
    </dgm:pt>
    <dgm:pt modelId="{A79145C7-0B25-4AD0-91D7-6B2FFB5D3F9C}" type="pres">
      <dgm:prSet presAssocID="{3DC64A30-D0E1-4D92-A55A-6FC69BF39718}" presName="sibTrans" presStyleCnt="0"/>
      <dgm:spPr/>
    </dgm:pt>
    <dgm:pt modelId="{0D3A1B14-1BC9-4725-B497-71D94EC2C17E}" type="pres">
      <dgm:prSet presAssocID="{F6FCDE34-E859-4879-B3E0-071F3E807B82}" presName="node" presStyleLbl="node1" presStyleIdx="4" presStyleCnt="5">
        <dgm:presLayoutVars>
          <dgm:bulletEnabled val="1"/>
        </dgm:presLayoutVars>
      </dgm:prSet>
      <dgm:spPr/>
      <dgm:t>
        <a:bodyPr/>
        <a:lstStyle/>
        <a:p>
          <a:endParaRPr lang="en-US"/>
        </a:p>
      </dgm:t>
    </dgm:pt>
  </dgm:ptLst>
  <dgm:cxnLst>
    <dgm:cxn modelId="{B4D22373-406E-47D2-9FB8-0D9D141EEF25}" type="presOf" srcId="{FCAC07E5-DFBB-4327-81FB-07860A85106C}" destId="{9F9604D0-1B2F-4DAE-8155-F796D0582EE8}" srcOrd="0" destOrd="0" presId="urn:microsoft.com/office/officeart/2005/8/layout/default"/>
    <dgm:cxn modelId="{64A5255E-19BE-4EA6-B7CC-CFC85EDE3094}" type="presOf" srcId="{A2A9357F-B34D-4EB6-9B52-D30B135644D7}" destId="{3875C509-750D-4991-B290-74EF428A5A26}" srcOrd="0" destOrd="0" presId="urn:microsoft.com/office/officeart/2005/8/layout/default"/>
    <dgm:cxn modelId="{4E856E18-364D-4907-88F6-F62378001AB9}" srcId="{EB76CACB-A7F1-49F0-B4BD-BA5F791B0C40}" destId="{F6FCDE34-E859-4879-B3E0-071F3E807B82}" srcOrd="4" destOrd="0" parTransId="{7086CBF6-499E-4B66-BC3A-D5B529B53FBF}" sibTransId="{073DE5BF-A1AA-4B24-8707-D9B9D221F037}"/>
    <dgm:cxn modelId="{67ADCA22-2C51-4B34-BE49-AC40083277E7}" srcId="{EB76CACB-A7F1-49F0-B4BD-BA5F791B0C40}" destId="{FCAC07E5-DFBB-4327-81FB-07860A85106C}" srcOrd="0" destOrd="0" parTransId="{9D451C98-8DC9-45D0-85CE-A1D4699DC9F0}" sibTransId="{00C78A6C-110C-4514-8601-ECB178F32B2F}"/>
    <dgm:cxn modelId="{5DC4382C-BE46-4829-9E8B-7E080011BF02}" type="presOf" srcId="{526C6E8D-3F02-4DF9-93C6-8D71EF541705}" destId="{0D1A2E63-BF35-4CCE-8F34-6718351BBECF}" srcOrd="0" destOrd="0" presId="urn:microsoft.com/office/officeart/2005/8/layout/default"/>
    <dgm:cxn modelId="{CE2F8726-3795-4D1B-80C1-B095E952950A}" type="presOf" srcId="{F6FCDE34-E859-4879-B3E0-071F3E807B82}" destId="{0D3A1B14-1BC9-4725-B497-71D94EC2C17E}" srcOrd="0" destOrd="0" presId="urn:microsoft.com/office/officeart/2005/8/layout/default"/>
    <dgm:cxn modelId="{2C950BEE-3F91-47E1-8A6A-D035120AC4F4}" type="presOf" srcId="{EB76CACB-A7F1-49F0-B4BD-BA5F791B0C40}" destId="{EEE91D12-79C3-42CD-A5EE-6C614D052587}" srcOrd="0" destOrd="0" presId="urn:microsoft.com/office/officeart/2005/8/layout/default"/>
    <dgm:cxn modelId="{4A9881BA-39A2-4379-A821-354BF198D7B7}" srcId="{EB76CACB-A7F1-49F0-B4BD-BA5F791B0C40}" destId="{05251EE5-6C05-47C8-98F5-AD4ADDC9B991}" srcOrd="3" destOrd="0" parTransId="{35878C0F-C46C-4A15-AA75-EC3F464C73EC}" sibTransId="{3DC64A30-D0E1-4D92-A55A-6FC69BF39718}"/>
    <dgm:cxn modelId="{2D28F703-8695-483B-BD5F-0B9349C9C8F9}" srcId="{EB76CACB-A7F1-49F0-B4BD-BA5F791B0C40}" destId="{526C6E8D-3F02-4DF9-93C6-8D71EF541705}" srcOrd="1" destOrd="0" parTransId="{9CDC4EE9-42F2-446E-82F7-501FAA776EF3}" sibTransId="{30A99D0F-098D-427E-AF56-0DA2C65BC357}"/>
    <dgm:cxn modelId="{CD04B382-48BC-4992-BDCF-FBFB725CF525}" type="presOf" srcId="{05251EE5-6C05-47C8-98F5-AD4ADDC9B991}" destId="{4B0A5D47-9948-4D89-8E22-DC46731594E9}" srcOrd="0" destOrd="0" presId="urn:microsoft.com/office/officeart/2005/8/layout/default"/>
    <dgm:cxn modelId="{53E2B7FD-737C-493D-8FF7-2D74186CAF4C}" srcId="{EB76CACB-A7F1-49F0-B4BD-BA5F791B0C40}" destId="{A2A9357F-B34D-4EB6-9B52-D30B135644D7}" srcOrd="2" destOrd="0" parTransId="{D807F297-FBD6-4064-BD14-C477ABBF60B2}" sibTransId="{EAEA5333-1CAA-41DF-845C-91C9E3547FA5}"/>
    <dgm:cxn modelId="{19C5860D-82C3-4C52-9FB9-A270B6C15E9A}" type="presParOf" srcId="{EEE91D12-79C3-42CD-A5EE-6C614D052587}" destId="{9F9604D0-1B2F-4DAE-8155-F796D0582EE8}" srcOrd="0" destOrd="0" presId="urn:microsoft.com/office/officeart/2005/8/layout/default"/>
    <dgm:cxn modelId="{92A313D3-4F1A-4587-AD29-1590AD46216D}" type="presParOf" srcId="{EEE91D12-79C3-42CD-A5EE-6C614D052587}" destId="{3FBBDF84-DA70-4260-AB0E-7196A222BFCE}" srcOrd="1" destOrd="0" presId="urn:microsoft.com/office/officeart/2005/8/layout/default"/>
    <dgm:cxn modelId="{F5766645-4FD7-4A9B-BEE6-99387CF391D6}" type="presParOf" srcId="{EEE91D12-79C3-42CD-A5EE-6C614D052587}" destId="{0D1A2E63-BF35-4CCE-8F34-6718351BBECF}" srcOrd="2" destOrd="0" presId="urn:microsoft.com/office/officeart/2005/8/layout/default"/>
    <dgm:cxn modelId="{7A828C0E-C382-49D9-94C9-CFCAE15A406F}" type="presParOf" srcId="{EEE91D12-79C3-42CD-A5EE-6C614D052587}" destId="{3A07DFD4-266D-4D19-8848-876A613EC701}" srcOrd="3" destOrd="0" presId="urn:microsoft.com/office/officeart/2005/8/layout/default"/>
    <dgm:cxn modelId="{CDA24662-2D8E-4D15-8FF6-D49879C3C56B}" type="presParOf" srcId="{EEE91D12-79C3-42CD-A5EE-6C614D052587}" destId="{3875C509-750D-4991-B290-74EF428A5A26}" srcOrd="4" destOrd="0" presId="urn:microsoft.com/office/officeart/2005/8/layout/default"/>
    <dgm:cxn modelId="{D7AF722C-5CCF-4716-A3A0-A08DF08D1383}" type="presParOf" srcId="{EEE91D12-79C3-42CD-A5EE-6C614D052587}" destId="{8AC8AA5A-210F-43E5-94A6-425597E0DF34}" srcOrd="5" destOrd="0" presId="urn:microsoft.com/office/officeart/2005/8/layout/default"/>
    <dgm:cxn modelId="{5A62400C-6A77-4F31-B80D-225D2B1AB2A7}" type="presParOf" srcId="{EEE91D12-79C3-42CD-A5EE-6C614D052587}" destId="{4B0A5D47-9948-4D89-8E22-DC46731594E9}" srcOrd="6" destOrd="0" presId="urn:microsoft.com/office/officeart/2005/8/layout/default"/>
    <dgm:cxn modelId="{7DFD76B2-DFA4-40DD-A9E5-1A34DD9A3004}" type="presParOf" srcId="{EEE91D12-79C3-42CD-A5EE-6C614D052587}" destId="{A79145C7-0B25-4AD0-91D7-6B2FFB5D3F9C}" srcOrd="7" destOrd="0" presId="urn:microsoft.com/office/officeart/2005/8/layout/default"/>
    <dgm:cxn modelId="{542683AC-9BED-43E9-BDDC-8C7115AB223E}" type="presParOf" srcId="{EEE91D12-79C3-42CD-A5EE-6C614D052587}" destId="{0D3A1B14-1BC9-4725-B497-71D94EC2C17E}" srcOrd="8"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EF449A-B7B7-402F-852C-084BEF1788DB}" type="doc">
      <dgm:prSet loTypeId="urn:microsoft.com/office/officeart/2005/8/layout/matrix1" loCatId="matrix" qsTypeId="urn:microsoft.com/office/officeart/2005/8/quickstyle/simple3" qsCatId="simple" csTypeId="urn:microsoft.com/office/officeart/2005/8/colors/accent1_3" csCatId="accent1" phldr="1"/>
      <dgm:spPr/>
      <dgm:t>
        <a:bodyPr/>
        <a:lstStyle/>
        <a:p>
          <a:endParaRPr lang="en-US"/>
        </a:p>
      </dgm:t>
    </dgm:pt>
    <dgm:pt modelId="{5E513CDE-36B0-494D-A6EC-523DA3377E28}">
      <dgm:prSet phldrT="[Text]"/>
      <dgm:spPr/>
      <dgm:t>
        <a:bodyPr/>
        <a:lstStyle/>
        <a:p>
          <a:r>
            <a:rPr lang="en-GB" b="1" dirty="0">
              <a:solidFill>
                <a:schemeClr val="accent2"/>
              </a:solidFill>
              <a:effectLst>
                <a:outerShdw blurRad="38100" dist="38100" dir="2700000" algn="tl">
                  <a:srgbClr val="000000">
                    <a:alpha val="43137"/>
                  </a:srgbClr>
                </a:outerShdw>
              </a:effectLst>
            </a:rPr>
            <a:t>mi-</a:t>
          </a:r>
          <a:r>
            <a:rPr lang="en-GB" b="1" dirty="0" err="1">
              <a:solidFill>
                <a:schemeClr val="accent2"/>
              </a:solidFill>
              <a:effectLst>
                <a:outerShdw blurRad="38100" dist="38100" dir="2700000" algn="tl">
                  <a:srgbClr val="000000">
                    <a:alpha val="43137"/>
                  </a:srgbClr>
                </a:outerShdw>
              </a:effectLst>
            </a:rPr>
            <a:t>uk</a:t>
          </a:r>
          <a:endParaRPr lang="en-US" b="1" dirty="0">
            <a:solidFill>
              <a:schemeClr val="accent2"/>
            </a:solidFill>
            <a:effectLst>
              <a:outerShdw blurRad="38100" dist="38100" dir="2700000" algn="tl">
                <a:srgbClr val="000000">
                  <a:alpha val="43137"/>
                </a:srgbClr>
              </a:outerShdw>
            </a:effectLst>
          </a:endParaRPr>
        </a:p>
      </dgm:t>
    </dgm:pt>
    <dgm:pt modelId="{863A58F2-D513-4A4F-8713-5619F67F6FCF}" type="parTrans" cxnId="{BE07A4FD-8561-48A1-8CC1-F3E63A7B0D67}">
      <dgm:prSet/>
      <dgm:spPr/>
      <dgm:t>
        <a:bodyPr/>
        <a:lstStyle/>
        <a:p>
          <a:endParaRPr lang="en-US"/>
        </a:p>
      </dgm:t>
    </dgm:pt>
    <dgm:pt modelId="{1E140A83-E876-4F78-AD6D-AD6545FE8F99}" type="sibTrans" cxnId="{BE07A4FD-8561-48A1-8CC1-F3E63A7B0D67}">
      <dgm:prSet/>
      <dgm:spPr/>
      <dgm:t>
        <a:bodyPr/>
        <a:lstStyle/>
        <a:p>
          <a:endParaRPr lang="en-US"/>
        </a:p>
      </dgm:t>
    </dgm:pt>
    <dgm:pt modelId="{CBCF4B50-6C5D-41D5-BA9F-219BD00A4C6C}">
      <dgm:prSet phldrT="[Text]" custT="1"/>
      <dgm:spPr/>
      <dgm:t>
        <a:bodyPr/>
        <a:lstStyle/>
        <a:p>
          <a:r>
            <a:rPr lang="en-GB" sz="1800" dirty="0"/>
            <a:t>Mi-</a:t>
          </a:r>
          <a:r>
            <a:rPr lang="en-GB" sz="1800" dirty="0" err="1"/>
            <a:t>uk</a:t>
          </a:r>
          <a:r>
            <a:rPr lang="en-GB" sz="1800" dirty="0"/>
            <a:t> is a valuable resource for new and existing MI staff which encourages and enables networking and information sharing</a:t>
          </a:r>
        </a:p>
        <a:p>
          <a:r>
            <a:rPr lang="en-GB" sz="1800" dirty="0"/>
            <a:t>Mi-</a:t>
          </a:r>
          <a:r>
            <a:rPr lang="en-GB" sz="1800" dirty="0" err="1"/>
            <a:t>uk</a:t>
          </a:r>
          <a:r>
            <a:rPr lang="en-GB" sz="1800" dirty="0"/>
            <a:t> therefore appears to fulfil its own specification</a:t>
          </a:r>
          <a:endParaRPr lang="en-US" sz="1800" dirty="0"/>
        </a:p>
      </dgm:t>
    </dgm:pt>
    <dgm:pt modelId="{AE21D401-A56C-41D9-B199-26AA0313F9DF}" type="parTrans" cxnId="{0D023973-7D90-4B71-A82E-2D77654BE907}">
      <dgm:prSet/>
      <dgm:spPr/>
      <dgm:t>
        <a:bodyPr/>
        <a:lstStyle/>
        <a:p>
          <a:endParaRPr lang="en-US"/>
        </a:p>
      </dgm:t>
    </dgm:pt>
    <dgm:pt modelId="{D67EB5D1-8795-4142-BEDB-1E9DA3CE18CB}" type="sibTrans" cxnId="{0D023973-7D90-4B71-A82E-2D77654BE907}">
      <dgm:prSet/>
      <dgm:spPr/>
      <dgm:t>
        <a:bodyPr/>
        <a:lstStyle/>
        <a:p>
          <a:endParaRPr lang="en-US"/>
        </a:p>
      </dgm:t>
    </dgm:pt>
    <dgm:pt modelId="{AE51229A-4F56-48D7-A32C-C646011D529E}">
      <dgm:prSet phldrT="[Text]" custT="1"/>
      <dgm:spPr/>
      <dgm:t>
        <a:bodyPr/>
        <a:lstStyle/>
        <a:p>
          <a:r>
            <a:rPr lang="en-GB" sz="1800" dirty="0"/>
            <a:t>There is consistency in how mi-</a:t>
          </a:r>
          <a:r>
            <a:rPr lang="en-GB" sz="1800" dirty="0" err="1"/>
            <a:t>uk</a:t>
          </a:r>
          <a:r>
            <a:rPr lang="en-GB" sz="1800" dirty="0"/>
            <a:t> has been used over the past 20 years. </a:t>
          </a:r>
        </a:p>
        <a:p>
          <a:r>
            <a:rPr lang="en-GB" sz="1800" dirty="0"/>
            <a:t>Resource requests are the most common post topic, showing a need for the forum as a place to share local and national information and knowledge</a:t>
          </a:r>
          <a:endParaRPr lang="en-US" sz="1800" dirty="0"/>
        </a:p>
      </dgm:t>
    </dgm:pt>
    <dgm:pt modelId="{6EFD41C4-07A7-4B24-B8E7-3BB0CEC715E0}" type="parTrans" cxnId="{6E2BD60D-D668-44A6-9203-E6DC3F909720}">
      <dgm:prSet/>
      <dgm:spPr/>
      <dgm:t>
        <a:bodyPr/>
        <a:lstStyle/>
        <a:p>
          <a:endParaRPr lang="en-US"/>
        </a:p>
      </dgm:t>
    </dgm:pt>
    <dgm:pt modelId="{1806848B-3064-45E0-A682-C633C12F02B4}" type="sibTrans" cxnId="{6E2BD60D-D668-44A6-9203-E6DC3F909720}">
      <dgm:prSet/>
      <dgm:spPr/>
      <dgm:t>
        <a:bodyPr/>
        <a:lstStyle/>
        <a:p>
          <a:endParaRPr lang="en-US"/>
        </a:p>
      </dgm:t>
    </dgm:pt>
    <dgm:pt modelId="{508CEAC0-9A66-4AF0-92FC-ED7A322CF74B}">
      <dgm:prSet phldrT="[Text]" custT="1"/>
      <dgm:spPr/>
      <dgm:t>
        <a:bodyPr/>
        <a:lstStyle/>
        <a:p>
          <a:r>
            <a:rPr lang="en-GB" sz="1800" dirty="0"/>
            <a:t>Changes in communication over the last 20 years may explain the decline in posts: it is easier than ever to contact people directly. However, the increasing numbers of subscribers to the forum show its continuing value to the network</a:t>
          </a:r>
        </a:p>
        <a:p>
          <a:endParaRPr lang="en-US" sz="700" dirty="0"/>
        </a:p>
      </dgm:t>
    </dgm:pt>
    <dgm:pt modelId="{AEBEA4DD-4485-47D0-849A-0EBA23D7A2F6}" type="parTrans" cxnId="{B84DD005-E96D-4967-9894-D8617322E0B2}">
      <dgm:prSet/>
      <dgm:spPr/>
      <dgm:t>
        <a:bodyPr/>
        <a:lstStyle/>
        <a:p>
          <a:endParaRPr lang="en-US"/>
        </a:p>
      </dgm:t>
    </dgm:pt>
    <dgm:pt modelId="{AE6F285C-E79A-4FB0-8E57-0E94AD1EF0E1}" type="sibTrans" cxnId="{B84DD005-E96D-4967-9894-D8617322E0B2}">
      <dgm:prSet/>
      <dgm:spPr/>
      <dgm:t>
        <a:bodyPr/>
        <a:lstStyle/>
        <a:p>
          <a:endParaRPr lang="en-US"/>
        </a:p>
      </dgm:t>
    </dgm:pt>
    <dgm:pt modelId="{F132067D-8BCE-42E6-9238-3489AE4DB4D7}">
      <dgm:prSet phldrT="[Text]" custT="1"/>
      <dgm:spPr/>
      <dgm:t>
        <a:bodyPr/>
        <a:lstStyle/>
        <a:p>
          <a:r>
            <a:rPr lang="en-GB" sz="1800" dirty="0"/>
            <a:t>Questions raised: </a:t>
          </a:r>
        </a:p>
        <a:p>
          <a:r>
            <a:rPr lang="en-GB" sz="1800" dirty="0"/>
            <a:t>Why do posts remain unanswered on the forum?</a:t>
          </a:r>
        </a:p>
        <a:p>
          <a:r>
            <a:rPr lang="en-GB" sz="1800" dirty="0"/>
            <a:t>Which posts are most likely to be answered and why?</a:t>
          </a:r>
        </a:p>
        <a:p>
          <a:r>
            <a:rPr lang="en-US" sz="1800" dirty="0"/>
            <a:t>Are majority of posts answered privately?</a:t>
          </a:r>
        </a:p>
        <a:p>
          <a:r>
            <a:rPr lang="en-US" sz="1800" dirty="0"/>
            <a:t>How do MI staff perceive mi-</a:t>
          </a:r>
          <a:r>
            <a:rPr lang="en-US" sz="1800" dirty="0" err="1"/>
            <a:t>uk</a:t>
          </a:r>
          <a:r>
            <a:rPr lang="en-US" sz="1800" dirty="0"/>
            <a:t> and its usefulness?</a:t>
          </a:r>
        </a:p>
        <a:p>
          <a:endParaRPr lang="en-US" sz="1800" dirty="0"/>
        </a:p>
      </dgm:t>
    </dgm:pt>
    <dgm:pt modelId="{69965BB3-B3FC-4663-B749-8ABDDD701B91}" type="parTrans" cxnId="{4060DB99-FC28-423E-9F97-C36313EAC071}">
      <dgm:prSet/>
      <dgm:spPr/>
      <dgm:t>
        <a:bodyPr/>
        <a:lstStyle/>
        <a:p>
          <a:endParaRPr lang="en-US"/>
        </a:p>
      </dgm:t>
    </dgm:pt>
    <dgm:pt modelId="{AB138C5A-AC4A-4DA8-B294-8BC45F41F75C}" type="sibTrans" cxnId="{4060DB99-FC28-423E-9F97-C36313EAC071}">
      <dgm:prSet/>
      <dgm:spPr/>
      <dgm:t>
        <a:bodyPr/>
        <a:lstStyle/>
        <a:p>
          <a:endParaRPr lang="en-US"/>
        </a:p>
      </dgm:t>
    </dgm:pt>
    <dgm:pt modelId="{54392D37-BAE2-4E17-A1BD-AABCF776E80A}" type="pres">
      <dgm:prSet presAssocID="{D2EF449A-B7B7-402F-852C-084BEF1788DB}" presName="diagram" presStyleCnt="0">
        <dgm:presLayoutVars>
          <dgm:chMax val="1"/>
          <dgm:dir/>
          <dgm:animLvl val="ctr"/>
          <dgm:resizeHandles val="exact"/>
        </dgm:presLayoutVars>
      </dgm:prSet>
      <dgm:spPr/>
      <dgm:t>
        <a:bodyPr/>
        <a:lstStyle/>
        <a:p>
          <a:endParaRPr lang="en-US"/>
        </a:p>
      </dgm:t>
    </dgm:pt>
    <dgm:pt modelId="{EF46B8AC-4478-40BD-991D-C8339D525823}" type="pres">
      <dgm:prSet presAssocID="{D2EF449A-B7B7-402F-852C-084BEF1788DB}" presName="matrix" presStyleCnt="0"/>
      <dgm:spPr/>
    </dgm:pt>
    <dgm:pt modelId="{C15AEBC5-6248-42EE-868E-34B2EFC5E0D5}" type="pres">
      <dgm:prSet presAssocID="{D2EF449A-B7B7-402F-852C-084BEF1788DB}" presName="tile1" presStyleLbl="node1" presStyleIdx="0" presStyleCnt="4"/>
      <dgm:spPr/>
      <dgm:t>
        <a:bodyPr/>
        <a:lstStyle/>
        <a:p>
          <a:endParaRPr lang="en-US"/>
        </a:p>
      </dgm:t>
    </dgm:pt>
    <dgm:pt modelId="{9535429A-EA09-4DDD-9E7E-49FE505E40A9}" type="pres">
      <dgm:prSet presAssocID="{D2EF449A-B7B7-402F-852C-084BEF1788DB}" presName="tile1text" presStyleLbl="node1" presStyleIdx="0" presStyleCnt="4">
        <dgm:presLayoutVars>
          <dgm:chMax val="0"/>
          <dgm:chPref val="0"/>
          <dgm:bulletEnabled val="1"/>
        </dgm:presLayoutVars>
      </dgm:prSet>
      <dgm:spPr/>
      <dgm:t>
        <a:bodyPr/>
        <a:lstStyle/>
        <a:p>
          <a:endParaRPr lang="en-US"/>
        </a:p>
      </dgm:t>
    </dgm:pt>
    <dgm:pt modelId="{3EF54DCF-4E5F-4E6F-9D62-2986F5A0CCE8}" type="pres">
      <dgm:prSet presAssocID="{D2EF449A-B7B7-402F-852C-084BEF1788DB}" presName="tile2" presStyleLbl="node1" presStyleIdx="1" presStyleCnt="4"/>
      <dgm:spPr/>
      <dgm:t>
        <a:bodyPr/>
        <a:lstStyle/>
        <a:p>
          <a:endParaRPr lang="en-US"/>
        </a:p>
      </dgm:t>
    </dgm:pt>
    <dgm:pt modelId="{9059E561-4384-4391-A9DA-7762D28BC39C}" type="pres">
      <dgm:prSet presAssocID="{D2EF449A-B7B7-402F-852C-084BEF1788DB}" presName="tile2text" presStyleLbl="node1" presStyleIdx="1" presStyleCnt="4">
        <dgm:presLayoutVars>
          <dgm:chMax val="0"/>
          <dgm:chPref val="0"/>
          <dgm:bulletEnabled val="1"/>
        </dgm:presLayoutVars>
      </dgm:prSet>
      <dgm:spPr/>
      <dgm:t>
        <a:bodyPr/>
        <a:lstStyle/>
        <a:p>
          <a:endParaRPr lang="en-US"/>
        </a:p>
      </dgm:t>
    </dgm:pt>
    <dgm:pt modelId="{1ECB8AEA-F4D2-4428-BFFA-074C77A19850}" type="pres">
      <dgm:prSet presAssocID="{D2EF449A-B7B7-402F-852C-084BEF1788DB}" presName="tile3" presStyleLbl="node1" presStyleIdx="2" presStyleCnt="4"/>
      <dgm:spPr/>
      <dgm:t>
        <a:bodyPr/>
        <a:lstStyle/>
        <a:p>
          <a:endParaRPr lang="en-US"/>
        </a:p>
      </dgm:t>
    </dgm:pt>
    <dgm:pt modelId="{3AB18D74-918D-47FC-BC0B-B97AAA7A9D0D}" type="pres">
      <dgm:prSet presAssocID="{D2EF449A-B7B7-402F-852C-084BEF1788DB}" presName="tile3text" presStyleLbl="node1" presStyleIdx="2" presStyleCnt="4">
        <dgm:presLayoutVars>
          <dgm:chMax val="0"/>
          <dgm:chPref val="0"/>
          <dgm:bulletEnabled val="1"/>
        </dgm:presLayoutVars>
      </dgm:prSet>
      <dgm:spPr/>
      <dgm:t>
        <a:bodyPr/>
        <a:lstStyle/>
        <a:p>
          <a:endParaRPr lang="en-US"/>
        </a:p>
      </dgm:t>
    </dgm:pt>
    <dgm:pt modelId="{3244B064-9CFD-4EAA-9568-046D9D19EF4C}" type="pres">
      <dgm:prSet presAssocID="{D2EF449A-B7B7-402F-852C-084BEF1788DB}" presName="tile4" presStyleLbl="node1" presStyleIdx="3" presStyleCnt="4"/>
      <dgm:spPr/>
      <dgm:t>
        <a:bodyPr/>
        <a:lstStyle/>
        <a:p>
          <a:endParaRPr lang="en-US"/>
        </a:p>
      </dgm:t>
    </dgm:pt>
    <dgm:pt modelId="{034E6CEB-2C51-4084-BD72-43E575C250FE}" type="pres">
      <dgm:prSet presAssocID="{D2EF449A-B7B7-402F-852C-084BEF1788DB}" presName="tile4text" presStyleLbl="node1" presStyleIdx="3" presStyleCnt="4">
        <dgm:presLayoutVars>
          <dgm:chMax val="0"/>
          <dgm:chPref val="0"/>
          <dgm:bulletEnabled val="1"/>
        </dgm:presLayoutVars>
      </dgm:prSet>
      <dgm:spPr/>
      <dgm:t>
        <a:bodyPr/>
        <a:lstStyle/>
        <a:p>
          <a:endParaRPr lang="en-US"/>
        </a:p>
      </dgm:t>
    </dgm:pt>
    <dgm:pt modelId="{F3047911-7CFA-4797-904A-6C815EADFE10}" type="pres">
      <dgm:prSet presAssocID="{D2EF449A-B7B7-402F-852C-084BEF1788DB}" presName="centerTile" presStyleLbl="fgShp" presStyleIdx="0" presStyleCnt="1">
        <dgm:presLayoutVars>
          <dgm:chMax val="0"/>
          <dgm:chPref val="0"/>
        </dgm:presLayoutVars>
      </dgm:prSet>
      <dgm:spPr/>
      <dgm:t>
        <a:bodyPr/>
        <a:lstStyle/>
        <a:p>
          <a:endParaRPr lang="en-US"/>
        </a:p>
      </dgm:t>
    </dgm:pt>
  </dgm:ptLst>
  <dgm:cxnLst>
    <dgm:cxn modelId="{35918AFE-CF17-48DB-9DDD-511E1B27208A}" type="presOf" srcId="{508CEAC0-9A66-4AF0-92FC-ED7A322CF74B}" destId="{1ECB8AEA-F4D2-4428-BFFA-074C77A19850}" srcOrd="0" destOrd="0" presId="urn:microsoft.com/office/officeart/2005/8/layout/matrix1"/>
    <dgm:cxn modelId="{CFAC6FD4-79A2-4910-9982-6B2C637FA167}" type="presOf" srcId="{CBCF4B50-6C5D-41D5-BA9F-219BD00A4C6C}" destId="{9535429A-EA09-4DDD-9E7E-49FE505E40A9}" srcOrd="1" destOrd="0" presId="urn:microsoft.com/office/officeart/2005/8/layout/matrix1"/>
    <dgm:cxn modelId="{D5B3EEBA-42BA-429B-8AB8-DDCF68FDFC48}" type="presOf" srcId="{CBCF4B50-6C5D-41D5-BA9F-219BD00A4C6C}" destId="{C15AEBC5-6248-42EE-868E-34B2EFC5E0D5}" srcOrd="0" destOrd="0" presId="urn:microsoft.com/office/officeart/2005/8/layout/matrix1"/>
    <dgm:cxn modelId="{B0350FA5-3195-43A2-93E4-84F50ED150CC}" type="presOf" srcId="{5E513CDE-36B0-494D-A6EC-523DA3377E28}" destId="{F3047911-7CFA-4797-904A-6C815EADFE10}" srcOrd="0" destOrd="0" presId="urn:microsoft.com/office/officeart/2005/8/layout/matrix1"/>
    <dgm:cxn modelId="{B84DD005-E96D-4967-9894-D8617322E0B2}" srcId="{5E513CDE-36B0-494D-A6EC-523DA3377E28}" destId="{508CEAC0-9A66-4AF0-92FC-ED7A322CF74B}" srcOrd="2" destOrd="0" parTransId="{AEBEA4DD-4485-47D0-849A-0EBA23D7A2F6}" sibTransId="{AE6F285C-E79A-4FB0-8E57-0E94AD1EF0E1}"/>
    <dgm:cxn modelId="{4060DB99-FC28-423E-9F97-C36313EAC071}" srcId="{5E513CDE-36B0-494D-A6EC-523DA3377E28}" destId="{F132067D-8BCE-42E6-9238-3489AE4DB4D7}" srcOrd="3" destOrd="0" parTransId="{69965BB3-B3FC-4663-B749-8ABDDD701B91}" sibTransId="{AB138C5A-AC4A-4DA8-B294-8BC45F41F75C}"/>
    <dgm:cxn modelId="{4F5E508A-61A0-45A2-A0C6-7A67AE9684E0}" type="presOf" srcId="{D2EF449A-B7B7-402F-852C-084BEF1788DB}" destId="{54392D37-BAE2-4E17-A1BD-AABCF776E80A}" srcOrd="0" destOrd="0" presId="urn:microsoft.com/office/officeart/2005/8/layout/matrix1"/>
    <dgm:cxn modelId="{BE07A4FD-8561-48A1-8CC1-F3E63A7B0D67}" srcId="{D2EF449A-B7B7-402F-852C-084BEF1788DB}" destId="{5E513CDE-36B0-494D-A6EC-523DA3377E28}" srcOrd="0" destOrd="0" parTransId="{863A58F2-D513-4A4F-8713-5619F67F6FCF}" sibTransId="{1E140A83-E876-4F78-AD6D-AD6545FE8F99}"/>
    <dgm:cxn modelId="{932002AE-11F5-4C78-A24D-F92ED17BAE28}" type="presOf" srcId="{F132067D-8BCE-42E6-9238-3489AE4DB4D7}" destId="{034E6CEB-2C51-4084-BD72-43E575C250FE}" srcOrd="1" destOrd="0" presId="urn:microsoft.com/office/officeart/2005/8/layout/matrix1"/>
    <dgm:cxn modelId="{E10BD845-AA52-471A-83CE-AB10E002FA58}" type="presOf" srcId="{AE51229A-4F56-48D7-A32C-C646011D529E}" destId="{3EF54DCF-4E5F-4E6F-9D62-2986F5A0CCE8}" srcOrd="0" destOrd="0" presId="urn:microsoft.com/office/officeart/2005/8/layout/matrix1"/>
    <dgm:cxn modelId="{0D023973-7D90-4B71-A82E-2D77654BE907}" srcId="{5E513CDE-36B0-494D-A6EC-523DA3377E28}" destId="{CBCF4B50-6C5D-41D5-BA9F-219BD00A4C6C}" srcOrd="0" destOrd="0" parTransId="{AE21D401-A56C-41D9-B199-26AA0313F9DF}" sibTransId="{D67EB5D1-8795-4142-BEDB-1E9DA3CE18CB}"/>
    <dgm:cxn modelId="{88E1453D-1AEB-4099-9DB9-21B36FDD843C}" type="presOf" srcId="{508CEAC0-9A66-4AF0-92FC-ED7A322CF74B}" destId="{3AB18D74-918D-47FC-BC0B-B97AAA7A9D0D}" srcOrd="1" destOrd="0" presId="urn:microsoft.com/office/officeart/2005/8/layout/matrix1"/>
    <dgm:cxn modelId="{6E2BD60D-D668-44A6-9203-E6DC3F909720}" srcId="{5E513CDE-36B0-494D-A6EC-523DA3377E28}" destId="{AE51229A-4F56-48D7-A32C-C646011D529E}" srcOrd="1" destOrd="0" parTransId="{6EFD41C4-07A7-4B24-B8E7-3BB0CEC715E0}" sibTransId="{1806848B-3064-45E0-A682-C633C12F02B4}"/>
    <dgm:cxn modelId="{5526784C-1B22-492A-87CF-9FF16E303EEB}" type="presOf" srcId="{AE51229A-4F56-48D7-A32C-C646011D529E}" destId="{9059E561-4384-4391-A9DA-7762D28BC39C}" srcOrd="1" destOrd="0" presId="urn:microsoft.com/office/officeart/2005/8/layout/matrix1"/>
    <dgm:cxn modelId="{13DE3539-077D-4F0D-B41B-27FAA75EB19B}" type="presOf" srcId="{F132067D-8BCE-42E6-9238-3489AE4DB4D7}" destId="{3244B064-9CFD-4EAA-9568-046D9D19EF4C}" srcOrd="0" destOrd="0" presId="urn:microsoft.com/office/officeart/2005/8/layout/matrix1"/>
    <dgm:cxn modelId="{7BC01BA5-3658-440C-A758-E92881B9A0C0}" type="presParOf" srcId="{54392D37-BAE2-4E17-A1BD-AABCF776E80A}" destId="{EF46B8AC-4478-40BD-991D-C8339D525823}" srcOrd="0" destOrd="0" presId="urn:microsoft.com/office/officeart/2005/8/layout/matrix1"/>
    <dgm:cxn modelId="{E56DAB83-1A79-4F36-A6C4-6B6E570F78BC}" type="presParOf" srcId="{EF46B8AC-4478-40BD-991D-C8339D525823}" destId="{C15AEBC5-6248-42EE-868E-34B2EFC5E0D5}" srcOrd="0" destOrd="0" presId="urn:microsoft.com/office/officeart/2005/8/layout/matrix1"/>
    <dgm:cxn modelId="{B29A49D9-4A33-4195-AC65-D4DBB26206A6}" type="presParOf" srcId="{EF46B8AC-4478-40BD-991D-C8339D525823}" destId="{9535429A-EA09-4DDD-9E7E-49FE505E40A9}" srcOrd="1" destOrd="0" presId="urn:microsoft.com/office/officeart/2005/8/layout/matrix1"/>
    <dgm:cxn modelId="{4705CE57-47CA-4545-A1A3-98A8B285EB2F}" type="presParOf" srcId="{EF46B8AC-4478-40BD-991D-C8339D525823}" destId="{3EF54DCF-4E5F-4E6F-9D62-2986F5A0CCE8}" srcOrd="2" destOrd="0" presId="urn:microsoft.com/office/officeart/2005/8/layout/matrix1"/>
    <dgm:cxn modelId="{3701D7C6-9366-4C8E-88CB-F707B8E14E94}" type="presParOf" srcId="{EF46B8AC-4478-40BD-991D-C8339D525823}" destId="{9059E561-4384-4391-A9DA-7762D28BC39C}" srcOrd="3" destOrd="0" presId="urn:microsoft.com/office/officeart/2005/8/layout/matrix1"/>
    <dgm:cxn modelId="{97CF3595-D022-460A-BAC9-55B0DFDF3EFC}" type="presParOf" srcId="{EF46B8AC-4478-40BD-991D-C8339D525823}" destId="{1ECB8AEA-F4D2-4428-BFFA-074C77A19850}" srcOrd="4" destOrd="0" presId="urn:microsoft.com/office/officeart/2005/8/layout/matrix1"/>
    <dgm:cxn modelId="{2DBE07A9-80B2-4B07-A311-B79D097BC2DE}" type="presParOf" srcId="{EF46B8AC-4478-40BD-991D-C8339D525823}" destId="{3AB18D74-918D-47FC-BC0B-B97AAA7A9D0D}" srcOrd="5" destOrd="0" presId="urn:microsoft.com/office/officeart/2005/8/layout/matrix1"/>
    <dgm:cxn modelId="{E03774F3-D2BE-445C-BD6D-102247945987}" type="presParOf" srcId="{EF46B8AC-4478-40BD-991D-C8339D525823}" destId="{3244B064-9CFD-4EAA-9568-046D9D19EF4C}" srcOrd="6" destOrd="0" presId="urn:microsoft.com/office/officeart/2005/8/layout/matrix1"/>
    <dgm:cxn modelId="{E94D7A89-31F6-4823-BC92-D315927595B1}" type="presParOf" srcId="{EF46B8AC-4478-40BD-991D-C8339D525823}" destId="{034E6CEB-2C51-4084-BD72-43E575C250FE}" srcOrd="7" destOrd="0" presId="urn:microsoft.com/office/officeart/2005/8/layout/matrix1"/>
    <dgm:cxn modelId="{C4AAB5A9-E899-462B-BA72-543E6B0875BD}" type="presParOf" srcId="{54392D37-BAE2-4E17-A1BD-AABCF776E80A}" destId="{F3047911-7CFA-4797-904A-6C815EADFE10}"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21E23-E7EE-46F3-8E2D-CC923786F1B6}">
      <dsp:nvSpPr>
        <dsp:cNvPr id="0" name=""/>
        <dsp:cNvSpPr/>
      </dsp:nvSpPr>
      <dsp:spPr>
        <a:xfrm>
          <a:off x="0" y="0"/>
          <a:ext cx="4355898" cy="59277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0" kern="1200" dirty="0">
              <a:solidFill>
                <a:schemeClr val="accent2"/>
              </a:solidFill>
            </a:rPr>
            <a:t>Posts were manually assessed and sorted into 12 broad topics based on </a:t>
          </a:r>
          <a:r>
            <a:rPr lang="en-GB" sz="2000" b="0" kern="1200" dirty="0" err="1">
              <a:solidFill>
                <a:schemeClr val="accent2"/>
              </a:solidFill>
            </a:rPr>
            <a:t>MiDatabank</a:t>
          </a:r>
          <a:r>
            <a:rPr lang="en-GB" sz="2000" b="0" kern="1200" dirty="0">
              <a:solidFill>
                <a:schemeClr val="accent2"/>
              </a:solidFill>
            </a:rPr>
            <a:t> categories</a:t>
          </a:r>
          <a:endParaRPr lang="en-US" sz="2000" b="0" kern="1200" dirty="0">
            <a:solidFill>
              <a:schemeClr val="accent2"/>
            </a:solidFill>
          </a:endParaRPr>
        </a:p>
      </dsp:txBody>
      <dsp:txXfrm>
        <a:off x="0" y="0"/>
        <a:ext cx="4355898" cy="1778317"/>
      </dsp:txXfrm>
    </dsp:sp>
    <dsp:sp modelId="{BEF83057-F818-4B7C-9750-F55DE51803A9}">
      <dsp:nvSpPr>
        <dsp:cNvPr id="0" name=""/>
        <dsp:cNvSpPr/>
      </dsp:nvSpPr>
      <dsp:spPr>
        <a:xfrm>
          <a:off x="435589" y="1779258"/>
          <a:ext cx="3484718" cy="281263"/>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GB" sz="1500" kern="1200" dirty="0"/>
            <a:t>Administration/dosage</a:t>
          </a:r>
          <a:endParaRPr lang="en-US" sz="1500" kern="1200" dirty="0"/>
        </a:p>
      </dsp:txBody>
      <dsp:txXfrm>
        <a:off x="443827" y="1787496"/>
        <a:ext cx="3468242" cy="264787"/>
      </dsp:txXfrm>
    </dsp:sp>
    <dsp:sp modelId="{D2E0C3C4-3E52-4824-AC1C-C087C943585B}">
      <dsp:nvSpPr>
        <dsp:cNvPr id="0" name=""/>
        <dsp:cNvSpPr/>
      </dsp:nvSpPr>
      <dsp:spPr>
        <a:xfrm>
          <a:off x="435589" y="2103792"/>
          <a:ext cx="3484718" cy="281263"/>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GB" sz="1500" kern="1200" dirty="0"/>
            <a:t>Adverse reactions</a:t>
          </a:r>
          <a:endParaRPr lang="en-US" sz="1500" kern="1200" dirty="0"/>
        </a:p>
      </dsp:txBody>
      <dsp:txXfrm>
        <a:off x="443827" y="2112030"/>
        <a:ext cx="3468242" cy="264787"/>
      </dsp:txXfrm>
    </dsp:sp>
    <dsp:sp modelId="{65C72536-5596-4EFD-8175-89268DA8410B}">
      <dsp:nvSpPr>
        <dsp:cNvPr id="0" name=""/>
        <dsp:cNvSpPr/>
      </dsp:nvSpPr>
      <dsp:spPr>
        <a:xfrm>
          <a:off x="435589" y="2428327"/>
          <a:ext cx="3484718" cy="281263"/>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GB" sz="1500" kern="1200" dirty="0"/>
            <a:t>Availability/Supply Issues</a:t>
          </a:r>
          <a:endParaRPr lang="en-US" sz="1500" kern="1200" dirty="0"/>
        </a:p>
      </dsp:txBody>
      <dsp:txXfrm>
        <a:off x="443827" y="2436565"/>
        <a:ext cx="3468242" cy="264787"/>
      </dsp:txXfrm>
    </dsp:sp>
    <dsp:sp modelId="{DAD5F3F1-29F9-4368-BBF2-4BEBF48E7A61}">
      <dsp:nvSpPr>
        <dsp:cNvPr id="0" name=""/>
        <dsp:cNvSpPr/>
      </dsp:nvSpPr>
      <dsp:spPr>
        <a:xfrm>
          <a:off x="435589" y="2752861"/>
          <a:ext cx="3484718" cy="281263"/>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GB" sz="1500" kern="1200" dirty="0"/>
            <a:t>Choice of medication</a:t>
          </a:r>
          <a:endParaRPr lang="en-US" sz="1500" kern="1200" dirty="0"/>
        </a:p>
      </dsp:txBody>
      <dsp:txXfrm>
        <a:off x="443827" y="2761099"/>
        <a:ext cx="3468242" cy="264787"/>
      </dsp:txXfrm>
    </dsp:sp>
    <dsp:sp modelId="{5DEFC49E-5D58-4825-AC96-44BD926D1B58}">
      <dsp:nvSpPr>
        <dsp:cNvPr id="0" name=""/>
        <dsp:cNvSpPr/>
      </dsp:nvSpPr>
      <dsp:spPr>
        <a:xfrm>
          <a:off x="435589" y="3077395"/>
          <a:ext cx="3484718" cy="281263"/>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GB" sz="1500" kern="1200" dirty="0"/>
            <a:t>Complementary medicine</a:t>
          </a:r>
          <a:endParaRPr lang="en-US" sz="1500" kern="1200" dirty="0"/>
        </a:p>
      </dsp:txBody>
      <dsp:txXfrm>
        <a:off x="443827" y="3085633"/>
        <a:ext cx="3468242" cy="264787"/>
      </dsp:txXfrm>
    </dsp:sp>
    <dsp:sp modelId="{D870F6DD-E0F9-4B1A-804B-A08E0DA1081A}">
      <dsp:nvSpPr>
        <dsp:cNvPr id="0" name=""/>
        <dsp:cNvSpPr/>
      </dsp:nvSpPr>
      <dsp:spPr>
        <a:xfrm>
          <a:off x="435589" y="3401930"/>
          <a:ext cx="3484718" cy="281263"/>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GB" sz="1500" kern="1200" dirty="0"/>
            <a:t>Information announcements</a:t>
          </a:r>
          <a:endParaRPr lang="en-US" sz="1500" kern="1200" dirty="0"/>
        </a:p>
      </dsp:txBody>
      <dsp:txXfrm>
        <a:off x="443827" y="3410168"/>
        <a:ext cx="3468242" cy="264787"/>
      </dsp:txXfrm>
    </dsp:sp>
    <dsp:sp modelId="{684609D1-0A13-480C-82D9-EEB83548F591}">
      <dsp:nvSpPr>
        <dsp:cNvPr id="0" name=""/>
        <dsp:cNvSpPr/>
      </dsp:nvSpPr>
      <dsp:spPr>
        <a:xfrm>
          <a:off x="435589" y="3726464"/>
          <a:ext cx="3484718" cy="281263"/>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GB" sz="1500" kern="1200" dirty="0"/>
            <a:t>Interactions</a:t>
          </a:r>
          <a:endParaRPr lang="en-US" sz="1500" kern="1200" dirty="0"/>
        </a:p>
      </dsp:txBody>
      <dsp:txXfrm>
        <a:off x="443827" y="3734702"/>
        <a:ext cx="3468242" cy="264787"/>
      </dsp:txXfrm>
    </dsp:sp>
    <dsp:sp modelId="{CAF6EAF6-4C19-42EA-86AE-180E9DF511A5}">
      <dsp:nvSpPr>
        <dsp:cNvPr id="0" name=""/>
        <dsp:cNvSpPr/>
      </dsp:nvSpPr>
      <dsp:spPr>
        <a:xfrm>
          <a:off x="435589" y="4050998"/>
          <a:ext cx="3484718" cy="281263"/>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GB" sz="1500" kern="1200" dirty="0"/>
            <a:t>Legal/Ethical</a:t>
          </a:r>
          <a:endParaRPr lang="en-US" sz="1500" kern="1200" dirty="0"/>
        </a:p>
      </dsp:txBody>
      <dsp:txXfrm>
        <a:off x="443827" y="4059236"/>
        <a:ext cx="3468242" cy="264787"/>
      </dsp:txXfrm>
    </dsp:sp>
    <dsp:sp modelId="{8D7BB8B0-DA00-4229-8EF4-BB47768BF468}">
      <dsp:nvSpPr>
        <dsp:cNvPr id="0" name=""/>
        <dsp:cNvSpPr/>
      </dsp:nvSpPr>
      <dsp:spPr>
        <a:xfrm>
          <a:off x="435589" y="4375533"/>
          <a:ext cx="3484718" cy="281263"/>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GB" sz="1500" kern="1200" dirty="0"/>
            <a:t>Non-MI topics</a:t>
          </a:r>
          <a:endParaRPr lang="en-US" sz="1500" kern="1200" dirty="0"/>
        </a:p>
      </dsp:txBody>
      <dsp:txXfrm>
        <a:off x="443827" y="4383771"/>
        <a:ext cx="3468242" cy="264787"/>
      </dsp:txXfrm>
    </dsp:sp>
    <dsp:sp modelId="{6DF22A9B-131F-485A-86DA-DC9B3B0F9835}">
      <dsp:nvSpPr>
        <dsp:cNvPr id="0" name=""/>
        <dsp:cNvSpPr/>
      </dsp:nvSpPr>
      <dsp:spPr>
        <a:xfrm>
          <a:off x="435589" y="4700067"/>
          <a:ext cx="3484718" cy="281263"/>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GB" sz="1500" kern="1200" dirty="0"/>
            <a:t>Pharmacology</a:t>
          </a:r>
          <a:endParaRPr lang="en-US" sz="1500" kern="1200" dirty="0"/>
        </a:p>
      </dsp:txBody>
      <dsp:txXfrm>
        <a:off x="443827" y="4708305"/>
        <a:ext cx="3468242" cy="264787"/>
      </dsp:txXfrm>
    </dsp:sp>
    <dsp:sp modelId="{2702DA82-8733-4CEE-AE3B-E29E6118EF64}">
      <dsp:nvSpPr>
        <dsp:cNvPr id="0" name=""/>
        <dsp:cNvSpPr/>
      </dsp:nvSpPr>
      <dsp:spPr>
        <a:xfrm>
          <a:off x="435589" y="5024601"/>
          <a:ext cx="3484718" cy="281263"/>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GB" sz="1500" kern="1200" dirty="0"/>
            <a:t>Requests for information</a:t>
          </a:r>
          <a:endParaRPr lang="en-US" sz="1500" kern="1200" dirty="0"/>
        </a:p>
      </dsp:txBody>
      <dsp:txXfrm>
        <a:off x="443827" y="5032839"/>
        <a:ext cx="3468242" cy="264787"/>
      </dsp:txXfrm>
    </dsp:sp>
    <dsp:sp modelId="{FF7738D8-971B-4872-AEB1-7757866775EA}">
      <dsp:nvSpPr>
        <dsp:cNvPr id="0" name=""/>
        <dsp:cNvSpPr/>
      </dsp:nvSpPr>
      <dsp:spPr>
        <a:xfrm>
          <a:off x="435589" y="5349135"/>
          <a:ext cx="3484718" cy="281263"/>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GB" sz="1500" kern="1200" dirty="0"/>
            <a:t>Resource issues or problems</a:t>
          </a:r>
          <a:endParaRPr lang="en-US" sz="1500" kern="1200" dirty="0"/>
        </a:p>
      </dsp:txBody>
      <dsp:txXfrm>
        <a:off x="443827" y="5357373"/>
        <a:ext cx="3468242" cy="264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604D0-1B2F-4DAE-8155-F796D0582EE8}">
      <dsp:nvSpPr>
        <dsp:cNvPr id="0" name=""/>
        <dsp:cNvSpPr/>
      </dsp:nvSpPr>
      <dsp:spPr>
        <a:xfrm>
          <a:off x="913493" y="238"/>
          <a:ext cx="1743308" cy="104598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Subscriber information</a:t>
          </a:r>
          <a:endParaRPr lang="en-US" sz="1600" kern="1200" dirty="0"/>
        </a:p>
      </dsp:txBody>
      <dsp:txXfrm>
        <a:off x="913493" y="238"/>
        <a:ext cx="1743308" cy="1045985"/>
      </dsp:txXfrm>
    </dsp:sp>
    <dsp:sp modelId="{0D1A2E63-BF35-4CCE-8F34-6718351BBECF}">
      <dsp:nvSpPr>
        <dsp:cNvPr id="0" name=""/>
        <dsp:cNvSpPr/>
      </dsp:nvSpPr>
      <dsp:spPr>
        <a:xfrm>
          <a:off x="913493" y="1220554"/>
          <a:ext cx="1743308" cy="104598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Total number of posts each year (1999-2019)</a:t>
          </a:r>
          <a:endParaRPr lang="en-US" sz="1600" kern="1200" dirty="0"/>
        </a:p>
      </dsp:txBody>
      <dsp:txXfrm>
        <a:off x="913493" y="1220554"/>
        <a:ext cx="1743308" cy="1045985"/>
      </dsp:txXfrm>
    </dsp:sp>
    <dsp:sp modelId="{3875C509-750D-4991-B290-74EF428A5A26}">
      <dsp:nvSpPr>
        <dsp:cNvPr id="0" name=""/>
        <dsp:cNvSpPr/>
      </dsp:nvSpPr>
      <dsp:spPr>
        <a:xfrm>
          <a:off x="913493" y="2440870"/>
          <a:ext cx="1743308" cy="104598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Total number of posts and responses for June 1999</a:t>
          </a:r>
        </a:p>
      </dsp:txBody>
      <dsp:txXfrm>
        <a:off x="913493" y="2440870"/>
        <a:ext cx="1743308" cy="1045985"/>
      </dsp:txXfrm>
    </dsp:sp>
    <dsp:sp modelId="{4B0A5D47-9948-4D89-8E22-DC46731594E9}">
      <dsp:nvSpPr>
        <dsp:cNvPr id="0" name=""/>
        <dsp:cNvSpPr/>
      </dsp:nvSpPr>
      <dsp:spPr>
        <a:xfrm>
          <a:off x="913493" y="3661186"/>
          <a:ext cx="1743308" cy="104598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Total number of posts and responses for June 2009</a:t>
          </a:r>
          <a:endParaRPr lang="en-US" sz="1600" kern="1200" dirty="0"/>
        </a:p>
      </dsp:txBody>
      <dsp:txXfrm>
        <a:off x="913493" y="3661186"/>
        <a:ext cx="1743308" cy="1045985"/>
      </dsp:txXfrm>
    </dsp:sp>
    <dsp:sp modelId="{0D3A1B14-1BC9-4725-B497-71D94EC2C17E}">
      <dsp:nvSpPr>
        <dsp:cNvPr id="0" name=""/>
        <dsp:cNvSpPr/>
      </dsp:nvSpPr>
      <dsp:spPr>
        <a:xfrm>
          <a:off x="913493" y="4881502"/>
          <a:ext cx="1743308" cy="104598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Total number of posts and responses for June 2019</a:t>
          </a:r>
          <a:endParaRPr lang="en-US" sz="1600" kern="1200" dirty="0"/>
        </a:p>
      </dsp:txBody>
      <dsp:txXfrm>
        <a:off x="913493" y="4881502"/>
        <a:ext cx="1743308" cy="10459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AEBC5-6248-42EE-868E-34B2EFC5E0D5}">
      <dsp:nvSpPr>
        <dsp:cNvPr id="0" name=""/>
        <dsp:cNvSpPr/>
      </dsp:nvSpPr>
      <dsp:spPr>
        <a:xfrm rot="16200000">
          <a:off x="1778470" y="-1778470"/>
          <a:ext cx="2050501" cy="5607442"/>
        </a:xfrm>
        <a:prstGeom prst="round1Rect">
          <a:avLst/>
        </a:prstGeom>
        <a:gradFill rotWithShape="0">
          <a:gsLst>
            <a:gs pos="0">
              <a:schemeClr val="accent1">
                <a:shade val="80000"/>
                <a:hueOff val="0"/>
                <a:satOff val="0"/>
                <a:lumOff val="0"/>
                <a:alphaOff val="0"/>
                <a:tint val="68000"/>
                <a:alpha val="90000"/>
                <a:lumMod val="100000"/>
              </a:schemeClr>
            </a:gs>
            <a:gs pos="100000">
              <a:schemeClr val="accent1">
                <a:shade val="80000"/>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a:t>Mi-</a:t>
          </a:r>
          <a:r>
            <a:rPr lang="en-GB" sz="1800" kern="1200" dirty="0" err="1"/>
            <a:t>uk</a:t>
          </a:r>
          <a:r>
            <a:rPr lang="en-GB" sz="1800" kern="1200" dirty="0"/>
            <a:t> is a valuable resource for new and existing MI staff which encourages and enables networking and information sharing</a:t>
          </a:r>
        </a:p>
        <a:p>
          <a:pPr lvl="0" algn="ctr" defTabSz="800100">
            <a:lnSpc>
              <a:spcPct val="90000"/>
            </a:lnSpc>
            <a:spcBef>
              <a:spcPct val="0"/>
            </a:spcBef>
            <a:spcAft>
              <a:spcPct val="35000"/>
            </a:spcAft>
          </a:pPr>
          <a:r>
            <a:rPr lang="en-GB" sz="1800" kern="1200" dirty="0"/>
            <a:t>Mi-</a:t>
          </a:r>
          <a:r>
            <a:rPr lang="en-GB" sz="1800" kern="1200" dirty="0" err="1"/>
            <a:t>uk</a:t>
          </a:r>
          <a:r>
            <a:rPr lang="en-GB" sz="1800" kern="1200" dirty="0"/>
            <a:t> therefore appears to fulfil its own specification</a:t>
          </a:r>
          <a:endParaRPr lang="en-US" sz="1800" kern="1200" dirty="0"/>
        </a:p>
      </dsp:txBody>
      <dsp:txXfrm rot="5400000">
        <a:off x="0" y="0"/>
        <a:ext cx="5607442" cy="1537876"/>
      </dsp:txXfrm>
    </dsp:sp>
    <dsp:sp modelId="{3EF54DCF-4E5F-4E6F-9D62-2986F5A0CCE8}">
      <dsp:nvSpPr>
        <dsp:cNvPr id="0" name=""/>
        <dsp:cNvSpPr/>
      </dsp:nvSpPr>
      <dsp:spPr>
        <a:xfrm>
          <a:off x="5607442" y="0"/>
          <a:ext cx="5607442" cy="2050501"/>
        </a:xfrm>
        <a:prstGeom prst="round1Rect">
          <a:avLst/>
        </a:prstGeom>
        <a:gradFill rotWithShape="0">
          <a:gsLst>
            <a:gs pos="0">
              <a:schemeClr val="accent1">
                <a:shade val="80000"/>
                <a:hueOff val="102082"/>
                <a:satOff val="-1464"/>
                <a:lumOff val="8538"/>
                <a:alphaOff val="0"/>
                <a:tint val="68000"/>
                <a:alpha val="90000"/>
                <a:lumMod val="100000"/>
              </a:schemeClr>
            </a:gs>
            <a:gs pos="100000">
              <a:schemeClr val="accent1">
                <a:shade val="80000"/>
                <a:hueOff val="102082"/>
                <a:satOff val="-1464"/>
                <a:lumOff val="8538"/>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a:t>There is consistency in how mi-</a:t>
          </a:r>
          <a:r>
            <a:rPr lang="en-GB" sz="1800" kern="1200" dirty="0" err="1"/>
            <a:t>uk</a:t>
          </a:r>
          <a:r>
            <a:rPr lang="en-GB" sz="1800" kern="1200" dirty="0"/>
            <a:t> has been used over the past 20 years. </a:t>
          </a:r>
        </a:p>
        <a:p>
          <a:pPr lvl="0" algn="ctr" defTabSz="800100">
            <a:lnSpc>
              <a:spcPct val="90000"/>
            </a:lnSpc>
            <a:spcBef>
              <a:spcPct val="0"/>
            </a:spcBef>
            <a:spcAft>
              <a:spcPct val="35000"/>
            </a:spcAft>
          </a:pPr>
          <a:r>
            <a:rPr lang="en-GB" sz="1800" kern="1200" dirty="0"/>
            <a:t>Resource requests are the most common post topic, showing a need for the forum as a place to share local and national information and knowledge</a:t>
          </a:r>
          <a:endParaRPr lang="en-US" sz="1800" kern="1200" dirty="0"/>
        </a:p>
      </dsp:txBody>
      <dsp:txXfrm>
        <a:off x="5607442" y="0"/>
        <a:ext cx="5607442" cy="1537876"/>
      </dsp:txXfrm>
    </dsp:sp>
    <dsp:sp modelId="{1ECB8AEA-F4D2-4428-BFFA-074C77A19850}">
      <dsp:nvSpPr>
        <dsp:cNvPr id="0" name=""/>
        <dsp:cNvSpPr/>
      </dsp:nvSpPr>
      <dsp:spPr>
        <a:xfrm rot="10800000">
          <a:off x="0" y="2050501"/>
          <a:ext cx="5607442" cy="2050501"/>
        </a:xfrm>
        <a:prstGeom prst="round1Rect">
          <a:avLst/>
        </a:prstGeom>
        <a:gradFill rotWithShape="0">
          <a:gsLst>
            <a:gs pos="0">
              <a:schemeClr val="accent1">
                <a:shade val="80000"/>
                <a:hueOff val="204164"/>
                <a:satOff val="-2928"/>
                <a:lumOff val="17077"/>
                <a:alphaOff val="0"/>
                <a:tint val="68000"/>
                <a:alpha val="90000"/>
                <a:lumMod val="100000"/>
              </a:schemeClr>
            </a:gs>
            <a:gs pos="100000">
              <a:schemeClr val="accent1">
                <a:shade val="80000"/>
                <a:hueOff val="204164"/>
                <a:satOff val="-2928"/>
                <a:lumOff val="17077"/>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a:t>Changes in communication over the last 20 years may explain the decline in posts: it is easier than ever to contact people directly. However, the increasing numbers of subscribers to the forum show its continuing value to the network</a:t>
          </a:r>
        </a:p>
        <a:p>
          <a:pPr lvl="0" algn="ctr" defTabSz="800100">
            <a:lnSpc>
              <a:spcPct val="90000"/>
            </a:lnSpc>
            <a:spcBef>
              <a:spcPct val="0"/>
            </a:spcBef>
            <a:spcAft>
              <a:spcPct val="35000"/>
            </a:spcAft>
          </a:pPr>
          <a:endParaRPr lang="en-US" sz="700" kern="1200" dirty="0"/>
        </a:p>
      </dsp:txBody>
      <dsp:txXfrm rot="10800000">
        <a:off x="0" y="2563126"/>
        <a:ext cx="5607442" cy="1537876"/>
      </dsp:txXfrm>
    </dsp:sp>
    <dsp:sp modelId="{3244B064-9CFD-4EAA-9568-046D9D19EF4C}">
      <dsp:nvSpPr>
        <dsp:cNvPr id="0" name=""/>
        <dsp:cNvSpPr/>
      </dsp:nvSpPr>
      <dsp:spPr>
        <a:xfrm rot="5400000">
          <a:off x="7385913" y="272030"/>
          <a:ext cx="2050501" cy="5607442"/>
        </a:xfrm>
        <a:prstGeom prst="round1Rect">
          <a:avLst/>
        </a:prstGeom>
        <a:gradFill rotWithShape="0">
          <a:gsLst>
            <a:gs pos="0">
              <a:schemeClr val="accent1">
                <a:shade val="80000"/>
                <a:hueOff val="306246"/>
                <a:satOff val="-4392"/>
                <a:lumOff val="25615"/>
                <a:alphaOff val="0"/>
                <a:tint val="68000"/>
                <a:alpha val="90000"/>
                <a:lumMod val="100000"/>
              </a:schemeClr>
            </a:gs>
            <a:gs pos="100000">
              <a:schemeClr val="accent1">
                <a:shade val="80000"/>
                <a:hueOff val="306246"/>
                <a:satOff val="-4392"/>
                <a:lumOff val="25615"/>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a:t>Questions raised: </a:t>
          </a:r>
        </a:p>
        <a:p>
          <a:pPr lvl="0" algn="ctr" defTabSz="800100">
            <a:lnSpc>
              <a:spcPct val="90000"/>
            </a:lnSpc>
            <a:spcBef>
              <a:spcPct val="0"/>
            </a:spcBef>
            <a:spcAft>
              <a:spcPct val="35000"/>
            </a:spcAft>
          </a:pPr>
          <a:r>
            <a:rPr lang="en-GB" sz="1800" kern="1200" dirty="0"/>
            <a:t>Why do posts remain unanswered on the forum?</a:t>
          </a:r>
        </a:p>
        <a:p>
          <a:pPr lvl="0" algn="ctr" defTabSz="800100">
            <a:lnSpc>
              <a:spcPct val="90000"/>
            </a:lnSpc>
            <a:spcBef>
              <a:spcPct val="0"/>
            </a:spcBef>
            <a:spcAft>
              <a:spcPct val="35000"/>
            </a:spcAft>
          </a:pPr>
          <a:r>
            <a:rPr lang="en-GB" sz="1800" kern="1200" dirty="0"/>
            <a:t>Which posts are most likely to be answered and why?</a:t>
          </a:r>
        </a:p>
        <a:p>
          <a:pPr lvl="0" algn="ctr" defTabSz="800100">
            <a:lnSpc>
              <a:spcPct val="90000"/>
            </a:lnSpc>
            <a:spcBef>
              <a:spcPct val="0"/>
            </a:spcBef>
            <a:spcAft>
              <a:spcPct val="35000"/>
            </a:spcAft>
          </a:pPr>
          <a:r>
            <a:rPr lang="en-US" sz="1800" kern="1200" dirty="0"/>
            <a:t>Are majority of posts answered privately?</a:t>
          </a:r>
        </a:p>
        <a:p>
          <a:pPr lvl="0" algn="ctr" defTabSz="800100">
            <a:lnSpc>
              <a:spcPct val="90000"/>
            </a:lnSpc>
            <a:spcBef>
              <a:spcPct val="0"/>
            </a:spcBef>
            <a:spcAft>
              <a:spcPct val="35000"/>
            </a:spcAft>
          </a:pPr>
          <a:r>
            <a:rPr lang="en-US" sz="1800" kern="1200" dirty="0"/>
            <a:t>How do MI staff perceive mi-</a:t>
          </a:r>
          <a:r>
            <a:rPr lang="en-US" sz="1800" kern="1200" dirty="0" err="1"/>
            <a:t>uk</a:t>
          </a:r>
          <a:r>
            <a:rPr lang="en-US" sz="1800" kern="1200" dirty="0"/>
            <a:t> and its usefulness?</a:t>
          </a:r>
        </a:p>
        <a:p>
          <a:pPr lvl="0" algn="ctr" defTabSz="800100">
            <a:lnSpc>
              <a:spcPct val="90000"/>
            </a:lnSpc>
            <a:spcBef>
              <a:spcPct val="0"/>
            </a:spcBef>
            <a:spcAft>
              <a:spcPct val="35000"/>
            </a:spcAft>
          </a:pPr>
          <a:endParaRPr lang="en-US" sz="1800" kern="1200" dirty="0"/>
        </a:p>
      </dsp:txBody>
      <dsp:txXfrm rot="-5400000">
        <a:off x="5607443" y="2563126"/>
        <a:ext cx="5607442" cy="1537876"/>
      </dsp:txXfrm>
    </dsp:sp>
    <dsp:sp modelId="{F3047911-7CFA-4797-904A-6C815EADFE10}">
      <dsp:nvSpPr>
        <dsp:cNvPr id="0" name=""/>
        <dsp:cNvSpPr/>
      </dsp:nvSpPr>
      <dsp:spPr>
        <a:xfrm>
          <a:off x="3925210" y="1537876"/>
          <a:ext cx="3364465" cy="1025250"/>
        </a:xfrm>
        <a:prstGeom prst="roundRect">
          <a:avLst/>
        </a:prstGeom>
        <a:gradFill rotWithShape="0">
          <a:gsLst>
            <a:gs pos="0">
              <a:schemeClr val="accent1">
                <a:tint val="40000"/>
                <a:hueOff val="0"/>
                <a:satOff val="0"/>
                <a:lumOff val="0"/>
                <a:alphaOff val="0"/>
                <a:tint val="68000"/>
                <a:alpha val="90000"/>
                <a:lumMod val="100000"/>
              </a:schemeClr>
            </a:gs>
            <a:gs pos="100000">
              <a:schemeClr val="accent1">
                <a:tint val="40000"/>
                <a:hueOff val="0"/>
                <a:satOff val="0"/>
                <a:lumOff val="0"/>
                <a:alphaOff val="0"/>
                <a:tint val="90000"/>
                <a:lumMod val="95000"/>
              </a:schemeClr>
            </a:gs>
          </a:gsLst>
          <a:lin ang="5400000" scaled="1"/>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GB" sz="4400" b="1" kern="1200" dirty="0">
              <a:solidFill>
                <a:schemeClr val="accent2"/>
              </a:solidFill>
              <a:effectLst>
                <a:outerShdw blurRad="38100" dist="38100" dir="2700000" algn="tl">
                  <a:srgbClr val="000000">
                    <a:alpha val="43137"/>
                  </a:srgbClr>
                </a:outerShdw>
              </a:effectLst>
            </a:rPr>
            <a:t>mi-</a:t>
          </a:r>
          <a:r>
            <a:rPr lang="en-GB" sz="4400" b="1" kern="1200" dirty="0" err="1">
              <a:solidFill>
                <a:schemeClr val="accent2"/>
              </a:solidFill>
              <a:effectLst>
                <a:outerShdw blurRad="38100" dist="38100" dir="2700000" algn="tl">
                  <a:srgbClr val="000000">
                    <a:alpha val="43137"/>
                  </a:srgbClr>
                </a:outerShdw>
              </a:effectLst>
            </a:rPr>
            <a:t>uk</a:t>
          </a:r>
          <a:endParaRPr lang="en-US" sz="4400" b="1" kern="1200" dirty="0">
            <a:solidFill>
              <a:schemeClr val="accent2"/>
            </a:solidFill>
            <a:effectLst>
              <a:outerShdw blurRad="38100" dist="38100" dir="2700000" algn="tl">
                <a:srgbClr val="000000">
                  <a:alpha val="43137"/>
                </a:srgbClr>
              </a:outerShdw>
            </a:effectLst>
          </a:endParaRPr>
        </a:p>
      </dsp:txBody>
      <dsp:txXfrm>
        <a:off x="3975259" y="1587925"/>
        <a:ext cx="3264367" cy="92515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9/7/2020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9/7/2020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Thank you for taking the time to look at this </a:t>
            </a:r>
            <a:r>
              <a:rPr lang="en-GB" sz="1000" dirty="0" err="1"/>
              <a:t>iPoster</a:t>
            </a:r>
            <a:r>
              <a:rPr lang="en-GB" sz="1000" dirty="0"/>
              <a:t>, titled 20 years on: how does the </a:t>
            </a:r>
            <a:r>
              <a:rPr lang="en-GB" sz="1000" dirty="0" err="1"/>
              <a:t>UKMi</a:t>
            </a:r>
            <a:r>
              <a:rPr lang="en-GB" sz="1000" dirty="0"/>
              <a:t> network use mi-</a:t>
            </a:r>
            <a:r>
              <a:rPr lang="en-GB" sz="1000" dirty="0" err="1"/>
              <a:t>uk</a:t>
            </a:r>
            <a:r>
              <a:rPr lang="en-GB" sz="1000" dirty="0"/>
              <a:t>? The authors of this work are Emma Fallows and Jen Smith, both based at West Midlands Medicines Information Service in Birmingham. </a:t>
            </a:r>
          </a:p>
          <a:p>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Arial" panose="020B0604020202020204" pitchFamily="34" charset="0"/>
                <a:ea typeface="Times New Roman" panose="02020603050405020304" pitchFamily="18" charset="0"/>
                <a:cs typeface="Arial" panose="020B0604020202020204" pitchFamily="34" charset="0"/>
              </a:rPr>
              <a:t>The mi-</a:t>
            </a:r>
            <a:r>
              <a:rPr lang="en-GB" sz="1000" dirty="0" err="1">
                <a:effectLst/>
                <a:latin typeface="Arial" panose="020B0604020202020204" pitchFamily="34" charset="0"/>
                <a:ea typeface="Times New Roman" panose="02020603050405020304" pitchFamily="18" charset="0"/>
                <a:cs typeface="Arial" panose="020B0604020202020204" pitchFamily="34" charset="0"/>
              </a:rPr>
              <a:t>uk</a:t>
            </a:r>
            <a:r>
              <a:rPr lang="en-GB" sz="1000" dirty="0">
                <a:effectLst/>
                <a:latin typeface="Arial" panose="020B0604020202020204" pitchFamily="34" charset="0"/>
                <a:ea typeface="Times New Roman" panose="02020603050405020304" pitchFamily="18" charset="0"/>
                <a:cs typeface="Arial" panose="020B0604020202020204" pitchFamily="34" charset="0"/>
              </a:rPr>
              <a:t> discussion forum was originally set up in late 1998 and became known in its current form in February 2002. The forum is often recommended as a valuable resource for all MI staff, especially those new to post and encourages information sharing, facilitates networking and helps staff in an increasingly remote workplace.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Arial" panose="020B0604020202020204" pitchFamily="34" charset="0"/>
                <a:ea typeface="Times New Roman" panose="02020603050405020304" pitchFamily="18" charset="0"/>
                <a:cs typeface="Arial" panose="020B0604020202020204" pitchFamily="34" charset="0"/>
              </a:rPr>
              <a:t>How the goals of the forum are achieved and to what extent have never been assessed and, although it is commonly used, we wanted to know how it is used, who is using it and how this has changed over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effectLst/>
              <a:latin typeface="Arial" panose="020B0604020202020204" pitchFamily="34" charset="0"/>
              <a:ea typeface="Times New Roman" panose="02020603050405020304" pitchFamily="18" charset="0"/>
              <a:cs typeface="Arial" panose="020B0604020202020204" pitchFamily="34" charset="0"/>
            </a:endParaRPr>
          </a:p>
          <a:p>
            <a:r>
              <a:rPr lang="en-GB" sz="1000" dirty="0"/>
              <a:t>Post data was gathered from mi-</a:t>
            </a:r>
            <a:r>
              <a:rPr lang="en-GB" sz="1000" dirty="0" err="1"/>
              <a:t>uk</a:t>
            </a:r>
            <a:r>
              <a:rPr lang="en-GB" sz="1000" dirty="0"/>
              <a:t> and sorted into 12 broad topic areas, loosely based on </a:t>
            </a:r>
            <a:r>
              <a:rPr lang="en-GB" sz="1000" dirty="0" err="1"/>
              <a:t>MiDatabank</a:t>
            </a:r>
            <a:r>
              <a:rPr lang="en-GB" sz="1000" dirty="0"/>
              <a:t> categories. Post topics and their responses were counted and categorised for the entire year of 2019, in addition to data for June 2009 and June 1999 (which would provide a snapshot of forum use over time). </a:t>
            </a:r>
          </a:p>
          <a:p>
            <a:r>
              <a:rPr lang="en-GB" sz="1000" dirty="0"/>
              <a:t>The total number of posts for each year between 1999-2019 were counted to obtain any trend patterns.</a:t>
            </a:r>
          </a:p>
          <a:p>
            <a:r>
              <a:rPr lang="en-GB" sz="1000" dirty="0"/>
              <a:t>Basic subscriber information was obtained from the list administrators. </a:t>
            </a:r>
          </a:p>
          <a:p>
            <a:endParaRPr lang="en-GB" sz="1000" dirty="0"/>
          </a:p>
          <a:p>
            <a:r>
              <a:rPr lang="en-GB" sz="1000" dirty="0"/>
              <a:t>From table (a) you can see that whilst post numbers have been declining since a peak in 2000, subscriber numbers </a:t>
            </a:r>
            <a:r>
              <a:rPr lang="en-GB" dirty="0"/>
              <a:t>have been steadily increasing. </a:t>
            </a:r>
          </a:p>
          <a:p>
            <a:r>
              <a:rPr lang="en-GB" dirty="0"/>
              <a:t>Table (b) shows the frequency of different types of posts for 2019 and that the most common post topics are those that request information, for example, local guidelines, SOPs or requests for expert advice, etc., </a:t>
            </a:r>
          </a:p>
          <a:p>
            <a:r>
              <a:rPr lang="en-GB" dirty="0"/>
              <a:t>There is also a </a:t>
            </a:r>
            <a:r>
              <a:rPr lang="en-US" dirty="0"/>
              <a:t>snapshot from June 1999, June 2009 and June 2019 in table c, showing that requests for information has consistently been the most commonly posted topic. </a:t>
            </a:r>
          </a:p>
          <a:p>
            <a:r>
              <a:rPr lang="en-US" dirty="0"/>
              <a:t>It is worth noting that 51% of posts remain unanswered via the forum. </a:t>
            </a:r>
          </a:p>
          <a:p>
            <a:endParaRPr lang="en-US" dirty="0"/>
          </a:p>
          <a:p>
            <a:endParaRPr lang="en-US" dirty="0"/>
          </a:p>
          <a:p>
            <a:pPr marL="0" marR="0" algn="just">
              <a:spcBef>
                <a:spcPts val="0"/>
              </a:spcBef>
              <a:spcAft>
                <a:spcPts val="0"/>
              </a:spcAft>
            </a:pPr>
            <a:r>
              <a:rPr lang="en-GB" sz="1200" i="0" dirty="0">
                <a:effectLst/>
                <a:latin typeface="Arial" panose="020B0604020202020204" pitchFamily="34" charset="0"/>
                <a:ea typeface="Times New Roman" panose="02020603050405020304" pitchFamily="18" charset="0"/>
                <a:cs typeface="Arial" panose="020B0604020202020204" pitchFamily="34" charset="0"/>
              </a:rPr>
              <a:t>Data gathered shows that mi-</a:t>
            </a:r>
            <a:r>
              <a:rPr lang="en-GB" sz="1200" i="0" dirty="0" err="1">
                <a:effectLst/>
                <a:latin typeface="Arial" panose="020B0604020202020204" pitchFamily="34" charset="0"/>
                <a:ea typeface="Times New Roman" panose="02020603050405020304" pitchFamily="18" charset="0"/>
                <a:cs typeface="Arial" panose="020B0604020202020204" pitchFamily="34" charset="0"/>
              </a:rPr>
              <a:t>uk</a:t>
            </a:r>
            <a:r>
              <a:rPr lang="en-GB" sz="1200" i="0" dirty="0">
                <a:effectLst/>
                <a:latin typeface="Arial" panose="020B0604020202020204" pitchFamily="34" charset="0"/>
                <a:ea typeface="Times New Roman" panose="02020603050405020304" pitchFamily="18" charset="0"/>
                <a:cs typeface="Arial" panose="020B0604020202020204" pitchFamily="34" charset="0"/>
              </a:rPr>
              <a:t> has been and continues to be a valuable resource to the </a:t>
            </a:r>
            <a:r>
              <a:rPr lang="en-GB" sz="1200" i="0" dirty="0" err="1">
                <a:effectLst/>
                <a:latin typeface="Arial" panose="020B0604020202020204" pitchFamily="34" charset="0"/>
                <a:ea typeface="Times New Roman" panose="02020603050405020304" pitchFamily="18" charset="0"/>
                <a:cs typeface="Arial" panose="020B0604020202020204" pitchFamily="34" charset="0"/>
              </a:rPr>
              <a:t>UKMi</a:t>
            </a:r>
            <a:r>
              <a:rPr lang="en-GB" sz="1200" i="0" dirty="0">
                <a:effectLst/>
                <a:latin typeface="Arial" panose="020B0604020202020204" pitchFamily="34" charset="0"/>
                <a:ea typeface="Times New Roman" panose="02020603050405020304" pitchFamily="18" charset="0"/>
                <a:cs typeface="Arial" panose="020B0604020202020204" pitchFamily="34" charset="0"/>
              </a:rPr>
              <a:t> network. </a:t>
            </a:r>
          </a:p>
          <a:p>
            <a:pPr marL="0" marR="0" algn="just">
              <a:spcBef>
                <a:spcPts val="0"/>
              </a:spcBef>
              <a:spcAft>
                <a:spcPts val="0"/>
              </a:spcAft>
            </a:pPr>
            <a:endParaRPr lang="en-GB" sz="1200" i="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GB" sz="1200" i="0" dirty="0">
                <a:effectLst/>
                <a:latin typeface="Arial" panose="020B0604020202020204" pitchFamily="34" charset="0"/>
                <a:ea typeface="Times New Roman" panose="02020603050405020304" pitchFamily="18" charset="0"/>
                <a:cs typeface="Arial" panose="020B0604020202020204" pitchFamily="34" charset="0"/>
              </a:rPr>
              <a:t>This brief</a:t>
            </a:r>
            <a:r>
              <a:rPr lang="en-GB" sz="1200" i="0" baseline="0" dirty="0">
                <a:effectLst/>
                <a:latin typeface="Arial" panose="020B0604020202020204" pitchFamily="34" charset="0"/>
                <a:ea typeface="Times New Roman" panose="02020603050405020304" pitchFamily="18" charset="0"/>
                <a:cs typeface="Arial" panose="020B0604020202020204" pitchFamily="34" charset="0"/>
              </a:rPr>
              <a:t> analysis into how mi-</a:t>
            </a:r>
            <a:r>
              <a:rPr lang="en-GB" sz="1200" i="0" baseline="0" dirty="0" err="1">
                <a:effectLst/>
                <a:latin typeface="Arial" panose="020B0604020202020204" pitchFamily="34" charset="0"/>
                <a:ea typeface="Times New Roman" panose="02020603050405020304" pitchFamily="18" charset="0"/>
                <a:cs typeface="Arial" panose="020B0604020202020204" pitchFamily="34" charset="0"/>
              </a:rPr>
              <a:t>uk</a:t>
            </a:r>
            <a:r>
              <a:rPr lang="en-GB" sz="1200" i="0" baseline="0" dirty="0">
                <a:effectLst/>
                <a:latin typeface="Arial" panose="020B0604020202020204" pitchFamily="34" charset="0"/>
                <a:ea typeface="Times New Roman" panose="02020603050405020304" pitchFamily="18" charset="0"/>
                <a:cs typeface="Arial" panose="020B0604020202020204" pitchFamily="34" charset="0"/>
              </a:rPr>
              <a:t> is used raises multiple questions for us to investigate in the future. </a:t>
            </a:r>
            <a:endParaRPr lang="en-GB"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1</a:t>
            </a:fld>
            <a:endParaRPr lang="en-US"/>
          </a:p>
        </p:txBody>
      </p:sp>
    </p:spTree>
    <p:extLst>
      <p:ext uri="{BB962C8B-B14F-4D97-AF65-F5344CB8AC3E}">
        <p14:creationId xmlns:p14="http://schemas.microsoft.com/office/powerpoint/2010/main" val="3575694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2</a:t>
            </a:fld>
            <a:endParaRPr lang="en-US"/>
          </a:p>
        </p:txBody>
      </p:sp>
    </p:spTree>
    <p:extLst>
      <p:ext uri="{BB962C8B-B14F-4D97-AF65-F5344CB8AC3E}">
        <p14:creationId xmlns:p14="http://schemas.microsoft.com/office/powerpoint/2010/main" val="3306008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3</a:t>
            </a:fld>
            <a:endParaRPr lang="en-US"/>
          </a:p>
        </p:txBody>
      </p:sp>
    </p:spTree>
    <p:extLst>
      <p:ext uri="{BB962C8B-B14F-4D97-AF65-F5344CB8AC3E}">
        <p14:creationId xmlns:p14="http://schemas.microsoft.com/office/powerpoint/2010/main" val="3415668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4</a:t>
            </a:fld>
            <a:endParaRPr lang="en-US"/>
          </a:p>
        </p:txBody>
      </p:sp>
    </p:spTree>
    <p:extLst>
      <p:ext uri="{BB962C8B-B14F-4D97-AF65-F5344CB8AC3E}">
        <p14:creationId xmlns:p14="http://schemas.microsoft.com/office/powerpoint/2010/main" val="4028714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5</a:t>
            </a:fld>
            <a:endParaRPr lang="en-US"/>
          </a:p>
        </p:txBody>
      </p:sp>
    </p:spTree>
    <p:extLst>
      <p:ext uri="{BB962C8B-B14F-4D97-AF65-F5344CB8AC3E}">
        <p14:creationId xmlns:p14="http://schemas.microsoft.com/office/powerpoint/2010/main" val="2386793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418" y="3085765"/>
            <a:ext cx="11259933"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040" y="1020431"/>
            <a:ext cx="10990686" cy="1475013"/>
          </a:xfrm>
          <a:effectLst/>
        </p:spPr>
        <p:txBody>
          <a:bodyPr anchor="b">
            <a:normAutofit/>
          </a:bodyPr>
          <a:lstStyle>
            <a:lvl1pPr>
              <a:defRPr sz="3599">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043" y="2495446"/>
            <a:ext cx="10990683" cy="590321"/>
          </a:xfrm>
        </p:spPr>
        <p:txBody>
          <a:bodyPr anchor="t">
            <a:normAutofit/>
          </a:bodyPr>
          <a:lstStyle>
            <a:lvl1pPr marL="0" indent="0" algn="l">
              <a:buNone/>
              <a:defRPr sz="1600" cap="all">
                <a:solidFill>
                  <a:schemeClr val="accent2"/>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3970" y="5956138"/>
            <a:ext cx="2844059" cy="365125"/>
          </a:xfrm>
        </p:spPr>
        <p:txBody>
          <a:bodyPr/>
          <a:lstStyle>
            <a:lvl1pPr>
              <a:defRPr>
                <a:solidFill>
                  <a:schemeClr val="accent1">
                    <a:lumMod val="75000"/>
                    <a:lumOff val="25000"/>
                  </a:schemeClr>
                </a:solidFill>
              </a:defRPr>
            </a:lvl1pPr>
          </a:lstStyle>
          <a:p>
            <a:fld id="{D0D3A902-17DA-49D9-8C4A-CEBF251E9AC8}" type="datetime1">
              <a:rPr lang="en-US" smtClean="0"/>
              <a:t>9/7/2020</a:t>
            </a:fld>
            <a:endParaRPr lang="en-US" dirty="0"/>
          </a:p>
        </p:txBody>
      </p:sp>
      <p:sp>
        <p:nvSpPr>
          <p:cNvPr id="5" name="Footer Placeholder 4"/>
          <p:cNvSpPr>
            <a:spLocks noGrp="1"/>
          </p:cNvSpPr>
          <p:nvPr>
            <p:ph type="ftr" sz="quarter" idx="11"/>
          </p:nvPr>
        </p:nvSpPr>
        <p:spPr>
          <a:xfrm>
            <a:off x="581040" y="5951812"/>
            <a:ext cx="6915409" cy="365125"/>
          </a:xfrm>
        </p:spPr>
        <p:txBody>
          <a:bodyPr/>
          <a:lstStyle>
            <a:lvl1pPr>
              <a:defRPr>
                <a:solidFill>
                  <a:schemeClr val="accent1">
                    <a:lumMod val="75000"/>
                    <a:lumOff val="25000"/>
                  </a:schemeClr>
                </a:solidFill>
              </a:defRPr>
            </a:lvl1pPr>
          </a:lstStyle>
          <a:p>
            <a:r>
              <a:rPr lang="en-US"/>
              <a:t>West Midlands Medicines Information Service</a:t>
            </a:r>
            <a:endParaRPr lang="en-US" dirty="0"/>
          </a:p>
        </p:txBody>
      </p:sp>
      <p:sp>
        <p:nvSpPr>
          <p:cNvPr id="6" name="Slide Number Placeholder 5"/>
          <p:cNvSpPr>
            <a:spLocks noGrp="1"/>
          </p:cNvSpPr>
          <p:nvPr>
            <p:ph type="sldNum" sz="quarter" idx="12"/>
          </p:nvPr>
        </p:nvSpPr>
        <p:spPr>
          <a:xfrm>
            <a:off x="10555551" y="5956138"/>
            <a:ext cx="1016175" cy="365125"/>
          </a:xfrm>
        </p:spPr>
        <p:txBody>
          <a:bodyPr/>
          <a:lstStyle>
            <a:lvl1pPr>
              <a:defRPr>
                <a:solidFill>
                  <a:schemeClr val="accent1">
                    <a:lumMod val="75000"/>
                    <a:lumOff val="25000"/>
                  </a:schemeClr>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110536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171" y="614407"/>
            <a:ext cx="11306393"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041" y="702156"/>
            <a:ext cx="11026744"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5BF4F6-C414-458D-B23F-1C6A3BBE22E2}" type="datetime1">
              <a:rPr lang="en-US" smtClean="0"/>
              <a:t>9/7/2020</a:t>
            </a:fld>
            <a:endParaRPr lang="en-US"/>
          </a:p>
        </p:txBody>
      </p:sp>
      <p:sp>
        <p:nvSpPr>
          <p:cNvPr id="5" name="Footer Placeholder 4"/>
          <p:cNvSpPr>
            <a:spLocks noGrp="1"/>
          </p:cNvSpPr>
          <p:nvPr>
            <p:ph type="ftr" sz="quarter" idx="11"/>
          </p:nvPr>
        </p:nvSpPr>
        <p:spPr/>
        <p:txBody>
          <a:bodyPr/>
          <a:lstStyle/>
          <a:p>
            <a:r>
              <a:rPr lang="en-US"/>
              <a:t>West Midlands Medicines Information Service</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254260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6900" y="599725"/>
            <a:ext cx="2906060"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6899" y="675727"/>
            <a:ext cx="2003642"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722" y="675727"/>
            <a:ext cx="7894223"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1331" y="5956138"/>
            <a:ext cx="1327795" cy="365125"/>
          </a:xfrm>
        </p:spPr>
        <p:txBody>
          <a:bodyPr/>
          <a:lstStyle>
            <a:lvl1pPr>
              <a:defRPr>
                <a:solidFill>
                  <a:schemeClr val="accent1">
                    <a:lumMod val="75000"/>
                    <a:lumOff val="25000"/>
                  </a:schemeClr>
                </a:solidFill>
              </a:defRPr>
            </a:lvl1pPr>
          </a:lstStyle>
          <a:p>
            <a:fld id="{A6CEF548-1AB4-46AD-8A07-1004A3E74DC4}" type="datetime1">
              <a:rPr lang="en-US" smtClean="0"/>
              <a:t>9/7/2020</a:t>
            </a:fld>
            <a:endParaRPr lang="en-US"/>
          </a:p>
        </p:txBody>
      </p:sp>
      <p:sp>
        <p:nvSpPr>
          <p:cNvPr id="5" name="Footer Placeholder 4"/>
          <p:cNvSpPr>
            <a:spLocks noGrp="1"/>
          </p:cNvSpPr>
          <p:nvPr>
            <p:ph type="ftr" sz="quarter" idx="11"/>
          </p:nvPr>
        </p:nvSpPr>
        <p:spPr>
          <a:xfrm>
            <a:off x="774722" y="5951812"/>
            <a:ext cx="7894223" cy="365125"/>
          </a:xfrm>
        </p:spPr>
        <p:txBody>
          <a:bodyPr/>
          <a:lstStyle/>
          <a:p>
            <a:r>
              <a:rPr lang="en-US"/>
              <a:t>West Midlands Medicines Information Service</a:t>
            </a:r>
            <a:endParaRPr lang="en-US" dirty="0"/>
          </a:p>
        </p:txBody>
      </p:sp>
      <p:sp>
        <p:nvSpPr>
          <p:cNvPr id="6" name="Slide Number Placeholder 5"/>
          <p:cNvSpPr>
            <a:spLocks noGrp="1"/>
          </p:cNvSpPr>
          <p:nvPr>
            <p:ph type="sldNum" sz="quarter" idx="12"/>
          </p:nvPr>
        </p:nvSpPr>
        <p:spPr>
          <a:xfrm>
            <a:off x="10443895" y="5956138"/>
            <a:ext cx="1163892" cy="365125"/>
          </a:xfrm>
        </p:spPr>
        <p:txBody>
          <a:bodyPr/>
          <a:lstStyle>
            <a:lvl1pPr>
              <a:defRPr>
                <a:solidFill>
                  <a:schemeClr val="accent1">
                    <a:lumMod val="75000"/>
                    <a:lumOff val="25000"/>
                  </a:schemeClr>
                </a:solidFill>
              </a:defRPr>
            </a:lvl1pPr>
          </a:lstStyle>
          <a:p>
            <a:fld id="{7DC1BBB0-96F0-4077-A278-0F3FB5C104D3}" type="slidenum">
              <a:rPr lang="en-US" smtClean="0"/>
              <a:t>‹#›</a:t>
            </a:fld>
            <a:endParaRPr lang="en-US"/>
          </a:p>
        </p:txBody>
      </p:sp>
    </p:spTree>
    <p:extLst>
      <p:ext uri="{BB962C8B-B14F-4D97-AF65-F5344CB8AC3E}">
        <p14:creationId xmlns:p14="http://schemas.microsoft.com/office/powerpoint/2010/main" val="369641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171" y="614407"/>
            <a:ext cx="11306393"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041" y="702156"/>
            <a:ext cx="11026744"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041" y="2180497"/>
            <a:ext cx="11026743"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4FC36A-BDE1-4DB6-9C0A-AF7A23FAEFB8}" type="datetime1">
              <a:rPr lang="en-US" smtClean="0"/>
              <a:t>9/7/2020</a:t>
            </a:fld>
            <a:endParaRPr lang="en-US"/>
          </a:p>
        </p:txBody>
      </p:sp>
      <p:sp>
        <p:nvSpPr>
          <p:cNvPr id="5" name="Footer Placeholder 4"/>
          <p:cNvSpPr>
            <a:spLocks noGrp="1"/>
          </p:cNvSpPr>
          <p:nvPr>
            <p:ph type="ftr" sz="quarter" idx="11"/>
          </p:nvPr>
        </p:nvSpPr>
        <p:spPr/>
        <p:txBody>
          <a:bodyPr/>
          <a:lstStyle/>
          <a:p>
            <a:r>
              <a:rPr lang="en-US"/>
              <a:t>West Midlands Medicines Information Service</a:t>
            </a:r>
            <a:endParaRPr lang="en-US" dirty="0"/>
          </a:p>
        </p:txBody>
      </p:sp>
      <p:sp>
        <p:nvSpPr>
          <p:cNvPr id="6" name="Slide Number Placeholder 5"/>
          <p:cNvSpPr>
            <a:spLocks noGrp="1"/>
          </p:cNvSpPr>
          <p:nvPr>
            <p:ph type="sldNum" sz="quarter" idx="12"/>
          </p:nvPr>
        </p:nvSpPr>
        <p:spPr>
          <a:xfrm>
            <a:off x="10555550" y="5956138"/>
            <a:ext cx="1052234" cy="365125"/>
          </a:xfrm>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387964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700" y="5141975"/>
            <a:ext cx="1128792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042" y="3043911"/>
            <a:ext cx="11026743" cy="1497507"/>
          </a:xfrm>
        </p:spPr>
        <p:txBody>
          <a:bodyPr anchor="b">
            <a:normAutofit/>
          </a:bodyPr>
          <a:lstStyle>
            <a:lvl1pPr algn="l">
              <a:defRPr sz="3599"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041" y="4541417"/>
            <a:ext cx="11026743" cy="600556"/>
          </a:xfrm>
        </p:spPr>
        <p:txBody>
          <a:bodyPr anchor="t">
            <a:normAutofit/>
          </a:bodyPr>
          <a:lstStyle>
            <a:lvl1pPr marL="0" indent="0" algn="l">
              <a:buNone/>
              <a:defRPr sz="1799" cap="all">
                <a:solidFill>
                  <a:schemeClr val="accent2"/>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7583726A-D5E0-44A0-842C-6B229C8DFC19}" type="datetime1">
              <a:rPr lang="en-US" smtClean="0"/>
              <a:t>9/7/2020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t>West Midlands Medicines Information Service</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79737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866" y="606555"/>
            <a:ext cx="1129709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041" y="729658"/>
            <a:ext cx="11026744"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042" y="2228004"/>
            <a:ext cx="5420978"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6805" y="2228004"/>
            <a:ext cx="542098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A98AE0-943A-48C0-8E38-499AD98479C5}" type="datetime1">
              <a:rPr lang="en-US" smtClean="0"/>
              <a:t>9/7/2020</a:t>
            </a:fld>
            <a:endParaRPr lang="en-US"/>
          </a:p>
        </p:txBody>
      </p:sp>
      <p:sp>
        <p:nvSpPr>
          <p:cNvPr id="6" name="Footer Placeholder 5"/>
          <p:cNvSpPr>
            <a:spLocks noGrp="1"/>
          </p:cNvSpPr>
          <p:nvPr>
            <p:ph type="ftr" sz="quarter" idx="11"/>
          </p:nvPr>
        </p:nvSpPr>
        <p:spPr/>
        <p:txBody>
          <a:bodyPr/>
          <a:lstStyle/>
          <a:p>
            <a:r>
              <a:rPr lang="en-US"/>
              <a:t>West Midlands Medicines Information Service</a:t>
            </a:r>
            <a:endParaRPr lang="en-US" dirty="0"/>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214287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866" y="606555"/>
            <a:ext cx="1129709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041" y="729658"/>
            <a:ext cx="11026744"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6989" y="2250893"/>
            <a:ext cx="5085750" cy="536005"/>
          </a:xfrm>
        </p:spPr>
        <p:txBody>
          <a:bodyPr anchor="b">
            <a:noAutofit/>
          </a:bodyPr>
          <a:lstStyle>
            <a:lvl1pPr marL="0" indent="0">
              <a:buNone/>
              <a:defRPr sz="2199" b="0">
                <a:solidFill>
                  <a:schemeClr val="accent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581042" y="2926053"/>
            <a:ext cx="539169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2037" y="2250893"/>
            <a:ext cx="5085748" cy="553373"/>
          </a:xfrm>
        </p:spPr>
        <p:txBody>
          <a:bodyPr anchor="b">
            <a:noAutofit/>
          </a:bodyPr>
          <a:lstStyle>
            <a:lvl1pPr marL="0" indent="0">
              <a:buNone/>
              <a:defRPr sz="2199" b="0">
                <a:solidFill>
                  <a:schemeClr val="accent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6090" y="2926053"/>
            <a:ext cx="539169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96D70-7A11-4628-939F-DAC14B21FE63}" type="datetime1">
              <a:rPr lang="en-US" smtClean="0"/>
              <a:t>9/7/2020</a:t>
            </a:fld>
            <a:endParaRPr lang="en-US"/>
          </a:p>
        </p:txBody>
      </p:sp>
      <p:sp>
        <p:nvSpPr>
          <p:cNvPr id="8" name="Footer Placeholder 7"/>
          <p:cNvSpPr>
            <a:spLocks noGrp="1"/>
          </p:cNvSpPr>
          <p:nvPr>
            <p:ph type="ftr" sz="quarter" idx="11"/>
          </p:nvPr>
        </p:nvSpPr>
        <p:spPr/>
        <p:txBody>
          <a:bodyPr/>
          <a:lstStyle/>
          <a:p>
            <a:r>
              <a:rPr lang="en-US"/>
              <a:t>West Midlands Medicines Information Service</a:t>
            </a:r>
            <a:endParaRPr lang="en-US" dirty="0"/>
          </a:p>
        </p:txBody>
      </p:sp>
      <p:sp>
        <p:nvSpPr>
          <p:cNvPr id="9" name="Slide Number Placeholder 8"/>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102244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8482DE0-CBF0-4255-A2BD-33E465F1D27B}" type="datetime1">
              <a:rPr lang="en-US" smtClean="0"/>
              <a:t>9/7/2020</a:t>
            </a:fld>
            <a:endParaRPr lang="en-US"/>
          </a:p>
        </p:txBody>
      </p:sp>
      <p:sp>
        <p:nvSpPr>
          <p:cNvPr id="4" name="Footer Placeholder 3"/>
          <p:cNvSpPr>
            <a:spLocks noGrp="1"/>
          </p:cNvSpPr>
          <p:nvPr>
            <p:ph type="ftr" sz="quarter" idx="11"/>
          </p:nvPr>
        </p:nvSpPr>
        <p:spPr/>
        <p:txBody>
          <a:bodyPr/>
          <a:lstStyle/>
          <a:p>
            <a:r>
              <a:rPr lang="en-US"/>
              <a:t>West Midlands Medicines Information Service</a:t>
            </a:r>
            <a:endParaRPr lang="en-US" dirty="0"/>
          </a:p>
        </p:txBody>
      </p:sp>
      <p:sp>
        <p:nvSpPr>
          <p:cNvPr id="5" name="Slide Number Placeholder 4"/>
          <p:cNvSpPr>
            <a:spLocks noGrp="1"/>
          </p:cNvSpPr>
          <p:nvPr>
            <p:ph type="sldNum" sz="quarter" idx="12"/>
          </p:nvPr>
        </p:nvSpPr>
        <p:spPr/>
        <p:txBody>
          <a:bodyPr/>
          <a:lstStyle/>
          <a:p>
            <a:fld id="{7DC1BBB0-96F0-4077-A278-0F3FB5C104D3}" type="slidenum">
              <a:rPr lang="en-US" smtClean="0"/>
              <a:t>‹#›</a:t>
            </a:fld>
            <a:endParaRPr lang="en-US"/>
          </a:p>
        </p:txBody>
      </p:sp>
      <p:sp>
        <p:nvSpPr>
          <p:cNvPr id="7" name="Rectangle 6"/>
          <p:cNvSpPr>
            <a:spLocks noChangeAspect="1"/>
          </p:cNvSpPr>
          <p:nvPr/>
        </p:nvSpPr>
        <p:spPr>
          <a:xfrm>
            <a:off x="440568" y="606555"/>
            <a:ext cx="1129709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744" y="729658"/>
            <a:ext cx="11026744"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23477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14BB42-711A-4B3C-873B-B10E0B6905D2}" type="datetime1">
              <a:rPr lang="en-US" smtClean="0"/>
              <a:t>9/7/2020</a:t>
            </a:fld>
            <a:endParaRPr lang="en-US"/>
          </a:p>
        </p:txBody>
      </p:sp>
      <p:sp>
        <p:nvSpPr>
          <p:cNvPr id="3" name="Footer Placeholder 2"/>
          <p:cNvSpPr>
            <a:spLocks noGrp="1"/>
          </p:cNvSpPr>
          <p:nvPr>
            <p:ph type="ftr" sz="quarter" idx="11"/>
          </p:nvPr>
        </p:nvSpPr>
        <p:spPr/>
        <p:txBody>
          <a:bodyPr/>
          <a:lstStyle/>
          <a:p>
            <a:r>
              <a:rPr lang="en-US"/>
              <a:t>West Midlands Medicines Information Service</a:t>
            </a:r>
            <a:endParaRPr lang="en-US" dirty="0"/>
          </a:p>
        </p:txBody>
      </p:sp>
      <p:sp>
        <p:nvSpPr>
          <p:cNvPr id="4" name="Slide Number Placeholder 3"/>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426011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700" y="5141973"/>
            <a:ext cx="11295258"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041" y="5262296"/>
            <a:ext cx="4908166" cy="689514"/>
          </a:xfrm>
        </p:spPr>
        <p:txBody>
          <a:bodyPr anchor="ctr"/>
          <a:lstStyle>
            <a:lvl1pPr algn="l">
              <a:defRPr sz="1999"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699" y="601200"/>
            <a:ext cx="11289899" cy="4204800"/>
          </a:xfrm>
        </p:spPr>
        <p:txBody>
          <a:bodyPr anchor="ctr">
            <a:normAutofit/>
          </a:bodyPr>
          <a:lstStyle>
            <a:lvl1pPr>
              <a:defRPr sz="1999">
                <a:solidFill>
                  <a:schemeClr val="tx2"/>
                </a:solidFill>
              </a:defRPr>
            </a:lvl1pPr>
            <a:lvl2pPr>
              <a:defRPr sz="1799">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39329" y="5262297"/>
            <a:ext cx="5868458" cy="689515"/>
          </a:xfrm>
        </p:spPr>
        <p:txBody>
          <a:bodyPr anchor="ctr">
            <a:normAutofit/>
          </a:bodyPr>
          <a:lstStyle>
            <a:lvl1pPr marL="0" indent="0" algn="r">
              <a:buNone/>
              <a:defRPr sz="1100">
                <a:solidFill>
                  <a:schemeClr val="bg1"/>
                </a:solidFill>
              </a:defRPr>
            </a:lvl1pPr>
            <a:lvl2pPr marL="457063" indent="0">
              <a:buNone/>
              <a:defRPr sz="11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F3C6383-508D-4523-8E4D-7CF8A70298C7}" type="datetime1">
              <a:rPr lang="en-US" smtClean="0"/>
              <a:t>9/7/2020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a:t>West Midlands Medicines Information Service</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7DC1BBB0-96F0-4077-A278-0F3FB5C104D3}" type="slidenum">
              <a:rPr lang="en-US" smtClean="0"/>
              <a:t>‹#›</a:t>
            </a:fld>
            <a:endParaRPr lang="en-US"/>
          </a:p>
        </p:txBody>
      </p:sp>
    </p:spTree>
    <p:extLst>
      <p:ext uri="{BB962C8B-B14F-4D97-AF65-F5344CB8AC3E}">
        <p14:creationId xmlns:p14="http://schemas.microsoft.com/office/powerpoint/2010/main" val="238372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10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041" y="4693389"/>
            <a:ext cx="11026744" cy="566738"/>
          </a:xfrm>
        </p:spPr>
        <p:txBody>
          <a:bodyPr anchor="b">
            <a:normAutofit/>
          </a:bodyPr>
          <a:lstStyle>
            <a:lvl1pPr algn="l">
              <a:defRPr sz="2399"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701" y="599725"/>
            <a:ext cx="11287919" cy="3557252"/>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041" y="5260128"/>
            <a:ext cx="11026745" cy="598671"/>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8CA19-875C-4EA8-836E-85BD1ACB11B1}" type="datetime1">
              <a:rPr lang="en-US" smtClean="0"/>
              <a:t>9/7/2020</a:t>
            </a:fld>
            <a:endParaRPr lang="en-US"/>
          </a:p>
        </p:txBody>
      </p:sp>
      <p:sp>
        <p:nvSpPr>
          <p:cNvPr id="6" name="Footer Placeholder 5"/>
          <p:cNvSpPr>
            <a:spLocks noGrp="1"/>
          </p:cNvSpPr>
          <p:nvPr>
            <p:ph type="ftr" sz="quarter" idx="11"/>
          </p:nvPr>
        </p:nvSpPr>
        <p:spPr/>
        <p:txBody>
          <a:bodyPr/>
          <a:lstStyle/>
          <a:p>
            <a:r>
              <a:rPr lang="en-US"/>
              <a:t>West Midlands Medicines Information Service</a:t>
            </a:r>
            <a:endParaRPr lang="en-US" dirty="0"/>
          </a:p>
        </p:txBody>
      </p:sp>
      <p:sp>
        <p:nvSpPr>
          <p:cNvPr id="7" name="Slide Number Placeholder 6"/>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261501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041" y="705124"/>
            <a:ext cx="11026744"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041" y="2336003"/>
            <a:ext cx="11026744"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3971" y="5956138"/>
            <a:ext cx="2844058" cy="365125"/>
          </a:xfrm>
          <a:prstGeom prst="rect">
            <a:avLst/>
          </a:prstGeom>
        </p:spPr>
        <p:txBody>
          <a:bodyPr vert="horz" lIns="91440" tIns="45720" rIns="91440" bIns="45720" rtlCol="0" anchor="ctr"/>
          <a:lstStyle>
            <a:lvl1pPr algn="r">
              <a:defRPr sz="900">
                <a:solidFill>
                  <a:schemeClr val="accent2"/>
                </a:solidFill>
              </a:defRPr>
            </a:lvl1pPr>
          </a:lstStyle>
          <a:p>
            <a:fld id="{FBDA336E-BD54-451E-82C9-2CBFBC9B93AD}" type="datetime1">
              <a:rPr lang="en-US" smtClean="0"/>
              <a:t>9/7/2020</a:t>
            </a:fld>
            <a:endParaRPr lang="en-US" dirty="0"/>
          </a:p>
        </p:txBody>
      </p:sp>
      <p:sp>
        <p:nvSpPr>
          <p:cNvPr id="5" name="Footer Placeholder 4"/>
          <p:cNvSpPr>
            <a:spLocks noGrp="1"/>
          </p:cNvSpPr>
          <p:nvPr>
            <p:ph type="ftr" sz="quarter" idx="3"/>
          </p:nvPr>
        </p:nvSpPr>
        <p:spPr>
          <a:xfrm>
            <a:off x="581040" y="5951812"/>
            <a:ext cx="6915409" cy="365125"/>
          </a:xfrm>
          <a:prstGeom prst="rect">
            <a:avLst/>
          </a:prstGeom>
        </p:spPr>
        <p:txBody>
          <a:bodyPr vert="horz" lIns="91440" tIns="45720" rIns="91440" bIns="45720" rtlCol="0" anchor="ctr"/>
          <a:lstStyle>
            <a:lvl1pPr algn="l">
              <a:defRPr sz="900" cap="all">
                <a:solidFill>
                  <a:schemeClr val="accent2"/>
                </a:solidFill>
              </a:defRPr>
            </a:lvl1pPr>
          </a:lstStyle>
          <a:p>
            <a:r>
              <a:rPr lang="en-US"/>
              <a:t>West Midlands Medicines Information Service</a:t>
            </a:r>
            <a:endParaRPr lang="en-US" dirty="0"/>
          </a:p>
        </p:txBody>
      </p:sp>
      <p:sp>
        <p:nvSpPr>
          <p:cNvPr id="6" name="Slide Number Placeholder 5"/>
          <p:cNvSpPr>
            <a:spLocks noGrp="1"/>
          </p:cNvSpPr>
          <p:nvPr>
            <p:ph type="sldNum" sz="quarter" idx="4"/>
          </p:nvPr>
        </p:nvSpPr>
        <p:spPr>
          <a:xfrm>
            <a:off x="10555550" y="5956138"/>
            <a:ext cx="1052236" cy="365125"/>
          </a:xfrm>
          <a:prstGeom prst="rect">
            <a:avLst/>
          </a:prstGeom>
        </p:spPr>
        <p:txBody>
          <a:bodyPr vert="horz" lIns="91440" tIns="45720" rIns="91440" bIns="45720" rtlCol="0" anchor="ctr"/>
          <a:lstStyle>
            <a:lvl1pPr algn="r">
              <a:defRPr sz="900">
                <a:solidFill>
                  <a:schemeClr val="accent2"/>
                </a:solidFill>
              </a:defRPr>
            </a:lvl1pPr>
          </a:lstStyle>
          <a:p>
            <a:fld id="{7DC1BBB0-96F0-4077-A278-0F3FB5C104D3}" type="slidenum">
              <a:rPr lang="en-US" smtClean="0"/>
              <a:pPr/>
              <a:t>‹#›</a:t>
            </a:fld>
            <a:endParaRPr lang="en-US"/>
          </a:p>
        </p:txBody>
      </p:sp>
      <p:sp>
        <p:nvSpPr>
          <p:cNvPr id="9" name="Rectangle 8"/>
          <p:cNvSpPr/>
          <p:nvPr/>
        </p:nvSpPr>
        <p:spPr>
          <a:xfrm>
            <a:off x="446418" y="457200"/>
            <a:ext cx="370235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0052" y="453643"/>
            <a:ext cx="3702356"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0725" y="457200"/>
            <a:ext cx="3702356"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710051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457063" rtl="0" eaLnBrk="1" latinLnBrk="0" hangingPunct="1">
        <a:spcBef>
          <a:spcPct val="0"/>
        </a:spcBef>
        <a:buNone/>
        <a:defRPr sz="2799"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908" indent="-305908"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799" kern="1200">
          <a:solidFill>
            <a:schemeClr val="tx2"/>
          </a:solidFill>
          <a:latin typeface="+mn-lt"/>
          <a:ea typeface="+mn-ea"/>
          <a:cs typeface="+mn-cs"/>
        </a:defRPr>
      </a:lvl1pPr>
      <a:lvl2pPr marL="629811" indent="-305908"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9730" indent="-269919"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627" indent="-233930"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519" indent="-233930"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89943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34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25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16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guide id="3" pos="100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8C565D-A991-4381-AC37-76A58A4A12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4448801" y="1507414"/>
            <a:ext cx="7293607" cy="3703320"/>
          </a:xfrm>
        </p:spPr>
        <p:txBody>
          <a:bodyPr anchor="ctr">
            <a:normAutofit/>
          </a:bodyPr>
          <a:lstStyle/>
          <a:p>
            <a:r>
              <a:rPr lang="en-US" sz="4800" dirty="0"/>
              <a:t>20 years on: how does the </a:t>
            </a:r>
            <a:r>
              <a:rPr lang="en-US" sz="4800" dirty="0" err="1"/>
              <a:t>ukmi</a:t>
            </a:r>
            <a:r>
              <a:rPr lang="en-US" sz="4800" dirty="0"/>
              <a:t> network use mi-</a:t>
            </a:r>
            <a:r>
              <a:rPr lang="en-US" sz="4800" dirty="0" err="1"/>
              <a:t>uk</a:t>
            </a:r>
            <a:r>
              <a:rPr lang="en-US" sz="4800" dirty="0"/>
              <a:t>?</a:t>
            </a:r>
          </a:p>
        </p:txBody>
      </p:sp>
      <p:sp>
        <p:nvSpPr>
          <p:cNvPr id="2" name="Subtitle 1"/>
          <p:cNvSpPr>
            <a:spLocks noGrp="1"/>
          </p:cNvSpPr>
          <p:nvPr>
            <p:ph type="subTitle" idx="1"/>
          </p:nvPr>
        </p:nvSpPr>
        <p:spPr>
          <a:xfrm>
            <a:off x="444226" y="1507414"/>
            <a:ext cx="3329913" cy="3703320"/>
          </a:xfrm>
          <a:ln w="57150">
            <a:noFill/>
          </a:ln>
        </p:spPr>
        <p:txBody>
          <a:bodyPr anchor="ctr">
            <a:normAutofit/>
          </a:bodyPr>
          <a:lstStyle/>
          <a:p>
            <a:pPr algn="r"/>
            <a:r>
              <a:rPr lang="en-US" sz="2000" dirty="0"/>
              <a:t>Emma Fallows             Jen smith </a:t>
            </a:r>
          </a:p>
          <a:p>
            <a:pPr algn="r"/>
            <a:r>
              <a:rPr lang="en-US" sz="2000" dirty="0"/>
              <a:t>west midlands medicines information service</a:t>
            </a:r>
          </a:p>
          <a:p>
            <a:pPr algn="r"/>
            <a:endParaRPr lang="en-US" sz="2000" dirty="0"/>
          </a:p>
        </p:txBody>
      </p:sp>
      <p:sp>
        <p:nvSpPr>
          <p:cNvPr id="11" name="Rectangle 10">
            <a:extLst>
              <a:ext uri="{FF2B5EF4-FFF2-40B4-BE49-F238E27FC236}">
                <a16:creationId xmlns:a16="http://schemas.microsoft.com/office/drawing/2014/main" id="{B7180431-F4DE-415D-BCBB-9316423C37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417" y="453642"/>
            <a:ext cx="11295991"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EEABD997-5EF9-4E9B-AFBB-F6DFAAF3AD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2208007" y="3329719"/>
            <a:ext cx="3703320" cy="5871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E9AB5EE6-A047-4B18-B998-D46DF3CC36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417" y="5878019"/>
            <a:ext cx="11295991"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9DC331C0-EBAF-40CA-812D-5A64B5E260A3}"/>
              </a:ext>
            </a:extLst>
          </p:cNvPr>
          <p:cNvSpPr>
            <a:spLocks noGrp="1"/>
          </p:cNvSpPr>
          <p:nvPr>
            <p:ph type="ftr" sz="quarter" idx="11"/>
          </p:nvPr>
        </p:nvSpPr>
        <p:spPr>
          <a:xfrm>
            <a:off x="581040" y="5953974"/>
            <a:ext cx="6915409" cy="365125"/>
          </a:xfrm>
        </p:spPr>
        <p:txBody>
          <a:bodyPr>
            <a:normAutofit/>
          </a:bodyPr>
          <a:lstStyle/>
          <a:p>
            <a:pPr>
              <a:spcAft>
                <a:spcPts val="600"/>
              </a:spcAft>
            </a:pPr>
            <a:r>
              <a:rPr lang="en-US">
                <a:solidFill>
                  <a:srgbClr val="FFFFFF">
                    <a:alpha val="60000"/>
                  </a:srgbClr>
                </a:solidFill>
              </a:rPr>
              <a:t>West Midlands Medicines Information Service</a:t>
            </a:r>
          </a:p>
        </p:txBody>
      </p:sp>
      <p:pic>
        <p:nvPicPr>
          <p:cNvPr id="6" name="Recorded Sound">
            <a:hlinkClick r:id="" action="ppaction://media"/>
            <a:extLst>
              <a:ext uri="{FF2B5EF4-FFF2-40B4-BE49-F238E27FC236}">
                <a16:creationId xmlns:a16="http://schemas.microsoft.com/office/drawing/2014/main" id="{05DF7A7A-509D-45A4-868E-30FD9F4F4EB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34574" y="1263732"/>
            <a:ext cx="487362" cy="487363"/>
          </a:xfrm>
          <a:prstGeom prst="rect">
            <a:avLst/>
          </a:prstGeom>
        </p:spPr>
      </p:pic>
    </p:spTree>
    <p:extLst>
      <p:ext uri="{BB962C8B-B14F-4D97-AF65-F5344CB8AC3E}">
        <p14:creationId xmlns:p14="http://schemas.microsoft.com/office/powerpoint/2010/main" val="258981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871AE93-72B2-4545-989F-4B08DCD787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12188824"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1B0F13F-C83B-4678-ABCC-5F6FB1D388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15" y="723899"/>
            <a:ext cx="370235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2"/>
          <p:cNvSpPr>
            <a:spLocks noGrp="1"/>
          </p:cNvSpPr>
          <p:nvPr>
            <p:ph type="title"/>
          </p:nvPr>
        </p:nvSpPr>
        <p:spPr>
          <a:xfrm>
            <a:off x="802979" y="1209184"/>
            <a:ext cx="3088385" cy="4734416"/>
          </a:xfrm>
        </p:spPr>
        <p:txBody>
          <a:bodyPr anchor="ctr">
            <a:normAutofit/>
          </a:bodyPr>
          <a:lstStyle/>
          <a:p>
            <a:r>
              <a:rPr lang="en-US" dirty="0"/>
              <a:t>Background</a:t>
            </a:r>
          </a:p>
        </p:txBody>
      </p:sp>
      <p:sp>
        <p:nvSpPr>
          <p:cNvPr id="23" name="Rectangle 22">
            <a:extLst>
              <a:ext uri="{FF2B5EF4-FFF2-40B4-BE49-F238E27FC236}">
                <a16:creationId xmlns:a16="http://schemas.microsoft.com/office/drawing/2014/main" id="{02074ED4-9DB5-4D14-BDCF-BD7D0C1451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417" y="457200"/>
            <a:ext cx="370235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C48FF616-1F75-49FC-861B-7B794054AA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0725" y="457200"/>
            <a:ext cx="3702355"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9184B385-16B6-44A9-9A47-1C765B3763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0052" y="453643"/>
            <a:ext cx="3702356"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Content Placeholder 13"/>
          <p:cNvSpPr>
            <a:spLocks noGrp="1"/>
          </p:cNvSpPr>
          <p:nvPr>
            <p:ph idx="1"/>
          </p:nvPr>
        </p:nvSpPr>
        <p:spPr>
          <a:xfrm>
            <a:off x="4240725" y="723899"/>
            <a:ext cx="7501683" cy="4739873"/>
          </a:xfrm>
        </p:spPr>
        <p:txBody>
          <a:bodyPr>
            <a:normAutofit/>
          </a:bodyPr>
          <a:lstStyle/>
          <a:p>
            <a:pPr marL="0" indent="0">
              <a:lnSpc>
                <a:spcPct val="90000"/>
              </a:lnSpc>
              <a:buNone/>
            </a:pP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90000"/>
              </a:lnSpc>
              <a:buNone/>
            </a:pPr>
            <a:endParaRPr lang="en-GB" sz="1500" dirty="0">
              <a:latin typeface="Arial" panose="020B0604020202020204" pitchFamily="34" charset="0"/>
              <a:ea typeface="Times New Roman" panose="02020603050405020304" pitchFamily="18" charset="0"/>
              <a:cs typeface="Arial" panose="020B0604020202020204" pitchFamily="34" charset="0"/>
            </a:endParaRPr>
          </a:p>
          <a:p>
            <a:pPr marL="0" indent="0">
              <a:lnSpc>
                <a:spcPct val="90000"/>
              </a:lnSpc>
              <a:buNone/>
            </a:pP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90000"/>
              </a:lnSpc>
              <a:buNone/>
            </a:pPr>
            <a:endParaRPr lang="en-GB" sz="1500" dirty="0">
              <a:latin typeface="Arial" panose="020B0604020202020204" pitchFamily="34" charset="0"/>
              <a:ea typeface="Times New Roman" panose="02020603050405020304" pitchFamily="18" charset="0"/>
              <a:cs typeface="Arial" panose="020B0604020202020204" pitchFamily="34" charset="0"/>
            </a:endParaRPr>
          </a:p>
          <a:p>
            <a:pPr marL="0" lvl="0" indent="0">
              <a:lnSpc>
                <a:spcPct val="90000"/>
              </a:lnSpc>
              <a:buNone/>
            </a:pPr>
            <a:endParaRPr lang="en-US" sz="1500" dirty="0"/>
          </a:p>
        </p:txBody>
      </p:sp>
      <p:pic>
        <p:nvPicPr>
          <p:cNvPr id="3" name="Picture 2">
            <a:extLst>
              <a:ext uri="{FF2B5EF4-FFF2-40B4-BE49-F238E27FC236}">
                <a16:creationId xmlns:a16="http://schemas.microsoft.com/office/drawing/2014/main" id="{E707AD3A-6E38-4711-8642-24B144ED7D94}"/>
              </a:ext>
            </a:extLst>
          </p:cNvPr>
          <p:cNvPicPr>
            <a:picLocks noChangeAspect="1"/>
          </p:cNvPicPr>
          <p:nvPr/>
        </p:nvPicPr>
        <p:blipFill>
          <a:blip r:embed="rId3"/>
          <a:stretch>
            <a:fillRect/>
          </a:stretch>
        </p:blipFill>
        <p:spPr>
          <a:xfrm>
            <a:off x="8609012" y="5709873"/>
            <a:ext cx="3328553" cy="916558"/>
          </a:xfrm>
          <a:prstGeom prst="rect">
            <a:avLst/>
          </a:prstGeom>
        </p:spPr>
      </p:pic>
      <p:sp>
        <p:nvSpPr>
          <p:cNvPr id="2" name="Footer Placeholder 1">
            <a:extLst>
              <a:ext uri="{FF2B5EF4-FFF2-40B4-BE49-F238E27FC236}">
                <a16:creationId xmlns:a16="http://schemas.microsoft.com/office/drawing/2014/main" id="{AED401BF-4507-4155-B9CB-D4CE725AAD8A}"/>
              </a:ext>
            </a:extLst>
          </p:cNvPr>
          <p:cNvSpPr>
            <a:spLocks noGrp="1"/>
          </p:cNvSpPr>
          <p:nvPr>
            <p:ph type="ftr" sz="quarter" idx="11"/>
          </p:nvPr>
        </p:nvSpPr>
        <p:spPr>
          <a:xfrm>
            <a:off x="581040" y="6400800"/>
            <a:ext cx="6915409" cy="365125"/>
          </a:xfrm>
        </p:spPr>
        <p:txBody>
          <a:bodyPr>
            <a:normAutofit/>
          </a:bodyPr>
          <a:lstStyle/>
          <a:p>
            <a:pPr>
              <a:spcAft>
                <a:spcPts val="600"/>
              </a:spcAft>
            </a:pPr>
            <a:r>
              <a:rPr lang="en-US"/>
              <a:t>West Midlands Medicines Information Service</a:t>
            </a:r>
          </a:p>
        </p:txBody>
      </p:sp>
      <p:sp>
        <p:nvSpPr>
          <p:cNvPr id="8" name="Rectangle: Rounded Corners 7">
            <a:extLst>
              <a:ext uri="{FF2B5EF4-FFF2-40B4-BE49-F238E27FC236}">
                <a16:creationId xmlns:a16="http://schemas.microsoft.com/office/drawing/2014/main" id="{89360BCA-84E2-477D-A1F4-BB7477A6F138}"/>
              </a:ext>
            </a:extLst>
          </p:cNvPr>
          <p:cNvSpPr/>
          <p:nvPr/>
        </p:nvSpPr>
        <p:spPr>
          <a:xfrm>
            <a:off x="4227673" y="723899"/>
            <a:ext cx="7486785" cy="818004"/>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GB" sz="1700" dirty="0">
                <a:latin typeface="Arial" panose="020B0604020202020204" pitchFamily="34" charset="0"/>
                <a:cs typeface="Arial" panose="020B0604020202020204" pitchFamily="34" charset="0"/>
              </a:rPr>
              <a:t>The mi-</a:t>
            </a:r>
            <a:r>
              <a:rPr lang="en-GB" sz="1700" dirty="0" err="1">
                <a:latin typeface="Arial" panose="020B0604020202020204" pitchFamily="34" charset="0"/>
                <a:cs typeface="Arial" panose="020B0604020202020204" pitchFamily="34" charset="0"/>
              </a:rPr>
              <a:t>uk</a:t>
            </a:r>
            <a:r>
              <a:rPr lang="en-GB" sz="1700" dirty="0">
                <a:latin typeface="Arial" panose="020B0604020202020204" pitchFamily="34" charset="0"/>
                <a:cs typeface="Arial" panose="020B0604020202020204" pitchFamily="34" charset="0"/>
              </a:rPr>
              <a:t> discussion board has been routinely utilised by and recommended to medicines information staff for 20 years</a:t>
            </a:r>
            <a:endParaRPr lang="en-US" sz="1700" dirty="0">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B832FAB3-3911-4000-BC86-12A8B97373B8}"/>
              </a:ext>
            </a:extLst>
          </p:cNvPr>
          <p:cNvSpPr/>
          <p:nvPr/>
        </p:nvSpPr>
        <p:spPr>
          <a:xfrm>
            <a:off x="4251542" y="1676400"/>
            <a:ext cx="7486785" cy="818004"/>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GB" sz="1700" dirty="0">
                <a:latin typeface="Arial" panose="020B0604020202020204" pitchFamily="34" charset="0"/>
                <a:cs typeface="Arial" panose="020B0604020202020204" pitchFamily="34" charset="0"/>
              </a:rPr>
              <a:t>Originally called di-</a:t>
            </a:r>
            <a:r>
              <a:rPr lang="en-GB" sz="1700" dirty="0" err="1">
                <a:latin typeface="Arial" panose="020B0604020202020204" pitchFamily="34" charset="0"/>
                <a:cs typeface="Arial" panose="020B0604020202020204" pitchFamily="34" charset="0"/>
              </a:rPr>
              <a:t>uk</a:t>
            </a:r>
            <a:r>
              <a:rPr lang="en-GB" sz="1700" dirty="0">
                <a:latin typeface="Arial" panose="020B0604020202020204" pitchFamily="34" charset="0"/>
                <a:cs typeface="Arial" panose="020B0604020202020204" pitchFamily="34" charset="0"/>
              </a:rPr>
              <a:t> (drug information UK), the forum became its current recognisable form of mi-</a:t>
            </a:r>
            <a:r>
              <a:rPr lang="en-GB" sz="1700" dirty="0" err="1">
                <a:latin typeface="Arial" panose="020B0604020202020204" pitchFamily="34" charset="0"/>
                <a:cs typeface="Arial" panose="020B0604020202020204" pitchFamily="34" charset="0"/>
              </a:rPr>
              <a:t>uk</a:t>
            </a:r>
            <a:r>
              <a:rPr lang="en-GB" sz="1700" dirty="0">
                <a:latin typeface="Arial" panose="020B0604020202020204" pitchFamily="34" charset="0"/>
                <a:cs typeface="Arial" panose="020B0604020202020204" pitchFamily="34" charset="0"/>
              </a:rPr>
              <a:t> in 2002</a:t>
            </a:r>
            <a:endParaRPr lang="en-US" sz="1700" dirty="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AF47C931-B9D2-40D9-A1AA-7904F4A526D5}"/>
              </a:ext>
            </a:extLst>
          </p:cNvPr>
          <p:cNvSpPr/>
          <p:nvPr/>
        </p:nvSpPr>
        <p:spPr>
          <a:xfrm>
            <a:off x="4240725" y="2667000"/>
            <a:ext cx="7507022" cy="1317039"/>
          </a:xfrm>
          <a:prstGeom prst="roundRect">
            <a:avLst/>
          </a:prstGeom>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700" dirty="0">
                <a:latin typeface="Arial" panose="020B0604020202020204" pitchFamily="34" charset="0"/>
                <a:cs typeface="Arial" panose="020B0604020202020204" pitchFamily="34" charset="0"/>
              </a:rPr>
              <a:t>Mi-</a:t>
            </a:r>
            <a:r>
              <a:rPr lang="en-GB" sz="1700" dirty="0" err="1">
                <a:latin typeface="Arial" panose="020B0604020202020204" pitchFamily="34" charset="0"/>
                <a:cs typeface="Arial" panose="020B0604020202020204" pitchFamily="34" charset="0"/>
              </a:rPr>
              <a:t>uk</a:t>
            </a:r>
            <a:r>
              <a:rPr lang="en-GB" sz="1700" dirty="0">
                <a:latin typeface="Arial" panose="020B0604020202020204" pitchFamily="34" charset="0"/>
                <a:cs typeface="Arial" panose="020B0604020202020204" pitchFamily="34" charset="0"/>
              </a:rPr>
              <a:t> is actively promoted to new MI staff as a resource which ‘</a:t>
            </a:r>
            <a:r>
              <a:rPr lang="en-GB" sz="1700" i="1" dirty="0">
                <a:latin typeface="Arial" panose="020B0604020202020204" pitchFamily="34" charset="0"/>
                <a:cs typeface="Arial" panose="020B0604020202020204" pitchFamily="34" charset="0"/>
              </a:rPr>
              <a:t>facilitates networking and information sharing</a:t>
            </a:r>
            <a:r>
              <a:rPr lang="en-GB" sz="1700" dirty="0">
                <a:latin typeface="Arial" panose="020B0604020202020204" pitchFamily="34" charset="0"/>
                <a:cs typeface="Arial" panose="020B0604020202020204" pitchFamily="34" charset="0"/>
              </a:rPr>
              <a:t>’¹. However, how this happens, to what extent and value of the forum has never been evaluated</a:t>
            </a:r>
            <a:endParaRPr lang="en-US" sz="1700" dirty="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D017367A-F2D5-4703-8795-A784819D156A}"/>
              </a:ext>
            </a:extLst>
          </p:cNvPr>
          <p:cNvSpPr/>
          <p:nvPr/>
        </p:nvSpPr>
        <p:spPr>
          <a:xfrm>
            <a:off x="4228111" y="4114800"/>
            <a:ext cx="7519635" cy="894204"/>
          </a:xfrm>
          <a:prstGeom prst="roundRect">
            <a:avLst/>
          </a:prstGeom>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700" dirty="0">
                <a:latin typeface="Arial" panose="020B0604020202020204" pitchFamily="34" charset="0"/>
                <a:cs typeface="Arial" panose="020B0604020202020204" pitchFamily="34" charset="0"/>
              </a:rPr>
              <a:t>Objectives were set to analyse data about who uses the forum, the type of posts made, including any responses and their frequency. </a:t>
            </a:r>
            <a:endParaRPr lang="en-US" sz="1700" dirty="0">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8E670B8F-F8C5-4E96-A1ED-934E16D708B6}"/>
              </a:ext>
            </a:extLst>
          </p:cNvPr>
          <p:cNvSpPr/>
          <p:nvPr/>
        </p:nvSpPr>
        <p:spPr>
          <a:xfrm>
            <a:off x="4251542" y="5181600"/>
            <a:ext cx="7486785" cy="528273"/>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GB" sz="1700" dirty="0">
                <a:latin typeface="Arial" panose="020B0604020202020204" pitchFamily="34" charset="0"/>
                <a:cs typeface="Arial" panose="020B0604020202020204" pitchFamily="34" charset="0"/>
              </a:rPr>
              <a:t>Any information gathered could be used to inform the future use of mi-</a:t>
            </a:r>
            <a:r>
              <a:rPr lang="en-GB" sz="1700" dirty="0" err="1">
                <a:latin typeface="Arial" panose="020B0604020202020204" pitchFamily="34" charset="0"/>
                <a:cs typeface="Arial" panose="020B0604020202020204" pitchFamily="34" charset="0"/>
              </a:rPr>
              <a:t>uk</a:t>
            </a:r>
            <a:endParaRPr lang="en-US" sz="17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9FD18A7-A065-4773-A99B-E95A5FCDB729}"/>
              </a:ext>
            </a:extLst>
          </p:cNvPr>
          <p:cNvSpPr txBox="1"/>
          <p:nvPr/>
        </p:nvSpPr>
        <p:spPr>
          <a:xfrm>
            <a:off x="4296659" y="5856214"/>
            <a:ext cx="4492625" cy="415498"/>
          </a:xfrm>
          <a:prstGeom prst="rect">
            <a:avLst/>
          </a:prstGeom>
          <a:noFill/>
        </p:spPr>
        <p:txBody>
          <a:bodyPr wrap="square" rtlCol="0">
            <a:spAutoFit/>
          </a:bodyPr>
          <a:lstStyle/>
          <a:p>
            <a:r>
              <a:rPr lang="en-GB" sz="1050" dirty="0">
                <a:latin typeface="Abadi" panose="020B0604020104020204" pitchFamily="34" charset="0"/>
              </a:rPr>
              <a:t>¹ </a:t>
            </a:r>
            <a:r>
              <a:rPr lang="en-GB" sz="1050" dirty="0" err="1">
                <a:latin typeface="Arial" panose="020B0604020202020204" pitchFamily="34" charset="0"/>
                <a:cs typeface="Arial" panose="020B0604020202020204" pitchFamily="34" charset="0"/>
              </a:rPr>
              <a:t>UKMi</a:t>
            </a:r>
            <a:r>
              <a:rPr lang="en-GB" sz="1050" dirty="0">
                <a:latin typeface="Arial" panose="020B0604020202020204" pitchFamily="34" charset="0"/>
                <a:cs typeface="Arial" panose="020B0604020202020204" pitchFamily="34" charset="0"/>
              </a:rPr>
              <a:t> Discussion Group, https://list.ecompass.nl/listserv/cgi-bin/wa?A0=mi-uk (accessed 7/7/2020)</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92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871AE93-72B2-4545-989F-4B08DCD787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12188824"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1B0F13F-C83B-4678-ABCC-5F6FB1D388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15" y="723899"/>
            <a:ext cx="370235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2"/>
          <p:cNvSpPr>
            <a:spLocks noGrp="1"/>
          </p:cNvSpPr>
          <p:nvPr>
            <p:ph type="title"/>
          </p:nvPr>
        </p:nvSpPr>
        <p:spPr>
          <a:xfrm>
            <a:off x="802979" y="1209184"/>
            <a:ext cx="3088385" cy="4734416"/>
          </a:xfrm>
        </p:spPr>
        <p:txBody>
          <a:bodyPr anchor="ctr">
            <a:normAutofit/>
          </a:bodyPr>
          <a:lstStyle/>
          <a:p>
            <a:r>
              <a:rPr lang="en-GB" cap="none" dirty="0"/>
              <a:t>METHOD		</a:t>
            </a:r>
            <a:r>
              <a:rPr lang="en-US" cap="none" dirty="0"/>
              <a:t/>
            </a:r>
            <a:br>
              <a:rPr lang="en-US" cap="none" dirty="0"/>
            </a:br>
            <a:r>
              <a:rPr lang="en-US" cap="none" dirty="0"/>
              <a:t/>
            </a:r>
            <a:br>
              <a:rPr lang="en-US" cap="none" dirty="0"/>
            </a:br>
            <a:r>
              <a:rPr lang="en-US" sz="1800" cap="none" dirty="0"/>
              <a:t>How information was </a:t>
            </a:r>
            <a:r>
              <a:rPr lang="en-US" sz="1800" cap="none" dirty="0" err="1"/>
              <a:t>categorised</a:t>
            </a:r>
            <a:r>
              <a:rPr lang="en-US" sz="1800" cap="none" dirty="0"/>
              <a:t> and data gathered</a:t>
            </a:r>
            <a:endParaRPr lang="en-US" cap="none" dirty="0"/>
          </a:p>
        </p:txBody>
      </p:sp>
      <p:sp>
        <p:nvSpPr>
          <p:cNvPr id="23" name="Rectangle 22">
            <a:extLst>
              <a:ext uri="{FF2B5EF4-FFF2-40B4-BE49-F238E27FC236}">
                <a16:creationId xmlns:a16="http://schemas.microsoft.com/office/drawing/2014/main" id="{02074ED4-9DB5-4D14-BDCF-BD7D0C1451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417" y="457200"/>
            <a:ext cx="370235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C48FF616-1F75-49FC-861B-7B794054AA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0725" y="457200"/>
            <a:ext cx="3702355"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9184B385-16B6-44A9-9A47-1C765B3763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0052" y="453643"/>
            <a:ext cx="3702356"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Content Placeholder 13"/>
          <p:cNvSpPr>
            <a:spLocks noGrp="1"/>
          </p:cNvSpPr>
          <p:nvPr>
            <p:ph idx="1"/>
          </p:nvPr>
        </p:nvSpPr>
        <p:spPr>
          <a:xfrm>
            <a:off x="4240725" y="723899"/>
            <a:ext cx="7501683" cy="4739873"/>
          </a:xfrm>
        </p:spPr>
        <p:txBody>
          <a:bodyPr>
            <a:normAutofit/>
          </a:bodyPr>
          <a:lstStyle/>
          <a:p>
            <a:pPr marL="0" indent="0">
              <a:lnSpc>
                <a:spcPct val="90000"/>
              </a:lnSpc>
              <a:buNone/>
            </a:pP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90000"/>
              </a:lnSpc>
              <a:buNone/>
            </a:pPr>
            <a:endParaRPr lang="en-GB" sz="1500" dirty="0">
              <a:latin typeface="Arial" panose="020B0604020202020204" pitchFamily="34" charset="0"/>
              <a:ea typeface="Times New Roman" panose="02020603050405020304" pitchFamily="18" charset="0"/>
              <a:cs typeface="Arial" panose="020B0604020202020204" pitchFamily="34" charset="0"/>
            </a:endParaRPr>
          </a:p>
          <a:p>
            <a:pPr marL="0" indent="0">
              <a:lnSpc>
                <a:spcPct val="90000"/>
              </a:lnSpc>
              <a:buNone/>
            </a:pP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90000"/>
              </a:lnSpc>
              <a:buNone/>
            </a:pPr>
            <a:endParaRPr lang="en-GB" sz="1500" dirty="0">
              <a:latin typeface="Arial" panose="020B0604020202020204" pitchFamily="34" charset="0"/>
              <a:ea typeface="Times New Roman" panose="02020603050405020304" pitchFamily="18" charset="0"/>
              <a:cs typeface="Arial" panose="020B0604020202020204" pitchFamily="34" charset="0"/>
            </a:endParaRPr>
          </a:p>
          <a:p>
            <a:pPr marL="0" lvl="0" indent="0">
              <a:lnSpc>
                <a:spcPct val="90000"/>
              </a:lnSpc>
              <a:buNone/>
            </a:pPr>
            <a:endParaRPr lang="en-US" sz="1500" dirty="0"/>
          </a:p>
        </p:txBody>
      </p:sp>
      <p:sp>
        <p:nvSpPr>
          <p:cNvPr id="2" name="Footer Placeholder 1">
            <a:extLst>
              <a:ext uri="{FF2B5EF4-FFF2-40B4-BE49-F238E27FC236}">
                <a16:creationId xmlns:a16="http://schemas.microsoft.com/office/drawing/2014/main" id="{AED401BF-4507-4155-B9CB-D4CE725AAD8A}"/>
              </a:ext>
            </a:extLst>
          </p:cNvPr>
          <p:cNvSpPr>
            <a:spLocks noGrp="1"/>
          </p:cNvSpPr>
          <p:nvPr>
            <p:ph type="ftr" sz="quarter" idx="11"/>
          </p:nvPr>
        </p:nvSpPr>
        <p:spPr>
          <a:xfrm>
            <a:off x="581040" y="6400800"/>
            <a:ext cx="6915409" cy="365125"/>
          </a:xfrm>
        </p:spPr>
        <p:txBody>
          <a:bodyPr>
            <a:normAutofit/>
          </a:bodyPr>
          <a:lstStyle/>
          <a:p>
            <a:pPr>
              <a:spcAft>
                <a:spcPts val="600"/>
              </a:spcAft>
            </a:pPr>
            <a:r>
              <a:rPr lang="en-US"/>
              <a:t>West Midlands Medicines Information Service</a:t>
            </a:r>
          </a:p>
        </p:txBody>
      </p:sp>
      <p:graphicFrame>
        <p:nvGraphicFramePr>
          <p:cNvPr id="4" name="Diagram 3">
            <a:extLst>
              <a:ext uri="{FF2B5EF4-FFF2-40B4-BE49-F238E27FC236}">
                <a16:creationId xmlns:a16="http://schemas.microsoft.com/office/drawing/2014/main" id="{A1457844-0BFF-4437-AE72-9A17F23C4D75}"/>
              </a:ext>
            </a:extLst>
          </p:cNvPr>
          <p:cNvGraphicFramePr/>
          <p:nvPr>
            <p:extLst>
              <p:ext uri="{D42A27DB-BD31-4B8C-83A1-F6EECF244321}">
                <p14:modId xmlns:p14="http://schemas.microsoft.com/office/powerpoint/2010/main" val="3179126831"/>
              </p:ext>
            </p:extLst>
          </p:nvPr>
        </p:nvGraphicFramePr>
        <p:xfrm>
          <a:off x="4505335" y="723899"/>
          <a:ext cx="4355898" cy="5927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 name="Content Placeholder 6">
            <a:extLst>
              <a:ext uri="{FF2B5EF4-FFF2-40B4-BE49-F238E27FC236}">
                <a16:creationId xmlns:a16="http://schemas.microsoft.com/office/drawing/2014/main" id="{5D120BAB-8CE1-4A2C-8336-E950A66140BE}"/>
              </a:ext>
            </a:extLst>
          </p:cNvPr>
          <p:cNvGraphicFramePr>
            <a:graphicFrameLocks/>
          </p:cNvGraphicFramePr>
          <p:nvPr>
            <p:extLst>
              <p:ext uri="{D42A27DB-BD31-4B8C-83A1-F6EECF244321}">
                <p14:modId xmlns:p14="http://schemas.microsoft.com/office/powerpoint/2010/main" val="4074434513"/>
              </p:ext>
            </p:extLst>
          </p:nvPr>
        </p:nvGraphicFramePr>
        <p:xfrm>
          <a:off x="8336901" y="739458"/>
          <a:ext cx="3570296" cy="59277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7129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F58E6-EB40-4E5D-B957-CC5A06041B6F}"/>
              </a:ext>
            </a:extLst>
          </p:cNvPr>
          <p:cNvSpPr>
            <a:spLocks noGrp="1"/>
          </p:cNvSpPr>
          <p:nvPr>
            <p:ph type="title"/>
          </p:nvPr>
        </p:nvSpPr>
        <p:spPr>
          <a:xfrm>
            <a:off x="581040" y="618516"/>
            <a:ext cx="11026744" cy="413342"/>
          </a:xfrm>
        </p:spPr>
        <p:txBody>
          <a:bodyPr>
            <a:normAutofit fontScale="90000"/>
          </a:bodyPr>
          <a:lstStyle/>
          <a:p>
            <a:r>
              <a:rPr lang="en-GB" dirty="0"/>
              <a:t>Results</a:t>
            </a:r>
            <a:endParaRPr lang="en-US" dirty="0"/>
          </a:p>
        </p:txBody>
      </p:sp>
      <p:sp>
        <p:nvSpPr>
          <p:cNvPr id="5" name="Footer Placeholder 4">
            <a:extLst>
              <a:ext uri="{FF2B5EF4-FFF2-40B4-BE49-F238E27FC236}">
                <a16:creationId xmlns:a16="http://schemas.microsoft.com/office/drawing/2014/main" id="{A6E8E554-E6D4-4005-B81C-3C5FABE340A8}"/>
              </a:ext>
            </a:extLst>
          </p:cNvPr>
          <p:cNvSpPr>
            <a:spLocks noGrp="1"/>
          </p:cNvSpPr>
          <p:nvPr>
            <p:ph type="ftr" sz="quarter" idx="11"/>
          </p:nvPr>
        </p:nvSpPr>
        <p:spPr>
          <a:xfrm>
            <a:off x="581040" y="6239484"/>
            <a:ext cx="6915409" cy="365125"/>
          </a:xfrm>
        </p:spPr>
        <p:txBody>
          <a:bodyPr/>
          <a:lstStyle/>
          <a:p>
            <a:r>
              <a:rPr lang="en-US"/>
              <a:t>West Midlands Medicines Information Service</a:t>
            </a:r>
            <a:endParaRPr lang="en-US" dirty="0"/>
          </a:p>
        </p:txBody>
      </p:sp>
      <p:sp>
        <p:nvSpPr>
          <p:cNvPr id="6" name="Rectangle 5">
            <a:extLst>
              <a:ext uri="{FF2B5EF4-FFF2-40B4-BE49-F238E27FC236}">
                <a16:creationId xmlns:a16="http://schemas.microsoft.com/office/drawing/2014/main" id="{496422DB-7055-4288-938A-97EB7E2E4C0C}"/>
              </a:ext>
            </a:extLst>
          </p:cNvPr>
          <p:cNvSpPr/>
          <p:nvPr/>
        </p:nvSpPr>
        <p:spPr>
          <a:xfrm>
            <a:off x="455612" y="1039415"/>
            <a:ext cx="11277600" cy="480881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8" name="Chart 7">
            <a:extLst>
              <a:ext uri="{FF2B5EF4-FFF2-40B4-BE49-F238E27FC236}">
                <a16:creationId xmlns:a16="http://schemas.microsoft.com/office/drawing/2014/main" id="{A0696B54-FA3E-4719-9D94-BEB6FD662D62}"/>
              </a:ext>
            </a:extLst>
          </p:cNvPr>
          <p:cNvGraphicFramePr>
            <a:graphicFrameLocks/>
          </p:cNvGraphicFramePr>
          <p:nvPr>
            <p:extLst>
              <p:ext uri="{D42A27DB-BD31-4B8C-83A1-F6EECF244321}">
                <p14:modId xmlns:p14="http://schemas.microsoft.com/office/powerpoint/2010/main" val="4194015524"/>
              </p:ext>
            </p:extLst>
          </p:nvPr>
        </p:nvGraphicFramePr>
        <p:xfrm>
          <a:off x="377785" y="993345"/>
          <a:ext cx="5743342" cy="27966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596A6660-2E49-41C3-B8C5-8AC148DCFED2}"/>
              </a:ext>
            </a:extLst>
          </p:cNvPr>
          <p:cNvGraphicFramePr>
            <a:graphicFrameLocks/>
          </p:cNvGraphicFramePr>
          <p:nvPr>
            <p:extLst>
              <p:ext uri="{D42A27DB-BD31-4B8C-83A1-F6EECF244321}">
                <p14:modId xmlns:p14="http://schemas.microsoft.com/office/powerpoint/2010/main" val="2825648099"/>
              </p:ext>
            </p:extLst>
          </p:nvPr>
        </p:nvGraphicFramePr>
        <p:xfrm>
          <a:off x="6399657" y="1021918"/>
          <a:ext cx="5433741" cy="3363642"/>
        </p:xfrm>
        <a:graphic>
          <a:graphicData uri="http://schemas.openxmlformats.org/drawingml/2006/chart">
            <c:chart xmlns:c="http://schemas.openxmlformats.org/drawingml/2006/chart" xmlns:r="http://schemas.openxmlformats.org/officeDocument/2006/relationships" r:id="rId4"/>
          </a:graphicData>
        </a:graphic>
      </p:graphicFrame>
      <p:sp>
        <p:nvSpPr>
          <p:cNvPr id="11" name="Content Placeholder 10">
            <a:extLst>
              <a:ext uri="{FF2B5EF4-FFF2-40B4-BE49-F238E27FC236}">
                <a16:creationId xmlns:a16="http://schemas.microsoft.com/office/drawing/2014/main" id="{78306F15-E2C4-4239-B0F2-1BC11158D46D}"/>
              </a:ext>
            </a:extLst>
          </p:cNvPr>
          <p:cNvSpPr txBox="1">
            <a:spLocks/>
          </p:cNvSpPr>
          <p:nvPr/>
        </p:nvSpPr>
        <p:spPr>
          <a:xfrm>
            <a:off x="455612" y="4335462"/>
            <a:ext cx="5559170" cy="2202917"/>
          </a:xfrm>
          <a:prstGeom prst="rect">
            <a:avLst/>
          </a:prstGeom>
        </p:spPr>
        <p:txBody>
          <a:bodyPr vert="horz" lIns="91440" tIns="45720" rIns="91440" bIns="45720" rtlCol="0" anchor="ctr">
            <a:normAutofit/>
          </a:bodyPr>
          <a:lstStyle>
            <a:lvl1pPr marL="305908" indent="-305908"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799" kern="1200">
                <a:solidFill>
                  <a:schemeClr val="tx2"/>
                </a:solidFill>
                <a:latin typeface="+mn-lt"/>
                <a:ea typeface="+mn-ea"/>
                <a:cs typeface="+mn-cs"/>
              </a:defRPr>
            </a:lvl1pPr>
            <a:lvl2pPr marL="629811" indent="-305908"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9730" indent="-269919"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627" indent="-233930"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519" indent="-233930"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89943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34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25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16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400" dirty="0"/>
              <a:t>There has been consistency in how mi-</a:t>
            </a:r>
            <a:r>
              <a:rPr lang="en-US" sz="1400" dirty="0" err="1"/>
              <a:t>uk</a:t>
            </a:r>
            <a:r>
              <a:rPr lang="en-US" sz="1400" dirty="0"/>
              <a:t> has been used over time (c)</a:t>
            </a:r>
          </a:p>
          <a:p>
            <a:r>
              <a:rPr lang="en-US" sz="1400" dirty="0"/>
              <a:t>Common themes re-occur (b)</a:t>
            </a:r>
          </a:p>
          <a:p>
            <a:r>
              <a:rPr lang="en-GB" sz="1400" dirty="0"/>
              <a:t>Posts</a:t>
            </a:r>
            <a:r>
              <a:rPr lang="en-US" sz="1400" dirty="0"/>
              <a:t> show a year on year decrease, however, subscriber numbers show a yearly increase (a)</a:t>
            </a:r>
          </a:p>
          <a:p>
            <a:r>
              <a:rPr lang="en-US" sz="1400" dirty="0"/>
              <a:t>51% posts were unanswered via the forum (2019)</a:t>
            </a:r>
          </a:p>
          <a:p>
            <a:r>
              <a:rPr lang="en-US" sz="1400" dirty="0"/>
              <a:t>The most common post was a request for local information (e.g., SOPs, local guidelines, etc.) </a:t>
            </a:r>
          </a:p>
          <a:p>
            <a:endParaRPr lang="en-US" sz="1600" dirty="0"/>
          </a:p>
        </p:txBody>
      </p:sp>
      <p:graphicFrame>
        <p:nvGraphicFramePr>
          <p:cNvPr id="12" name="Table 12">
            <a:extLst>
              <a:ext uri="{FF2B5EF4-FFF2-40B4-BE49-F238E27FC236}">
                <a16:creationId xmlns:a16="http://schemas.microsoft.com/office/drawing/2014/main" id="{120B2E90-473E-44CD-AA82-6CD4E44F135A}"/>
              </a:ext>
            </a:extLst>
          </p:cNvPr>
          <p:cNvGraphicFramePr>
            <a:graphicFrameLocks noGrp="1"/>
          </p:cNvGraphicFramePr>
          <p:nvPr>
            <p:extLst>
              <p:ext uri="{D42A27DB-BD31-4B8C-83A1-F6EECF244321}">
                <p14:modId xmlns:p14="http://schemas.microsoft.com/office/powerpoint/2010/main" val="2679909749"/>
              </p:ext>
            </p:extLst>
          </p:nvPr>
        </p:nvGraphicFramePr>
        <p:xfrm>
          <a:off x="6014782" y="4431630"/>
          <a:ext cx="5744083" cy="2106753"/>
        </p:xfrm>
        <a:graphic>
          <a:graphicData uri="http://schemas.openxmlformats.org/drawingml/2006/table">
            <a:tbl>
              <a:tblPr firstRow="1" bandRow="1">
                <a:tableStyleId>{69CF1AB2-1976-4502-BF36-3FF5EA218861}</a:tableStyleId>
              </a:tblPr>
              <a:tblGrid>
                <a:gridCol w="613030">
                  <a:extLst>
                    <a:ext uri="{9D8B030D-6E8A-4147-A177-3AD203B41FA5}">
                      <a16:colId xmlns:a16="http://schemas.microsoft.com/office/drawing/2014/main" val="2794623773"/>
                    </a:ext>
                  </a:extLst>
                </a:gridCol>
                <a:gridCol w="545264">
                  <a:extLst>
                    <a:ext uri="{9D8B030D-6E8A-4147-A177-3AD203B41FA5}">
                      <a16:colId xmlns:a16="http://schemas.microsoft.com/office/drawing/2014/main" val="2695510524"/>
                    </a:ext>
                  </a:extLst>
                </a:gridCol>
                <a:gridCol w="1362698">
                  <a:extLst>
                    <a:ext uri="{9D8B030D-6E8A-4147-A177-3AD203B41FA5}">
                      <a16:colId xmlns:a16="http://schemas.microsoft.com/office/drawing/2014/main" val="2043770851"/>
                    </a:ext>
                  </a:extLst>
                </a:gridCol>
                <a:gridCol w="1308397">
                  <a:extLst>
                    <a:ext uri="{9D8B030D-6E8A-4147-A177-3AD203B41FA5}">
                      <a16:colId xmlns:a16="http://schemas.microsoft.com/office/drawing/2014/main" val="2743249505"/>
                    </a:ext>
                  </a:extLst>
                </a:gridCol>
                <a:gridCol w="957347">
                  <a:extLst>
                    <a:ext uri="{9D8B030D-6E8A-4147-A177-3AD203B41FA5}">
                      <a16:colId xmlns:a16="http://schemas.microsoft.com/office/drawing/2014/main" val="349543221"/>
                    </a:ext>
                  </a:extLst>
                </a:gridCol>
                <a:gridCol w="957347">
                  <a:extLst>
                    <a:ext uri="{9D8B030D-6E8A-4147-A177-3AD203B41FA5}">
                      <a16:colId xmlns:a16="http://schemas.microsoft.com/office/drawing/2014/main" val="3035644874"/>
                    </a:ext>
                  </a:extLst>
                </a:gridCol>
              </a:tblGrid>
              <a:tr h="667995">
                <a:tc>
                  <a:txBody>
                    <a:bodyPr/>
                    <a:lstStyle/>
                    <a:p>
                      <a:r>
                        <a:rPr lang="en-GB" sz="1050" b="1" dirty="0"/>
                        <a:t>Snapshot data (c)</a:t>
                      </a:r>
                      <a:endParaRPr lang="en-US" sz="1050" b="1" dirty="0"/>
                    </a:p>
                  </a:txBody>
                  <a:tcPr vert="vert270"/>
                </a:tc>
                <a:tc>
                  <a:txBody>
                    <a:bodyPr/>
                    <a:lstStyle/>
                    <a:p>
                      <a:r>
                        <a:rPr lang="en-GB" sz="1100" b="0" dirty="0"/>
                        <a:t>Total posts</a:t>
                      </a:r>
                      <a:endParaRPr lang="en-US" sz="1100" b="0" dirty="0"/>
                    </a:p>
                  </a:txBody>
                  <a:tcPr/>
                </a:tc>
                <a:tc>
                  <a:txBody>
                    <a:bodyPr/>
                    <a:lstStyle/>
                    <a:p>
                      <a:r>
                        <a:rPr lang="en-GB" sz="1100" b="0" dirty="0"/>
                        <a:t>Most common topic (%)</a:t>
                      </a:r>
                      <a:endParaRPr lang="en-US" sz="1100" b="0" dirty="0"/>
                    </a:p>
                  </a:txBody>
                  <a:tcPr/>
                </a:tc>
                <a:tc>
                  <a:txBody>
                    <a:bodyPr/>
                    <a:lstStyle/>
                    <a:p>
                      <a:r>
                        <a:rPr lang="en-GB" sz="1100" b="0" dirty="0"/>
                        <a:t>2</a:t>
                      </a:r>
                      <a:r>
                        <a:rPr lang="en-GB" sz="1100" b="0" baseline="30000" dirty="0"/>
                        <a:t>nd</a:t>
                      </a:r>
                      <a:r>
                        <a:rPr lang="en-GB" sz="1100" b="0" dirty="0"/>
                        <a:t> most common topic (%)</a:t>
                      </a:r>
                      <a:endParaRPr lang="en-US" sz="1100" b="0" dirty="0"/>
                    </a:p>
                  </a:txBody>
                  <a:tcPr/>
                </a:tc>
                <a:tc>
                  <a:txBody>
                    <a:bodyPr/>
                    <a:lstStyle/>
                    <a:p>
                      <a:r>
                        <a:rPr lang="en-GB" sz="1100" b="0" dirty="0"/>
                        <a:t>3</a:t>
                      </a:r>
                      <a:r>
                        <a:rPr lang="en-GB" sz="1100" b="0" baseline="30000" dirty="0"/>
                        <a:t>rd</a:t>
                      </a:r>
                      <a:r>
                        <a:rPr lang="en-GB" sz="1100" b="0" dirty="0"/>
                        <a:t> most common topic (%)</a:t>
                      </a:r>
                      <a:endParaRPr lang="en-US" sz="1100" b="0" dirty="0"/>
                    </a:p>
                  </a:txBody>
                  <a:tcPr/>
                </a:tc>
                <a:tc>
                  <a:txBody>
                    <a:bodyPr/>
                    <a:lstStyle/>
                    <a:p>
                      <a:r>
                        <a:rPr lang="en-GB" sz="1100" b="0" dirty="0"/>
                        <a:t>4</a:t>
                      </a:r>
                      <a:r>
                        <a:rPr lang="en-GB" sz="1100" b="0" baseline="30000" dirty="0"/>
                        <a:t>th</a:t>
                      </a:r>
                      <a:r>
                        <a:rPr lang="en-GB" sz="1100" b="0" dirty="0"/>
                        <a:t> most common topic (%)</a:t>
                      </a:r>
                      <a:endParaRPr lang="en-US" sz="1100" b="0" dirty="0"/>
                    </a:p>
                  </a:txBody>
                  <a:tcPr/>
                </a:tc>
                <a:extLst>
                  <a:ext uri="{0D108BD9-81ED-4DB2-BD59-A6C34878D82A}">
                    <a16:rowId xmlns:a16="http://schemas.microsoft.com/office/drawing/2014/main" val="3269245253"/>
                  </a:ext>
                </a:extLst>
              </a:tr>
              <a:tr h="479586">
                <a:tc>
                  <a:txBody>
                    <a:bodyPr/>
                    <a:lstStyle/>
                    <a:p>
                      <a:r>
                        <a:rPr lang="en-GB" sz="1100" b="0" dirty="0"/>
                        <a:t>June 1999</a:t>
                      </a:r>
                      <a:endParaRPr lang="en-US" sz="1100" b="0" dirty="0"/>
                    </a:p>
                  </a:txBody>
                  <a:tcPr/>
                </a:tc>
                <a:tc>
                  <a:txBody>
                    <a:bodyPr/>
                    <a:lstStyle/>
                    <a:p>
                      <a:r>
                        <a:rPr lang="en-GB" sz="1100" b="0" dirty="0"/>
                        <a:t>55</a:t>
                      </a:r>
                      <a:endParaRPr lang="en-US" sz="1100" b="0" dirty="0"/>
                    </a:p>
                  </a:txBody>
                  <a:tcPr/>
                </a:tc>
                <a:tc>
                  <a:txBody>
                    <a:bodyPr/>
                    <a:lstStyle/>
                    <a:p>
                      <a:r>
                        <a:rPr lang="en-GB" sz="1100" b="0" dirty="0"/>
                        <a:t>Requests for info (30.9)</a:t>
                      </a:r>
                      <a:endParaRPr lang="en-US" sz="1100" b="0" dirty="0"/>
                    </a:p>
                  </a:txBody>
                  <a:tcPr/>
                </a:tc>
                <a:tc>
                  <a:txBody>
                    <a:bodyPr/>
                    <a:lstStyle/>
                    <a:p>
                      <a:r>
                        <a:rPr lang="en-GB" sz="1100" b="0" dirty="0"/>
                        <a:t>Admin/dose (23.6)</a:t>
                      </a:r>
                      <a:endParaRPr lang="en-US" sz="1100" b="0" dirty="0"/>
                    </a:p>
                  </a:txBody>
                  <a:tcPr/>
                </a:tc>
                <a:tc>
                  <a:txBody>
                    <a:bodyPr/>
                    <a:lstStyle/>
                    <a:p>
                      <a:r>
                        <a:rPr lang="en-GB" sz="1100" b="0" dirty="0"/>
                        <a:t>Choice of med (16.4)</a:t>
                      </a:r>
                      <a:endParaRPr lang="en-US" sz="1100" b="0" dirty="0"/>
                    </a:p>
                  </a:txBody>
                  <a:tcPr/>
                </a:tc>
                <a:tc>
                  <a:txBody>
                    <a:bodyPr/>
                    <a:lstStyle/>
                    <a:p>
                      <a:r>
                        <a:rPr lang="en-GB" sz="1100" b="0" dirty="0"/>
                        <a:t>Availability (10.9)</a:t>
                      </a:r>
                      <a:endParaRPr lang="en-US" sz="1100" b="0" dirty="0"/>
                    </a:p>
                  </a:txBody>
                  <a:tcPr/>
                </a:tc>
                <a:extLst>
                  <a:ext uri="{0D108BD9-81ED-4DB2-BD59-A6C34878D82A}">
                    <a16:rowId xmlns:a16="http://schemas.microsoft.com/office/drawing/2014/main" val="3029561030"/>
                  </a:ext>
                </a:extLst>
              </a:tr>
              <a:tr h="479586">
                <a:tc>
                  <a:txBody>
                    <a:bodyPr/>
                    <a:lstStyle/>
                    <a:p>
                      <a:r>
                        <a:rPr lang="en-GB" sz="1100" b="0" dirty="0"/>
                        <a:t>June 2009</a:t>
                      </a:r>
                      <a:endParaRPr lang="en-US" sz="1100" b="0" dirty="0"/>
                    </a:p>
                  </a:txBody>
                  <a:tcPr/>
                </a:tc>
                <a:tc>
                  <a:txBody>
                    <a:bodyPr/>
                    <a:lstStyle/>
                    <a:p>
                      <a:r>
                        <a:rPr lang="en-GB" sz="1100" b="0" dirty="0"/>
                        <a:t>138</a:t>
                      </a:r>
                      <a:endParaRPr lang="en-US" sz="1100" b="0" dirty="0"/>
                    </a:p>
                  </a:txBody>
                  <a:tcPr/>
                </a:tc>
                <a:tc>
                  <a:txBody>
                    <a:bodyPr/>
                    <a:lstStyle/>
                    <a:p>
                      <a:r>
                        <a:rPr lang="en-GB" sz="1100" b="0" dirty="0"/>
                        <a:t>Requests for info (31.9)</a:t>
                      </a:r>
                      <a:endParaRPr lang="en-US" sz="1100" b="0" dirty="0"/>
                    </a:p>
                  </a:txBody>
                  <a:tcPr/>
                </a:tc>
                <a:tc>
                  <a:txBody>
                    <a:bodyPr/>
                    <a:lstStyle/>
                    <a:p>
                      <a:r>
                        <a:rPr lang="en-GB" sz="1100" b="0" dirty="0"/>
                        <a:t>Admin/dose (23.2)</a:t>
                      </a:r>
                      <a:endParaRPr lang="en-US" sz="1100" b="0" dirty="0"/>
                    </a:p>
                  </a:txBody>
                  <a:tcPr/>
                </a:tc>
                <a:tc>
                  <a:txBody>
                    <a:bodyPr/>
                    <a:lstStyle/>
                    <a:p>
                      <a:r>
                        <a:rPr lang="en-GB" sz="1100" b="0" dirty="0"/>
                        <a:t>Availability (13)</a:t>
                      </a:r>
                      <a:endParaRPr lang="en-US" sz="1100" b="0" dirty="0"/>
                    </a:p>
                  </a:txBody>
                  <a:tcPr/>
                </a:tc>
                <a:tc>
                  <a:txBody>
                    <a:bodyPr/>
                    <a:lstStyle/>
                    <a:p>
                      <a:r>
                        <a:rPr lang="en-GB" sz="1100" b="0" dirty="0"/>
                        <a:t>Info sharing (8)</a:t>
                      </a:r>
                      <a:endParaRPr lang="en-US" sz="1100" b="0" dirty="0"/>
                    </a:p>
                  </a:txBody>
                  <a:tcPr/>
                </a:tc>
                <a:extLst>
                  <a:ext uri="{0D108BD9-81ED-4DB2-BD59-A6C34878D82A}">
                    <a16:rowId xmlns:a16="http://schemas.microsoft.com/office/drawing/2014/main" val="651947502"/>
                  </a:ext>
                </a:extLst>
              </a:tr>
              <a:tr h="479586">
                <a:tc>
                  <a:txBody>
                    <a:bodyPr/>
                    <a:lstStyle/>
                    <a:p>
                      <a:r>
                        <a:rPr lang="en-GB" sz="1100" b="0" dirty="0"/>
                        <a:t>June 2019</a:t>
                      </a:r>
                      <a:endParaRPr lang="en-US" sz="1100" b="0" dirty="0"/>
                    </a:p>
                  </a:txBody>
                  <a:tcPr/>
                </a:tc>
                <a:tc>
                  <a:txBody>
                    <a:bodyPr/>
                    <a:lstStyle/>
                    <a:p>
                      <a:r>
                        <a:rPr lang="en-GB" sz="1100" b="0" dirty="0"/>
                        <a:t>91</a:t>
                      </a:r>
                      <a:endParaRPr lang="en-US" sz="1100" b="0" dirty="0"/>
                    </a:p>
                  </a:txBody>
                  <a:tcPr/>
                </a:tc>
                <a:tc>
                  <a:txBody>
                    <a:bodyPr/>
                    <a:lstStyle/>
                    <a:p>
                      <a:r>
                        <a:rPr lang="en-GB" sz="1100" b="0" dirty="0"/>
                        <a:t>Requests for info (27.5)</a:t>
                      </a:r>
                      <a:endParaRPr lang="en-US" sz="1100" b="0" dirty="0"/>
                    </a:p>
                  </a:txBody>
                  <a:tcPr/>
                </a:tc>
                <a:tc>
                  <a:txBody>
                    <a:bodyPr/>
                    <a:lstStyle/>
                    <a:p>
                      <a:r>
                        <a:rPr lang="en-GB" sz="1100" b="0" dirty="0"/>
                        <a:t>Admin/dose (14.3)</a:t>
                      </a:r>
                      <a:endParaRPr lang="en-US" sz="1100" b="0" dirty="0"/>
                    </a:p>
                  </a:txBody>
                  <a:tcPr/>
                </a:tc>
                <a:tc>
                  <a:txBody>
                    <a:bodyPr/>
                    <a:lstStyle/>
                    <a:p>
                      <a:r>
                        <a:rPr lang="en-GB" sz="1100" b="0" dirty="0"/>
                        <a:t>Choice of med (11)</a:t>
                      </a:r>
                      <a:endParaRPr lang="en-US" sz="1100" b="0" dirty="0"/>
                    </a:p>
                  </a:txBody>
                  <a:tcPr/>
                </a:tc>
                <a:tc>
                  <a:txBody>
                    <a:bodyPr/>
                    <a:lstStyle/>
                    <a:p>
                      <a:r>
                        <a:rPr lang="en-GB" sz="1100" b="0" dirty="0"/>
                        <a:t>Info sharing (11)</a:t>
                      </a:r>
                      <a:endParaRPr lang="en-US" sz="1100" b="0" dirty="0"/>
                    </a:p>
                  </a:txBody>
                  <a:tcPr/>
                </a:tc>
                <a:extLst>
                  <a:ext uri="{0D108BD9-81ED-4DB2-BD59-A6C34878D82A}">
                    <a16:rowId xmlns:a16="http://schemas.microsoft.com/office/drawing/2014/main" val="3882410971"/>
                  </a:ext>
                </a:extLst>
              </a:tr>
            </a:tbl>
          </a:graphicData>
        </a:graphic>
      </p:graphicFrame>
      <p:graphicFrame>
        <p:nvGraphicFramePr>
          <p:cNvPr id="13" name="Chart 12">
            <a:extLst>
              <a:ext uri="{FF2B5EF4-FFF2-40B4-BE49-F238E27FC236}">
                <a16:creationId xmlns:a16="http://schemas.microsoft.com/office/drawing/2014/main" id="{9C3997DA-EF3D-4521-9943-8C6C8D355072}"/>
              </a:ext>
            </a:extLst>
          </p:cNvPr>
          <p:cNvGraphicFramePr>
            <a:graphicFrameLocks/>
          </p:cNvGraphicFramePr>
          <p:nvPr>
            <p:extLst>
              <p:ext uri="{D42A27DB-BD31-4B8C-83A1-F6EECF244321}">
                <p14:modId xmlns:p14="http://schemas.microsoft.com/office/powerpoint/2010/main" val="1231200023"/>
              </p:ext>
            </p:extLst>
          </p:nvPr>
        </p:nvGraphicFramePr>
        <p:xfrm>
          <a:off x="430684" y="993345"/>
          <a:ext cx="5934074" cy="33242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151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62141-863B-4E82-B784-F4755530A6A6}"/>
              </a:ext>
            </a:extLst>
          </p:cNvPr>
          <p:cNvSpPr>
            <a:spLocks noGrp="1"/>
          </p:cNvSpPr>
          <p:nvPr>
            <p:ph type="title"/>
          </p:nvPr>
        </p:nvSpPr>
        <p:spPr/>
        <p:txBody>
          <a:bodyPr/>
          <a:lstStyle/>
          <a:p>
            <a:r>
              <a:rPr lang="en-GB" dirty="0"/>
              <a:t>What have we learnt?</a:t>
            </a:r>
            <a:endParaRPr lang="en-US" dirty="0"/>
          </a:p>
        </p:txBody>
      </p:sp>
      <p:sp>
        <p:nvSpPr>
          <p:cNvPr id="5" name="Footer Placeholder 4">
            <a:extLst>
              <a:ext uri="{FF2B5EF4-FFF2-40B4-BE49-F238E27FC236}">
                <a16:creationId xmlns:a16="http://schemas.microsoft.com/office/drawing/2014/main" id="{00EA1CFE-0134-4ADC-8E11-2AF5CF229FFC}"/>
              </a:ext>
            </a:extLst>
          </p:cNvPr>
          <p:cNvSpPr>
            <a:spLocks noGrp="1"/>
          </p:cNvSpPr>
          <p:nvPr>
            <p:ph type="ftr" sz="quarter" idx="11"/>
          </p:nvPr>
        </p:nvSpPr>
        <p:spPr>
          <a:xfrm>
            <a:off x="581041" y="6255128"/>
            <a:ext cx="6915409" cy="365125"/>
          </a:xfrm>
        </p:spPr>
        <p:txBody>
          <a:bodyPr/>
          <a:lstStyle/>
          <a:p>
            <a:r>
              <a:rPr lang="en-US"/>
              <a:t>West Midlands Medicines Information Service</a:t>
            </a:r>
            <a:endParaRPr lang="en-US" dirty="0"/>
          </a:p>
        </p:txBody>
      </p:sp>
      <p:graphicFrame>
        <p:nvGraphicFramePr>
          <p:cNvPr id="14" name="Diagram 13">
            <a:extLst>
              <a:ext uri="{FF2B5EF4-FFF2-40B4-BE49-F238E27FC236}">
                <a16:creationId xmlns:a16="http://schemas.microsoft.com/office/drawing/2014/main" id="{E8CCCEF3-C94A-4A15-BAAB-AA28F0DF8613}"/>
              </a:ext>
            </a:extLst>
          </p:cNvPr>
          <p:cNvGraphicFramePr/>
          <p:nvPr>
            <p:extLst>
              <p:ext uri="{D42A27DB-BD31-4B8C-83A1-F6EECF244321}">
                <p14:modId xmlns:p14="http://schemas.microsoft.com/office/powerpoint/2010/main" val="2724009070"/>
              </p:ext>
            </p:extLst>
          </p:nvPr>
        </p:nvGraphicFramePr>
        <p:xfrm>
          <a:off x="518326" y="2027339"/>
          <a:ext cx="11214886" cy="4101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785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vidend">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4F81BD"/>
      </a:accent4>
      <a:accent5>
        <a:srgbClr val="4BACC6"/>
      </a:accent5>
      <a:accent6>
        <a:srgbClr val="F79646"/>
      </a:accent6>
      <a:hlink>
        <a:srgbClr val="0000FF"/>
      </a:hlink>
      <a:folHlink>
        <a:srgbClr val="80008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1007</Words>
  <Application>Microsoft Office PowerPoint</Application>
  <PresentationFormat>Custom</PresentationFormat>
  <Paragraphs>111</Paragraphs>
  <Slides>5</Slides>
  <Notes>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Abadi</vt:lpstr>
      <vt:lpstr>Arial</vt:lpstr>
      <vt:lpstr>Century Gothic</vt:lpstr>
      <vt:lpstr>Gill Sans MT</vt:lpstr>
      <vt:lpstr>Times New Roman</vt:lpstr>
      <vt:lpstr>Wingdings 2</vt:lpstr>
      <vt:lpstr>Dividend</vt:lpstr>
      <vt:lpstr>20 years on: how does the ukmi network use mi-uk?</vt:lpstr>
      <vt:lpstr>Background</vt:lpstr>
      <vt:lpstr>METHOD    How information was categorised and data gathered</vt:lpstr>
      <vt:lpstr>Results</vt:lpstr>
      <vt:lpstr>What have we learnt?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 years on: how does the ukmi network use mi-uk?</dc:title>
  <dc:creator>Daisy Fallows</dc:creator>
  <cp:lastModifiedBy>Cheeseman, Mark</cp:lastModifiedBy>
  <cp:revision>32</cp:revision>
  <dcterms:created xsi:type="dcterms:W3CDTF">2020-08-21T12:50:47Z</dcterms:created>
  <dcterms:modified xsi:type="dcterms:W3CDTF">2020-09-07T10:52:56Z</dcterms:modified>
</cp:coreProperties>
</file>