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1" r:id="rId3"/>
    <p:sldId id="262" r:id="rId4"/>
    <p:sldId id="264"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F62"/>
    <a:srgbClr val="FF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81"/>
    <p:restoredTop sz="74730"/>
  </p:normalViewPr>
  <p:slideViewPr>
    <p:cSldViewPr snapToGrid="0" snapToObjects="1">
      <p:cViewPr varScale="1">
        <p:scale>
          <a:sx n="55" d="100"/>
          <a:sy n="55"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kirstiehill\Dropbox\Cardiff\Year%204\PH4116%20-%20project\MI%20Databank%20data\Kirstie%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rgbClr val="FFDC00"/>
              </a:solidFill>
            </a:ln>
          </c:spPr>
          <c:dPt>
            <c:idx val="0"/>
            <c:bubble3D val="0"/>
            <c:spPr>
              <a:solidFill>
                <a:schemeClr val="accent6"/>
              </a:solidFill>
              <a:ln w="19050">
                <a:solidFill>
                  <a:srgbClr val="FFDC00"/>
                </a:solidFill>
              </a:ln>
              <a:effectLst/>
            </c:spPr>
            <c:extLst>
              <c:ext xmlns:c16="http://schemas.microsoft.com/office/drawing/2014/chart" uri="{C3380CC4-5D6E-409C-BE32-E72D297353CC}">
                <c16:uniqueId val="{00000001-6E34-0A43-8D3C-D76A8E797918}"/>
              </c:ext>
            </c:extLst>
          </c:dPt>
          <c:dPt>
            <c:idx val="1"/>
            <c:bubble3D val="0"/>
            <c:spPr>
              <a:solidFill>
                <a:schemeClr val="accent1"/>
              </a:solidFill>
              <a:ln w="19050">
                <a:solidFill>
                  <a:srgbClr val="FFDC00"/>
                </a:solidFill>
              </a:ln>
              <a:effectLst/>
            </c:spPr>
            <c:extLst>
              <c:ext xmlns:c16="http://schemas.microsoft.com/office/drawing/2014/chart" uri="{C3380CC4-5D6E-409C-BE32-E72D297353CC}">
                <c16:uniqueId val="{00000003-6E34-0A43-8D3C-D76A8E797918}"/>
              </c:ext>
            </c:extLst>
          </c:dPt>
          <c:dPt>
            <c:idx val="2"/>
            <c:bubble3D val="0"/>
            <c:spPr>
              <a:solidFill>
                <a:srgbClr val="FF0000"/>
              </a:solidFill>
              <a:ln w="19050">
                <a:solidFill>
                  <a:srgbClr val="FFDC00"/>
                </a:solidFill>
              </a:ln>
              <a:effectLst/>
            </c:spPr>
            <c:extLst>
              <c:ext xmlns:c16="http://schemas.microsoft.com/office/drawing/2014/chart" uri="{C3380CC4-5D6E-409C-BE32-E72D297353CC}">
                <c16:uniqueId val="{00000005-6E34-0A43-8D3C-D76A8E797918}"/>
              </c:ext>
            </c:extLst>
          </c:dPt>
          <c:dLbls>
            <c:dLbl>
              <c:idx val="0"/>
              <c:layout/>
              <c:tx>
                <c:rich>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fld id="{CB6713AF-475A-1843-8438-67F86DAD27BA}" type="PERCENTAGE">
                      <a:rPr lang="en-US" sz="3600"/>
                      <a:pPr>
                        <a:defRPr sz="3600">
                          <a:solidFill>
                            <a:schemeClr val="bg1"/>
                          </a:solidFill>
                        </a:defRPr>
                      </a:pPr>
                      <a:t>[PERCENTAGE]</a:t>
                    </a:fld>
                    <a:endParaRPr lang="en-GB"/>
                  </a:p>
                </c:rich>
              </c:tx>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E34-0A43-8D3C-D76A8E797918}"/>
                </c:ext>
              </c:extLst>
            </c:dLbl>
            <c:dLbl>
              <c:idx val="1"/>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6E34-0A43-8D3C-D76A8E797918}"/>
                </c:ext>
              </c:extLst>
            </c:dLbl>
            <c:dLbl>
              <c:idx val="2"/>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6E34-0A43-8D3C-D76A8E797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Charts!$A$6:$A$8</c:f>
              <c:strCache>
                <c:ptCount val="3"/>
                <c:pt idx="0">
                  <c:v>Reported</c:v>
                </c:pt>
                <c:pt idx="1">
                  <c:v>Report advised</c:v>
                </c:pt>
                <c:pt idx="2">
                  <c:v>Unreported</c:v>
                </c:pt>
              </c:strCache>
            </c:strRef>
          </c:cat>
          <c:val>
            <c:numRef>
              <c:f>Charts!$B$6:$B$8</c:f>
              <c:numCache>
                <c:formatCode>General</c:formatCode>
                <c:ptCount val="3"/>
                <c:pt idx="0">
                  <c:v>39</c:v>
                </c:pt>
                <c:pt idx="1">
                  <c:v>20</c:v>
                </c:pt>
                <c:pt idx="2">
                  <c:v>56</c:v>
                </c:pt>
              </c:numCache>
            </c:numRef>
          </c:val>
          <c:extLst>
            <c:ext xmlns:c16="http://schemas.microsoft.com/office/drawing/2014/chart" uri="{C3380CC4-5D6E-409C-BE32-E72D297353CC}">
              <c16:uniqueId val="{00000006-6E34-0A43-8D3C-D76A8E7979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1FB55-FCFB-4B5D-AB07-9763B17DA26A}" type="doc">
      <dgm:prSet loTypeId="urn:microsoft.com/office/officeart/2005/8/layout/vList2" loCatId="list" qsTypeId="urn:microsoft.com/office/officeart/2005/8/quickstyle/simple2" qsCatId="simple" csTypeId="urn:microsoft.com/office/officeart/2005/8/colors/accent4_1" csCatId="accent4"/>
      <dgm:spPr/>
      <dgm:t>
        <a:bodyPr/>
        <a:lstStyle/>
        <a:p>
          <a:endParaRPr lang="en-GB"/>
        </a:p>
      </dgm:t>
    </dgm:pt>
    <dgm:pt modelId="{9E6C1565-3B1C-46B7-8A47-B8A2B757B728}">
      <dgm:prSet/>
      <dgm:spPr/>
      <dgm:t>
        <a:bodyPr/>
        <a:lstStyle/>
        <a:p>
          <a:r>
            <a:rPr lang="en-US"/>
            <a:t>Research on ADR reporting in medicines information (MI) is </a:t>
          </a:r>
          <a:r>
            <a:rPr lang="en-US" b="1"/>
            <a:t>lacking</a:t>
          </a:r>
          <a:r>
            <a:rPr lang="en-US"/>
            <a:t> (aside from some small-scale service evaluations)</a:t>
          </a:r>
          <a:r>
            <a:rPr lang="en-US" baseline="30000"/>
            <a:t>1-3</a:t>
          </a:r>
          <a:endParaRPr lang="en-GB" dirty="0"/>
        </a:p>
      </dgm:t>
    </dgm:pt>
    <dgm:pt modelId="{897DA71D-335A-4B79-A00F-FB224CECA1A4}" type="parTrans" cxnId="{2B797C10-EDA7-4403-9370-86366EE7BA29}">
      <dgm:prSet/>
      <dgm:spPr/>
      <dgm:t>
        <a:bodyPr/>
        <a:lstStyle/>
        <a:p>
          <a:endParaRPr lang="en-GB">
            <a:solidFill>
              <a:schemeClr val="tx1"/>
            </a:solidFill>
          </a:endParaRPr>
        </a:p>
      </dgm:t>
    </dgm:pt>
    <dgm:pt modelId="{F8B105F4-1567-44C1-BD51-C2B3B2D5BD30}" type="sibTrans" cxnId="{2B797C10-EDA7-4403-9370-86366EE7BA29}">
      <dgm:prSet/>
      <dgm:spPr/>
      <dgm:t>
        <a:bodyPr/>
        <a:lstStyle/>
        <a:p>
          <a:endParaRPr lang="en-GB">
            <a:solidFill>
              <a:schemeClr val="tx1"/>
            </a:solidFill>
          </a:endParaRPr>
        </a:p>
      </dgm:t>
    </dgm:pt>
    <dgm:pt modelId="{028401BF-5912-4C5A-8DF7-0D5F758E8644}">
      <dgm:prSet/>
      <dgm:spPr/>
      <dgm:t>
        <a:bodyPr/>
        <a:lstStyle/>
        <a:p>
          <a:r>
            <a:rPr lang="en-US"/>
            <a:t>ADRs in general are </a:t>
          </a:r>
          <a:r>
            <a:rPr lang="en-US" b="1"/>
            <a:t>underreported</a:t>
          </a:r>
          <a:r>
            <a:rPr lang="en-US" baseline="30000"/>
            <a:t>4</a:t>
          </a:r>
          <a:endParaRPr lang="en-GB"/>
        </a:p>
      </dgm:t>
    </dgm:pt>
    <dgm:pt modelId="{FB0C47CD-CE2D-4727-80E2-9AF5D81FF70C}" type="parTrans" cxnId="{6711307F-BF34-47DD-9930-4CC67A4D28E4}">
      <dgm:prSet/>
      <dgm:spPr/>
      <dgm:t>
        <a:bodyPr/>
        <a:lstStyle/>
        <a:p>
          <a:endParaRPr lang="en-GB">
            <a:solidFill>
              <a:schemeClr val="tx1"/>
            </a:solidFill>
          </a:endParaRPr>
        </a:p>
      </dgm:t>
    </dgm:pt>
    <dgm:pt modelId="{0778EF1C-CDBF-4E50-A2C9-592A8AD64D23}" type="sibTrans" cxnId="{6711307F-BF34-47DD-9930-4CC67A4D28E4}">
      <dgm:prSet/>
      <dgm:spPr/>
      <dgm:t>
        <a:bodyPr/>
        <a:lstStyle/>
        <a:p>
          <a:endParaRPr lang="en-GB">
            <a:solidFill>
              <a:schemeClr val="tx1"/>
            </a:solidFill>
          </a:endParaRPr>
        </a:p>
      </dgm:t>
    </dgm:pt>
    <dgm:pt modelId="{6CF2047C-25F2-4965-B563-0A39095D12B8}">
      <dgm:prSet/>
      <dgm:spPr/>
      <dgm:t>
        <a:bodyPr/>
        <a:lstStyle/>
        <a:p>
          <a:r>
            <a:rPr lang="en-US"/>
            <a:t>Barriers to reporting have been identified in hospital pharmacists in the UK and abroad</a:t>
          </a:r>
          <a:r>
            <a:rPr lang="en-US" baseline="30000"/>
            <a:t>5</a:t>
          </a:r>
          <a:endParaRPr lang="en-GB"/>
        </a:p>
      </dgm:t>
    </dgm:pt>
    <dgm:pt modelId="{93A90F13-98E7-4426-AB41-D50B52BFFFA3}" type="parTrans" cxnId="{15590F75-EDF1-461C-9B96-3FD56DB2FC33}">
      <dgm:prSet/>
      <dgm:spPr/>
      <dgm:t>
        <a:bodyPr/>
        <a:lstStyle/>
        <a:p>
          <a:endParaRPr lang="en-GB">
            <a:solidFill>
              <a:schemeClr val="tx1"/>
            </a:solidFill>
          </a:endParaRPr>
        </a:p>
      </dgm:t>
    </dgm:pt>
    <dgm:pt modelId="{D6AAD34E-2E9B-46E6-BCBE-4FF6DC8C81B1}" type="sibTrans" cxnId="{15590F75-EDF1-461C-9B96-3FD56DB2FC33}">
      <dgm:prSet/>
      <dgm:spPr/>
      <dgm:t>
        <a:bodyPr/>
        <a:lstStyle/>
        <a:p>
          <a:endParaRPr lang="en-GB">
            <a:solidFill>
              <a:schemeClr val="tx1"/>
            </a:solidFill>
          </a:endParaRPr>
        </a:p>
      </dgm:t>
    </dgm:pt>
    <dgm:pt modelId="{8E29A771-AFAE-40B4-9331-1A6F786AE047}" type="pres">
      <dgm:prSet presAssocID="{EF61FB55-FCFB-4B5D-AB07-9763B17DA26A}" presName="linear" presStyleCnt="0">
        <dgm:presLayoutVars>
          <dgm:animLvl val="lvl"/>
          <dgm:resizeHandles val="exact"/>
        </dgm:presLayoutVars>
      </dgm:prSet>
      <dgm:spPr/>
      <dgm:t>
        <a:bodyPr/>
        <a:lstStyle/>
        <a:p>
          <a:endParaRPr lang="en-GB"/>
        </a:p>
      </dgm:t>
    </dgm:pt>
    <dgm:pt modelId="{6EA84D5F-2319-47EA-A514-8F4675E4A6AF}" type="pres">
      <dgm:prSet presAssocID="{9E6C1565-3B1C-46B7-8A47-B8A2B757B728}" presName="parentText" presStyleLbl="node1" presStyleIdx="0" presStyleCnt="3">
        <dgm:presLayoutVars>
          <dgm:chMax val="0"/>
          <dgm:bulletEnabled val="1"/>
        </dgm:presLayoutVars>
      </dgm:prSet>
      <dgm:spPr/>
      <dgm:t>
        <a:bodyPr/>
        <a:lstStyle/>
        <a:p>
          <a:endParaRPr lang="en-GB"/>
        </a:p>
      </dgm:t>
    </dgm:pt>
    <dgm:pt modelId="{231DC059-5A10-4116-BE7B-34B359846314}" type="pres">
      <dgm:prSet presAssocID="{F8B105F4-1567-44C1-BD51-C2B3B2D5BD30}" presName="spacer" presStyleCnt="0"/>
      <dgm:spPr/>
    </dgm:pt>
    <dgm:pt modelId="{2BE62420-E8BB-4F3B-8B92-C3942252A614}" type="pres">
      <dgm:prSet presAssocID="{028401BF-5912-4C5A-8DF7-0D5F758E8644}" presName="parentText" presStyleLbl="node1" presStyleIdx="1" presStyleCnt="3">
        <dgm:presLayoutVars>
          <dgm:chMax val="0"/>
          <dgm:bulletEnabled val="1"/>
        </dgm:presLayoutVars>
      </dgm:prSet>
      <dgm:spPr/>
      <dgm:t>
        <a:bodyPr/>
        <a:lstStyle/>
        <a:p>
          <a:endParaRPr lang="en-GB"/>
        </a:p>
      </dgm:t>
    </dgm:pt>
    <dgm:pt modelId="{EA0C64E6-AB03-46D9-A5B0-B88D71E4EE09}" type="pres">
      <dgm:prSet presAssocID="{0778EF1C-CDBF-4E50-A2C9-592A8AD64D23}" presName="spacer" presStyleCnt="0"/>
      <dgm:spPr/>
    </dgm:pt>
    <dgm:pt modelId="{673B0893-6223-4F0E-A3B9-9FEFABF39622}" type="pres">
      <dgm:prSet presAssocID="{6CF2047C-25F2-4965-B563-0A39095D12B8}" presName="parentText" presStyleLbl="node1" presStyleIdx="2" presStyleCnt="3">
        <dgm:presLayoutVars>
          <dgm:chMax val="0"/>
          <dgm:bulletEnabled val="1"/>
        </dgm:presLayoutVars>
      </dgm:prSet>
      <dgm:spPr/>
      <dgm:t>
        <a:bodyPr/>
        <a:lstStyle/>
        <a:p>
          <a:endParaRPr lang="en-GB"/>
        </a:p>
      </dgm:t>
    </dgm:pt>
  </dgm:ptLst>
  <dgm:cxnLst>
    <dgm:cxn modelId="{5E14B726-EA6C-4BD5-9289-E2C23FD2AF65}" type="presOf" srcId="{6CF2047C-25F2-4965-B563-0A39095D12B8}" destId="{673B0893-6223-4F0E-A3B9-9FEFABF39622}" srcOrd="0" destOrd="0" presId="urn:microsoft.com/office/officeart/2005/8/layout/vList2"/>
    <dgm:cxn modelId="{6711307F-BF34-47DD-9930-4CC67A4D28E4}" srcId="{EF61FB55-FCFB-4B5D-AB07-9763B17DA26A}" destId="{028401BF-5912-4C5A-8DF7-0D5F758E8644}" srcOrd="1" destOrd="0" parTransId="{FB0C47CD-CE2D-4727-80E2-9AF5D81FF70C}" sibTransId="{0778EF1C-CDBF-4E50-A2C9-592A8AD64D23}"/>
    <dgm:cxn modelId="{2547064F-A99B-4916-87C5-208169E7E0C3}" type="presOf" srcId="{EF61FB55-FCFB-4B5D-AB07-9763B17DA26A}" destId="{8E29A771-AFAE-40B4-9331-1A6F786AE047}" srcOrd="0" destOrd="0" presId="urn:microsoft.com/office/officeart/2005/8/layout/vList2"/>
    <dgm:cxn modelId="{E60CCA4B-CD6D-4F78-8756-59713C6517FA}" type="presOf" srcId="{028401BF-5912-4C5A-8DF7-0D5F758E8644}" destId="{2BE62420-E8BB-4F3B-8B92-C3942252A614}" srcOrd="0" destOrd="0" presId="urn:microsoft.com/office/officeart/2005/8/layout/vList2"/>
    <dgm:cxn modelId="{19BC5A84-7A69-450B-B029-5A1EB903C047}" type="presOf" srcId="{9E6C1565-3B1C-46B7-8A47-B8A2B757B728}" destId="{6EA84D5F-2319-47EA-A514-8F4675E4A6AF}" srcOrd="0" destOrd="0" presId="urn:microsoft.com/office/officeart/2005/8/layout/vList2"/>
    <dgm:cxn modelId="{15590F75-EDF1-461C-9B96-3FD56DB2FC33}" srcId="{EF61FB55-FCFB-4B5D-AB07-9763B17DA26A}" destId="{6CF2047C-25F2-4965-B563-0A39095D12B8}" srcOrd="2" destOrd="0" parTransId="{93A90F13-98E7-4426-AB41-D50B52BFFFA3}" sibTransId="{D6AAD34E-2E9B-46E6-BCBE-4FF6DC8C81B1}"/>
    <dgm:cxn modelId="{2B797C10-EDA7-4403-9370-86366EE7BA29}" srcId="{EF61FB55-FCFB-4B5D-AB07-9763B17DA26A}" destId="{9E6C1565-3B1C-46B7-8A47-B8A2B757B728}" srcOrd="0" destOrd="0" parTransId="{897DA71D-335A-4B79-A00F-FB224CECA1A4}" sibTransId="{F8B105F4-1567-44C1-BD51-C2B3B2D5BD30}"/>
    <dgm:cxn modelId="{81B326A7-788A-4B05-B57D-69CDDA030EAC}" type="presParOf" srcId="{8E29A771-AFAE-40B4-9331-1A6F786AE047}" destId="{6EA84D5F-2319-47EA-A514-8F4675E4A6AF}" srcOrd="0" destOrd="0" presId="urn:microsoft.com/office/officeart/2005/8/layout/vList2"/>
    <dgm:cxn modelId="{8BFBF756-E123-4BA1-9E7A-739231373B2D}" type="presParOf" srcId="{8E29A771-AFAE-40B4-9331-1A6F786AE047}" destId="{231DC059-5A10-4116-BE7B-34B359846314}" srcOrd="1" destOrd="0" presId="urn:microsoft.com/office/officeart/2005/8/layout/vList2"/>
    <dgm:cxn modelId="{672B195C-4BDF-4181-9A21-8084E5B8E85C}" type="presParOf" srcId="{8E29A771-AFAE-40B4-9331-1A6F786AE047}" destId="{2BE62420-E8BB-4F3B-8B92-C3942252A614}" srcOrd="2" destOrd="0" presId="urn:microsoft.com/office/officeart/2005/8/layout/vList2"/>
    <dgm:cxn modelId="{AD24C6C0-BF30-4585-A662-85C034D7D6FC}" type="presParOf" srcId="{8E29A771-AFAE-40B4-9331-1A6F786AE047}" destId="{EA0C64E6-AB03-46D9-A5B0-B88D71E4EE09}" srcOrd="3" destOrd="0" presId="urn:microsoft.com/office/officeart/2005/8/layout/vList2"/>
    <dgm:cxn modelId="{7BE33F33-4EC1-4920-A80D-7D3416A6175F}" type="presParOf" srcId="{8E29A771-AFAE-40B4-9331-1A6F786AE047}" destId="{673B0893-6223-4F0E-A3B9-9FEFABF39622}"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D507A-2046-4BBB-8CAF-7E9D4F665B83}" type="doc">
      <dgm:prSet loTypeId="urn:microsoft.com/office/officeart/2005/8/layout/vList2" loCatId="list" qsTypeId="urn:microsoft.com/office/officeart/2005/8/quickstyle/simple2" qsCatId="simple" csTypeId="urn:microsoft.com/office/officeart/2005/8/colors/accent4_1" csCatId="accent4"/>
      <dgm:spPr/>
      <dgm:t>
        <a:bodyPr/>
        <a:lstStyle/>
        <a:p>
          <a:endParaRPr lang="en-GB"/>
        </a:p>
      </dgm:t>
    </dgm:pt>
    <dgm:pt modelId="{C1A42552-B7D2-447B-A3E0-728A8ABC01B5}">
      <dgm:prSet/>
      <dgm:spPr/>
      <dgm:t>
        <a:bodyPr/>
        <a:lstStyle/>
        <a:p>
          <a:pPr algn="l"/>
          <a:r>
            <a:rPr lang="en-US" b="0" i="0" baseline="0"/>
            <a:t>ADRs impact </a:t>
          </a:r>
          <a:r>
            <a:rPr lang="en-US" b="1" i="0" baseline="0"/>
            <a:t>patient safety </a:t>
          </a:r>
          <a:r>
            <a:rPr lang="en-US" b="0" i="0" baseline="0"/>
            <a:t>and are a leading cause of hospital admissions</a:t>
          </a:r>
          <a:r>
            <a:rPr lang="en-US" b="0" i="0" baseline="30000"/>
            <a:t>6</a:t>
          </a:r>
          <a:endParaRPr lang="en-GB" dirty="0"/>
        </a:p>
      </dgm:t>
    </dgm:pt>
    <dgm:pt modelId="{0A4A72AF-E75F-42AF-A449-47C1F66844DB}" type="parTrans" cxnId="{F873B5F5-B7D8-4119-BBED-420DD50D7429}">
      <dgm:prSet/>
      <dgm:spPr/>
      <dgm:t>
        <a:bodyPr/>
        <a:lstStyle/>
        <a:p>
          <a:pPr algn="l"/>
          <a:endParaRPr lang="en-GB">
            <a:solidFill>
              <a:schemeClr val="tx1"/>
            </a:solidFill>
          </a:endParaRPr>
        </a:p>
      </dgm:t>
    </dgm:pt>
    <dgm:pt modelId="{CCD1D842-37C2-46E5-BB05-F611677B5FCF}" type="sibTrans" cxnId="{F873B5F5-B7D8-4119-BBED-420DD50D7429}">
      <dgm:prSet/>
      <dgm:spPr/>
      <dgm:t>
        <a:bodyPr/>
        <a:lstStyle/>
        <a:p>
          <a:pPr algn="l"/>
          <a:endParaRPr lang="en-GB">
            <a:solidFill>
              <a:schemeClr val="tx1"/>
            </a:solidFill>
          </a:endParaRPr>
        </a:p>
      </dgm:t>
    </dgm:pt>
    <dgm:pt modelId="{E677B3CA-286F-4FA0-B85C-AB4E34D8B8F7}">
      <dgm:prSet/>
      <dgm:spPr/>
      <dgm:t>
        <a:bodyPr/>
        <a:lstStyle/>
        <a:p>
          <a:pPr algn="l"/>
          <a:r>
            <a:rPr lang="en-US" b="0" i="0" baseline="0" dirty="0"/>
            <a:t>Suspected ADRs in the UK should be reported to the </a:t>
          </a:r>
          <a:r>
            <a:rPr lang="en-US" b="1" i="0" baseline="0" dirty="0"/>
            <a:t>Yellow Card Scheme</a:t>
          </a:r>
          <a:endParaRPr lang="en-GB" dirty="0"/>
        </a:p>
      </dgm:t>
    </dgm:pt>
    <dgm:pt modelId="{0289602F-12E6-4F92-B110-5CAF5C4124CF}" type="parTrans" cxnId="{645FBDB6-BF8F-4F23-A867-58C557E88773}">
      <dgm:prSet/>
      <dgm:spPr/>
      <dgm:t>
        <a:bodyPr/>
        <a:lstStyle/>
        <a:p>
          <a:pPr algn="l"/>
          <a:endParaRPr lang="en-GB">
            <a:solidFill>
              <a:schemeClr val="tx1"/>
            </a:solidFill>
          </a:endParaRPr>
        </a:p>
      </dgm:t>
    </dgm:pt>
    <dgm:pt modelId="{6056ECF7-8040-4C65-9CFB-3FE32F617C1C}" type="sibTrans" cxnId="{645FBDB6-BF8F-4F23-A867-58C557E88773}">
      <dgm:prSet/>
      <dgm:spPr/>
      <dgm:t>
        <a:bodyPr/>
        <a:lstStyle/>
        <a:p>
          <a:pPr algn="l"/>
          <a:endParaRPr lang="en-GB">
            <a:solidFill>
              <a:schemeClr val="tx1"/>
            </a:solidFill>
          </a:endParaRPr>
        </a:p>
      </dgm:t>
    </dgm:pt>
    <dgm:pt modelId="{ED987C28-78C9-4872-B93A-5597DFE40CDE}">
      <dgm:prSet/>
      <dgm:spPr/>
      <dgm:t>
        <a:bodyPr/>
        <a:lstStyle/>
        <a:p>
          <a:pPr algn="l"/>
          <a:r>
            <a:rPr lang="en-US" b="0" i="0" baseline="0"/>
            <a:t>Since </a:t>
          </a:r>
          <a:r>
            <a:rPr lang="en-US" b="1" i="0" baseline="0"/>
            <a:t>2011</a:t>
          </a:r>
          <a:r>
            <a:rPr lang="en-US" b="0" i="0" baseline="0"/>
            <a:t>, MI staff have been able to report ADRs directly through </a:t>
          </a:r>
          <a:r>
            <a:rPr lang="en-US" b="1" i="0" baseline="0"/>
            <a:t>MiDatabank</a:t>
          </a:r>
          <a:r>
            <a:rPr lang="en-US" i="0" baseline="0"/>
            <a:t>,</a:t>
          </a:r>
          <a:r>
            <a:rPr lang="en-US" b="0" i="0" baseline="0"/>
            <a:t> the software used to document enquiries</a:t>
          </a:r>
          <a:r>
            <a:rPr lang="en-US" b="0" i="0" baseline="30000"/>
            <a:t>7</a:t>
          </a:r>
          <a:endParaRPr lang="en-GB" dirty="0"/>
        </a:p>
      </dgm:t>
    </dgm:pt>
    <dgm:pt modelId="{4DCF7573-7FC0-42EC-8819-88F724713B3C}" type="parTrans" cxnId="{63899E51-3EB4-429D-9EF1-0EE9F9EB21A5}">
      <dgm:prSet/>
      <dgm:spPr/>
      <dgm:t>
        <a:bodyPr/>
        <a:lstStyle/>
        <a:p>
          <a:pPr algn="l"/>
          <a:endParaRPr lang="en-GB">
            <a:solidFill>
              <a:schemeClr val="tx1"/>
            </a:solidFill>
          </a:endParaRPr>
        </a:p>
      </dgm:t>
    </dgm:pt>
    <dgm:pt modelId="{2594F8F1-F25F-4742-8B59-86A6EF0CE096}" type="sibTrans" cxnId="{63899E51-3EB4-429D-9EF1-0EE9F9EB21A5}">
      <dgm:prSet/>
      <dgm:spPr/>
      <dgm:t>
        <a:bodyPr/>
        <a:lstStyle/>
        <a:p>
          <a:pPr algn="l"/>
          <a:endParaRPr lang="en-GB">
            <a:solidFill>
              <a:schemeClr val="tx1"/>
            </a:solidFill>
          </a:endParaRPr>
        </a:p>
      </dgm:t>
    </dgm:pt>
    <dgm:pt modelId="{3D5B2BAB-6BED-4C0F-B5EF-8B9C02A7D552}" type="pres">
      <dgm:prSet presAssocID="{5BED507A-2046-4BBB-8CAF-7E9D4F665B83}" presName="linear" presStyleCnt="0">
        <dgm:presLayoutVars>
          <dgm:animLvl val="lvl"/>
          <dgm:resizeHandles val="exact"/>
        </dgm:presLayoutVars>
      </dgm:prSet>
      <dgm:spPr/>
      <dgm:t>
        <a:bodyPr/>
        <a:lstStyle/>
        <a:p>
          <a:endParaRPr lang="en-GB"/>
        </a:p>
      </dgm:t>
    </dgm:pt>
    <dgm:pt modelId="{7314ADF3-3884-4D2E-B281-07442428DBC7}" type="pres">
      <dgm:prSet presAssocID="{C1A42552-B7D2-447B-A3E0-728A8ABC01B5}" presName="parentText" presStyleLbl="node1" presStyleIdx="0" presStyleCnt="3">
        <dgm:presLayoutVars>
          <dgm:chMax val="0"/>
          <dgm:bulletEnabled val="1"/>
        </dgm:presLayoutVars>
      </dgm:prSet>
      <dgm:spPr/>
      <dgm:t>
        <a:bodyPr/>
        <a:lstStyle/>
        <a:p>
          <a:endParaRPr lang="en-GB"/>
        </a:p>
      </dgm:t>
    </dgm:pt>
    <dgm:pt modelId="{3746DBA4-BED8-4641-9994-A57B2095341D}" type="pres">
      <dgm:prSet presAssocID="{CCD1D842-37C2-46E5-BB05-F611677B5FCF}" presName="spacer" presStyleCnt="0"/>
      <dgm:spPr/>
    </dgm:pt>
    <dgm:pt modelId="{08A88D3A-E444-46B9-A6C3-398BEFCDAC15}" type="pres">
      <dgm:prSet presAssocID="{E677B3CA-286F-4FA0-B85C-AB4E34D8B8F7}" presName="parentText" presStyleLbl="node1" presStyleIdx="1" presStyleCnt="3">
        <dgm:presLayoutVars>
          <dgm:chMax val="0"/>
          <dgm:bulletEnabled val="1"/>
        </dgm:presLayoutVars>
      </dgm:prSet>
      <dgm:spPr/>
      <dgm:t>
        <a:bodyPr/>
        <a:lstStyle/>
        <a:p>
          <a:endParaRPr lang="en-GB"/>
        </a:p>
      </dgm:t>
    </dgm:pt>
    <dgm:pt modelId="{C4EDD2F3-B394-4DC4-A5E2-28C260A61994}" type="pres">
      <dgm:prSet presAssocID="{6056ECF7-8040-4C65-9CFB-3FE32F617C1C}" presName="spacer" presStyleCnt="0"/>
      <dgm:spPr/>
    </dgm:pt>
    <dgm:pt modelId="{B60DBDBE-DDE3-40B6-8746-F5979E605908}" type="pres">
      <dgm:prSet presAssocID="{ED987C28-78C9-4872-B93A-5597DFE40CDE}" presName="parentText" presStyleLbl="node1" presStyleIdx="2" presStyleCnt="3">
        <dgm:presLayoutVars>
          <dgm:chMax val="0"/>
          <dgm:bulletEnabled val="1"/>
        </dgm:presLayoutVars>
      </dgm:prSet>
      <dgm:spPr/>
      <dgm:t>
        <a:bodyPr/>
        <a:lstStyle/>
        <a:p>
          <a:endParaRPr lang="en-GB"/>
        </a:p>
      </dgm:t>
    </dgm:pt>
  </dgm:ptLst>
  <dgm:cxnLst>
    <dgm:cxn modelId="{63899E51-3EB4-429D-9EF1-0EE9F9EB21A5}" srcId="{5BED507A-2046-4BBB-8CAF-7E9D4F665B83}" destId="{ED987C28-78C9-4872-B93A-5597DFE40CDE}" srcOrd="2" destOrd="0" parTransId="{4DCF7573-7FC0-42EC-8819-88F724713B3C}" sibTransId="{2594F8F1-F25F-4742-8B59-86A6EF0CE096}"/>
    <dgm:cxn modelId="{2E800605-86F5-47DC-93AF-FE70D320DF52}" type="presOf" srcId="{ED987C28-78C9-4872-B93A-5597DFE40CDE}" destId="{B60DBDBE-DDE3-40B6-8746-F5979E605908}" srcOrd="0" destOrd="0" presId="urn:microsoft.com/office/officeart/2005/8/layout/vList2"/>
    <dgm:cxn modelId="{645FBDB6-BF8F-4F23-A867-58C557E88773}" srcId="{5BED507A-2046-4BBB-8CAF-7E9D4F665B83}" destId="{E677B3CA-286F-4FA0-B85C-AB4E34D8B8F7}" srcOrd="1" destOrd="0" parTransId="{0289602F-12E6-4F92-B110-5CAF5C4124CF}" sibTransId="{6056ECF7-8040-4C65-9CFB-3FE32F617C1C}"/>
    <dgm:cxn modelId="{A2122B8A-C2B0-4B8C-B659-FF9738F8339E}" type="presOf" srcId="{C1A42552-B7D2-447B-A3E0-728A8ABC01B5}" destId="{7314ADF3-3884-4D2E-B281-07442428DBC7}" srcOrd="0" destOrd="0" presId="urn:microsoft.com/office/officeart/2005/8/layout/vList2"/>
    <dgm:cxn modelId="{C54AF7B8-5865-4EBF-8625-2C82E056303D}" type="presOf" srcId="{5BED507A-2046-4BBB-8CAF-7E9D4F665B83}" destId="{3D5B2BAB-6BED-4C0F-B5EF-8B9C02A7D552}" srcOrd="0" destOrd="0" presId="urn:microsoft.com/office/officeart/2005/8/layout/vList2"/>
    <dgm:cxn modelId="{F873B5F5-B7D8-4119-BBED-420DD50D7429}" srcId="{5BED507A-2046-4BBB-8CAF-7E9D4F665B83}" destId="{C1A42552-B7D2-447B-A3E0-728A8ABC01B5}" srcOrd="0" destOrd="0" parTransId="{0A4A72AF-E75F-42AF-A449-47C1F66844DB}" sibTransId="{CCD1D842-37C2-46E5-BB05-F611677B5FCF}"/>
    <dgm:cxn modelId="{8CB76DBF-0B53-407A-AA15-C1AB03A0BC96}" type="presOf" srcId="{E677B3CA-286F-4FA0-B85C-AB4E34D8B8F7}" destId="{08A88D3A-E444-46B9-A6C3-398BEFCDAC15}" srcOrd="0" destOrd="0" presId="urn:microsoft.com/office/officeart/2005/8/layout/vList2"/>
    <dgm:cxn modelId="{644F3591-6319-43A9-829B-6539B70B19D0}" type="presParOf" srcId="{3D5B2BAB-6BED-4C0F-B5EF-8B9C02A7D552}" destId="{7314ADF3-3884-4D2E-B281-07442428DBC7}" srcOrd="0" destOrd="0" presId="urn:microsoft.com/office/officeart/2005/8/layout/vList2"/>
    <dgm:cxn modelId="{5BAF9E74-A10A-40A2-BF87-EBFA12611324}" type="presParOf" srcId="{3D5B2BAB-6BED-4C0F-B5EF-8B9C02A7D552}" destId="{3746DBA4-BED8-4641-9994-A57B2095341D}" srcOrd="1" destOrd="0" presId="urn:microsoft.com/office/officeart/2005/8/layout/vList2"/>
    <dgm:cxn modelId="{04FF4ED4-AFEA-4EFA-8C66-7D3850167A16}" type="presParOf" srcId="{3D5B2BAB-6BED-4C0F-B5EF-8B9C02A7D552}" destId="{08A88D3A-E444-46B9-A6C3-398BEFCDAC15}" srcOrd="2" destOrd="0" presId="urn:microsoft.com/office/officeart/2005/8/layout/vList2"/>
    <dgm:cxn modelId="{39E27947-2D16-407F-8C4D-834A9A29BCA8}" type="presParOf" srcId="{3D5B2BAB-6BED-4C0F-B5EF-8B9C02A7D552}" destId="{C4EDD2F3-B394-4DC4-A5E2-28C260A61994}" srcOrd="3" destOrd="0" presId="urn:microsoft.com/office/officeart/2005/8/layout/vList2"/>
    <dgm:cxn modelId="{941CCDF2-044B-4531-BCD2-45EFC9430BBD}" type="presParOf" srcId="{3D5B2BAB-6BED-4C0F-B5EF-8B9C02A7D552}" destId="{B60DBDBE-DDE3-40B6-8746-F5979E605908}" srcOrd="4" destOrd="0" presId="urn:microsoft.com/office/officeart/2005/8/layout/vList2"/>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8263E6-842D-4C53-A04F-2A2872E663A9}" type="doc">
      <dgm:prSet loTypeId="urn:microsoft.com/office/officeart/2008/layout/VerticalCircleList" loCatId="list" qsTypeId="urn:microsoft.com/office/officeart/2005/8/quickstyle/simple1" qsCatId="simple" csTypeId="urn:microsoft.com/office/officeart/2005/8/colors/accent4_2" csCatId="accent4"/>
      <dgm:spPr/>
      <dgm:t>
        <a:bodyPr/>
        <a:lstStyle/>
        <a:p>
          <a:endParaRPr lang="en-GB"/>
        </a:p>
      </dgm:t>
    </dgm:pt>
    <dgm:pt modelId="{261DE62C-3AC9-4058-9F1C-A26955E06558}">
      <dgm:prSet/>
      <dgm:spPr/>
      <dgm:t>
        <a:bodyPr/>
        <a:lstStyle/>
        <a:p>
          <a:r>
            <a:rPr lang="en-US"/>
            <a:t>Total ADR enquiries = </a:t>
          </a:r>
          <a:r>
            <a:rPr lang="en-US" b="1"/>
            <a:t>187</a:t>
          </a:r>
          <a:endParaRPr lang="en-GB"/>
        </a:p>
      </dgm:t>
    </dgm:pt>
    <dgm:pt modelId="{23946AEE-C50B-4D66-AD4C-E81FECE76D10}" type="parTrans" cxnId="{266F6364-8562-4443-BBBB-802A113AE7BD}">
      <dgm:prSet/>
      <dgm:spPr/>
      <dgm:t>
        <a:bodyPr/>
        <a:lstStyle/>
        <a:p>
          <a:endParaRPr lang="en-GB"/>
        </a:p>
      </dgm:t>
    </dgm:pt>
    <dgm:pt modelId="{D5B30B05-FE68-407D-B4AA-EC24C2288264}" type="sibTrans" cxnId="{266F6364-8562-4443-BBBB-802A113AE7BD}">
      <dgm:prSet/>
      <dgm:spPr/>
      <dgm:t>
        <a:bodyPr/>
        <a:lstStyle/>
        <a:p>
          <a:endParaRPr lang="en-GB"/>
        </a:p>
      </dgm:t>
    </dgm:pt>
    <dgm:pt modelId="{0D162ABF-29CE-4327-B511-5399DA4B3391}">
      <dgm:prSet/>
      <dgm:spPr/>
      <dgm:t>
        <a:bodyPr/>
        <a:lstStyle/>
        <a:p>
          <a:r>
            <a:rPr lang="en-US" b="1"/>
            <a:t>61% </a:t>
          </a:r>
          <a:r>
            <a:rPr lang="en-US"/>
            <a:t>of ADR related enquiries were </a:t>
          </a:r>
          <a:r>
            <a:rPr lang="en-US" b="1"/>
            <a:t>reportable </a:t>
          </a:r>
          <a:r>
            <a:rPr lang="en-US"/>
            <a:t>(n=115)</a:t>
          </a:r>
          <a:endParaRPr lang="en-GB"/>
        </a:p>
      </dgm:t>
    </dgm:pt>
    <dgm:pt modelId="{87F0D3BD-8FC2-437B-8733-FFE4761BCD80}" type="parTrans" cxnId="{E295E436-6F0C-4612-AA9C-F2E7165036AC}">
      <dgm:prSet/>
      <dgm:spPr/>
      <dgm:t>
        <a:bodyPr/>
        <a:lstStyle/>
        <a:p>
          <a:endParaRPr lang="en-GB"/>
        </a:p>
      </dgm:t>
    </dgm:pt>
    <dgm:pt modelId="{ACF3F484-72FA-4127-BA78-8639C488BCFF}" type="sibTrans" cxnId="{E295E436-6F0C-4612-AA9C-F2E7165036AC}">
      <dgm:prSet/>
      <dgm:spPr/>
      <dgm:t>
        <a:bodyPr/>
        <a:lstStyle/>
        <a:p>
          <a:endParaRPr lang="en-GB"/>
        </a:p>
      </dgm:t>
    </dgm:pt>
    <dgm:pt modelId="{95E9EE86-BAFD-4871-AC01-BDE400550946}">
      <dgm:prSet/>
      <dgm:spPr/>
      <dgm:t>
        <a:bodyPr/>
        <a:lstStyle/>
        <a:p>
          <a:r>
            <a:rPr lang="en-US" b="1"/>
            <a:t>34% </a:t>
          </a:r>
          <a:r>
            <a:rPr lang="en-US"/>
            <a:t>of these were </a:t>
          </a:r>
          <a:r>
            <a:rPr lang="en-US" b="1"/>
            <a:t>reported </a:t>
          </a:r>
          <a:r>
            <a:rPr lang="en-US"/>
            <a:t>(n=39)</a:t>
          </a:r>
          <a:endParaRPr lang="en-GB"/>
        </a:p>
      </dgm:t>
    </dgm:pt>
    <dgm:pt modelId="{45EB6120-8B1F-465F-BA1D-0012A19EEF4B}" type="parTrans" cxnId="{4A358D23-2831-46AD-841D-B50BF4AA4445}">
      <dgm:prSet/>
      <dgm:spPr/>
      <dgm:t>
        <a:bodyPr/>
        <a:lstStyle/>
        <a:p>
          <a:endParaRPr lang="en-GB"/>
        </a:p>
      </dgm:t>
    </dgm:pt>
    <dgm:pt modelId="{BB24E9A3-05E3-4D5E-8D39-9BAA63739CFC}" type="sibTrans" cxnId="{4A358D23-2831-46AD-841D-B50BF4AA4445}">
      <dgm:prSet/>
      <dgm:spPr/>
      <dgm:t>
        <a:bodyPr/>
        <a:lstStyle/>
        <a:p>
          <a:endParaRPr lang="en-GB"/>
        </a:p>
      </dgm:t>
    </dgm:pt>
    <dgm:pt modelId="{6823A8F0-A07D-4673-B9AA-0C6B018414BA}" type="pres">
      <dgm:prSet presAssocID="{D28263E6-842D-4C53-A04F-2A2872E663A9}" presName="Name0" presStyleCnt="0">
        <dgm:presLayoutVars>
          <dgm:dir/>
        </dgm:presLayoutVars>
      </dgm:prSet>
      <dgm:spPr/>
      <dgm:t>
        <a:bodyPr/>
        <a:lstStyle/>
        <a:p>
          <a:endParaRPr lang="en-GB"/>
        </a:p>
      </dgm:t>
    </dgm:pt>
    <dgm:pt modelId="{51F370E4-D438-4E41-B0E7-BCC39332182C}" type="pres">
      <dgm:prSet presAssocID="{261DE62C-3AC9-4058-9F1C-A26955E06558}" presName="noChildren" presStyleCnt="0"/>
      <dgm:spPr/>
    </dgm:pt>
    <dgm:pt modelId="{F03C82A9-A4C6-48E8-8099-B2663442A933}" type="pres">
      <dgm:prSet presAssocID="{261DE62C-3AC9-4058-9F1C-A26955E06558}" presName="gap" presStyleCnt="0"/>
      <dgm:spPr/>
    </dgm:pt>
    <dgm:pt modelId="{1C717A51-90F2-4072-98B0-38369F5D6D71}" type="pres">
      <dgm:prSet presAssocID="{261DE62C-3AC9-4058-9F1C-A26955E06558}" presName="medCircle2" presStyleLbl="vennNode1" presStyleIdx="0" presStyleCnt="3"/>
      <dgm:spPr/>
    </dgm:pt>
    <dgm:pt modelId="{3B9B2648-1EE0-422E-88A9-A462AA8D48FA}" type="pres">
      <dgm:prSet presAssocID="{261DE62C-3AC9-4058-9F1C-A26955E06558}" presName="txLvlOnly1" presStyleLbl="revTx" presStyleIdx="0" presStyleCnt="3"/>
      <dgm:spPr/>
      <dgm:t>
        <a:bodyPr/>
        <a:lstStyle/>
        <a:p>
          <a:endParaRPr lang="en-GB"/>
        </a:p>
      </dgm:t>
    </dgm:pt>
    <dgm:pt modelId="{EF947952-EC77-45D7-8112-C7B028D5D6B4}" type="pres">
      <dgm:prSet presAssocID="{0D162ABF-29CE-4327-B511-5399DA4B3391}" presName="noChildren" presStyleCnt="0"/>
      <dgm:spPr/>
    </dgm:pt>
    <dgm:pt modelId="{3AB1FB86-EB94-4268-A978-32279763E61B}" type="pres">
      <dgm:prSet presAssocID="{0D162ABF-29CE-4327-B511-5399DA4B3391}" presName="gap" presStyleCnt="0"/>
      <dgm:spPr/>
    </dgm:pt>
    <dgm:pt modelId="{D5141CD4-B530-4B06-8D58-475E5960317C}" type="pres">
      <dgm:prSet presAssocID="{0D162ABF-29CE-4327-B511-5399DA4B3391}" presName="medCircle2" presStyleLbl="vennNode1" presStyleIdx="1" presStyleCnt="3"/>
      <dgm:spPr/>
    </dgm:pt>
    <dgm:pt modelId="{8B17492C-882D-4801-85A6-5ED3B6E5318C}" type="pres">
      <dgm:prSet presAssocID="{0D162ABF-29CE-4327-B511-5399DA4B3391}" presName="txLvlOnly1" presStyleLbl="revTx" presStyleIdx="1" presStyleCnt="3"/>
      <dgm:spPr/>
      <dgm:t>
        <a:bodyPr/>
        <a:lstStyle/>
        <a:p>
          <a:endParaRPr lang="en-GB"/>
        </a:p>
      </dgm:t>
    </dgm:pt>
    <dgm:pt modelId="{7667891F-5B15-4BBE-8779-58EBBA33FE4B}" type="pres">
      <dgm:prSet presAssocID="{95E9EE86-BAFD-4871-AC01-BDE400550946}" presName="noChildren" presStyleCnt="0"/>
      <dgm:spPr/>
    </dgm:pt>
    <dgm:pt modelId="{5A3A1DD9-E802-42FE-A8CC-EB06EFE2DE8D}" type="pres">
      <dgm:prSet presAssocID="{95E9EE86-BAFD-4871-AC01-BDE400550946}" presName="gap" presStyleCnt="0"/>
      <dgm:spPr/>
    </dgm:pt>
    <dgm:pt modelId="{20FEFBF9-AF38-445A-90CE-3D255637B56E}" type="pres">
      <dgm:prSet presAssocID="{95E9EE86-BAFD-4871-AC01-BDE400550946}" presName="medCircle2" presStyleLbl="vennNode1" presStyleIdx="2" presStyleCnt="3"/>
      <dgm:spPr/>
    </dgm:pt>
    <dgm:pt modelId="{35F6A528-E716-43E4-A54D-EFB6D8F6540F}" type="pres">
      <dgm:prSet presAssocID="{95E9EE86-BAFD-4871-AC01-BDE400550946}" presName="txLvlOnly1" presStyleLbl="revTx" presStyleIdx="2" presStyleCnt="3"/>
      <dgm:spPr/>
      <dgm:t>
        <a:bodyPr/>
        <a:lstStyle/>
        <a:p>
          <a:endParaRPr lang="en-GB"/>
        </a:p>
      </dgm:t>
    </dgm:pt>
  </dgm:ptLst>
  <dgm:cxnLst>
    <dgm:cxn modelId="{4A358D23-2831-46AD-841D-B50BF4AA4445}" srcId="{D28263E6-842D-4C53-A04F-2A2872E663A9}" destId="{95E9EE86-BAFD-4871-AC01-BDE400550946}" srcOrd="2" destOrd="0" parTransId="{45EB6120-8B1F-465F-BA1D-0012A19EEF4B}" sibTransId="{BB24E9A3-05E3-4D5E-8D39-9BAA63739CFC}"/>
    <dgm:cxn modelId="{E295E436-6F0C-4612-AA9C-F2E7165036AC}" srcId="{D28263E6-842D-4C53-A04F-2A2872E663A9}" destId="{0D162ABF-29CE-4327-B511-5399DA4B3391}" srcOrd="1" destOrd="0" parTransId="{87F0D3BD-8FC2-437B-8733-FFE4761BCD80}" sibTransId="{ACF3F484-72FA-4127-BA78-8639C488BCFF}"/>
    <dgm:cxn modelId="{8F056084-1CE8-46C8-8BFA-D17D6DE0EEB7}" type="presOf" srcId="{D28263E6-842D-4C53-A04F-2A2872E663A9}" destId="{6823A8F0-A07D-4673-B9AA-0C6B018414BA}" srcOrd="0" destOrd="0" presId="urn:microsoft.com/office/officeart/2008/layout/VerticalCircleList"/>
    <dgm:cxn modelId="{E6175004-BBC8-4729-BCF3-DF7BBBC0DE2E}" type="presOf" srcId="{261DE62C-3AC9-4058-9F1C-A26955E06558}" destId="{3B9B2648-1EE0-422E-88A9-A462AA8D48FA}" srcOrd="0" destOrd="0" presId="urn:microsoft.com/office/officeart/2008/layout/VerticalCircleList"/>
    <dgm:cxn modelId="{266F6364-8562-4443-BBBB-802A113AE7BD}" srcId="{D28263E6-842D-4C53-A04F-2A2872E663A9}" destId="{261DE62C-3AC9-4058-9F1C-A26955E06558}" srcOrd="0" destOrd="0" parTransId="{23946AEE-C50B-4D66-AD4C-E81FECE76D10}" sibTransId="{D5B30B05-FE68-407D-B4AA-EC24C2288264}"/>
    <dgm:cxn modelId="{40B290AD-F973-4247-9238-288B474D3D12}" type="presOf" srcId="{0D162ABF-29CE-4327-B511-5399DA4B3391}" destId="{8B17492C-882D-4801-85A6-5ED3B6E5318C}" srcOrd="0" destOrd="0" presId="urn:microsoft.com/office/officeart/2008/layout/VerticalCircleList"/>
    <dgm:cxn modelId="{D8637B48-D5AB-457A-8BE6-FCA8695DA598}" type="presOf" srcId="{95E9EE86-BAFD-4871-AC01-BDE400550946}" destId="{35F6A528-E716-43E4-A54D-EFB6D8F6540F}" srcOrd="0" destOrd="0" presId="urn:microsoft.com/office/officeart/2008/layout/VerticalCircleList"/>
    <dgm:cxn modelId="{6E2C494C-B729-4E31-B6D7-BFA6911CC0AB}" type="presParOf" srcId="{6823A8F0-A07D-4673-B9AA-0C6B018414BA}" destId="{51F370E4-D438-4E41-B0E7-BCC39332182C}" srcOrd="0" destOrd="0" presId="urn:microsoft.com/office/officeart/2008/layout/VerticalCircleList"/>
    <dgm:cxn modelId="{5E5AB8D0-E843-41DC-B6C6-8C21CDD473D9}" type="presParOf" srcId="{51F370E4-D438-4E41-B0E7-BCC39332182C}" destId="{F03C82A9-A4C6-48E8-8099-B2663442A933}" srcOrd="0" destOrd="0" presId="urn:microsoft.com/office/officeart/2008/layout/VerticalCircleList"/>
    <dgm:cxn modelId="{C9B2EC03-B2AA-4AF0-8350-DC35D5B67F69}" type="presParOf" srcId="{51F370E4-D438-4E41-B0E7-BCC39332182C}" destId="{1C717A51-90F2-4072-98B0-38369F5D6D71}" srcOrd="1" destOrd="0" presId="urn:microsoft.com/office/officeart/2008/layout/VerticalCircleList"/>
    <dgm:cxn modelId="{06B181BB-66C6-4BFB-8211-DB7C2BEFF40E}" type="presParOf" srcId="{51F370E4-D438-4E41-B0E7-BCC39332182C}" destId="{3B9B2648-1EE0-422E-88A9-A462AA8D48FA}" srcOrd="2" destOrd="0" presId="urn:microsoft.com/office/officeart/2008/layout/VerticalCircleList"/>
    <dgm:cxn modelId="{F90B8C76-CF33-4CDB-A7E4-8C870C889599}" type="presParOf" srcId="{6823A8F0-A07D-4673-B9AA-0C6B018414BA}" destId="{EF947952-EC77-45D7-8112-C7B028D5D6B4}" srcOrd="1" destOrd="0" presId="urn:microsoft.com/office/officeart/2008/layout/VerticalCircleList"/>
    <dgm:cxn modelId="{CE962660-D661-45A0-A26B-2DA247DEC115}" type="presParOf" srcId="{EF947952-EC77-45D7-8112-C7B028D5D6B4}" destId="{3AB1FB86-EB94-4268-A978-32279763E61B}" srcOrd="0" destOrd="0" presId="urn:microsoft.com/office/officeart/2008/layout/VerticalCircleList"/>
    <dgm:cxn modelId="{1B401C77-65B9-4AF7-8627-04DF8C285C55}" type="presParOf" srcId="{EF947952-EC77-45D7-8112-C7B028D5D6B4}" destId="{D5141CD4-B530-4B06-8D58-475E5960317C}" srcOrd="1" destOrd="0" presId="urn:microsoft.com/office/officeart/2008/layout/VerticalCircleList"/>
    <dgm:cxn modelId="{86388BCF-9984-4D94-83B6-98E317C9E651}" type="presParOf" srcId="{EF947952-EC77-45D7-8112-C7B028D5D6B4}" destId="{8B17492C-882D-4801-85A6-5ED3B6E5318C}" srcOrd="2" destOrd="0" presId="urn:microsoft.com/office/officeart/2008/layout/VerticalCircleList"/>
    <dgm:cxn modelId="{B22CBDBC-C7BF-40E0-AD6F-4D256196DE64}" type="presParOf" srcId="{6823A8F0-A07D-4673-B9AA-0C6B018414BA}" destId="{7667891F-5B15-4BBE-8779-58EBBA33FE4B}" srcOrd="2" destOrd="0" presId="urn:microsoft.com/office/officeart/2008/layout/VerticalCircleList"/>
    <dgm:cxn modelId="{0FEC9BA6-8277-4E59-A9E9-18EC20D83C48}" type="presParOf" srcId="{7667891F-5B15-4BBE-8779-58EBBA33FE4B}" destId="{5A3A1DD9-E802-42FE-A8CC-EB06EFE2DE8D}" srcOrd="0" destOrd="0" presId="urn:microsoft.com/office/officeart/2008/layout/VerticalCircleList"/>
    <dgm:cxn modelId="{8BA1B540-6E65-4BDF-BC80-EA0CD3C324B9}" type="presParOf" srcId="{7667891F-5B15-4BBE-8779-58EBBA33FE4B}" destId="{20FEFBF9-AF38-445A-90CE-3D255637B56E}" srcOrd="1" destOrd="0" presId="urn:microsoft.com/office/officeart/2008/layout/VerticalCircleList"/>
    <dgm:cxn modelId="{77BC6F26-786C-4E2C-AE19-AD8B095103CF}" type="presParOf" srcId="{7667891F-5B15-4BBE-8779-58EBBA33FE4B}" destId="{35F6A528-E716-43E4-A54D-EFB6D8F6540F}"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1C9A8C-0602-4C5E-9D92-BC6DC488999C}" type="doc">
      <dgm:prSet loTypeId="urn:microsoft.com/office/officeart/2008/layout/VerticalCurvedList" loCatId="list" qsTypeId="urn:microsoft.com/office/officeart/2005/8/quickstyle/simple5" qsCatId="simple" csTypeId="urn:microsoft.com/office/officeart/2005/8/colors/accent2_1" csCatId="accent2"/>
      <dgm:spPr/>
      <dgm:t>
        <a:bodyPr/>
        <a:lstStyle/>
        <a:p>
          <a:endParaRPr lang="en-GB"/>
        </a:p>
      </dgm:t>
    </dgm:pt>
    <dgm:pt modelId="{8DA33776-DBF6-482A-909C-2C99615A7EC3}">
      <dgm:prSet custT="1"/>
      <dgm:spPr/>
      <dgm:t>
        <a:bodyPr/>
        <a:lstStyle/>
        <a:p>
          <a:r>
            <a:rPr lang="en-GB" sz="2000" dirty="0"/>
            <a:t>Reporting rates were higher than expected, but significant numbers of ADRs remain unreported. </a:t>
          </a:r>
        </a:p>
      </dgm:t>
    </dgm:pt>
    <dgm:pt modelId="{35A2E51F-7249-4C5D-9352-40184AB779E2}" type="parTrans" cxnId="{DA97CFA6-8469-4E63-A711-32B008A1962C}">
      <dgm:prSet/>
      <dgm:spPr/>
      <dgm:t>
        <a:bodyPr/>
        <a:lstStyle/>
        <a:p>
          <a:endParaRPr lang="en-GB" sz="2000"/>
        </a:p>
      </dgm:t>
    </dgm:pt>
    <dgm:pt modelId="{BF513435-73D4-4B12-BE21-2500B0252DFE}" type="sibTrans" cxnId="{DA97CFA6-8469-4E63-A711-32B008A1962C}">
      <dgm:prSet/>
      <dgm:spPr/>
      <dgm:t>
        <a:bodyPr/>
        <a:lstStyle/>
        <a:p>
          <a:endParaRPr lang="en-GB" sz="2000"/>
        </a:p>
      </dgm:t>
    </dgm:pt>
    <dgm:pt modelId="{AD865771-DA6A-4BDF-B275-B04E6BCB810A}">
      <dgm:prSet custT="1"/>
      <dgm:spPr/>
      <dgm:t>
        <a:bodyPr/>
        <a:lstStyle/>
        <a:p>
          <a:r>
            <a:rPr lang="en-GB" sz="2000" dirty="0"/>
            <a:t>Further work is required to determine whether these results are generalisable to other MI centres. </a:t>
          </a:r>
        </a:p>
      </dgm:t>
    </dgm:pt>
    <dgm:pt modelId="{B8D337EA-6647-4A40-BA7E-BA4A6A994939}" type="parTrans" cxnId="{646AEC6E-278C-47BF-BC27-0F00BFA2439F}">
      <dgm:prSet/>
      <dgm:spPr/>
      <dgm:t>
        <a:bodyPr/>
        <a:lstStyle/>
        <a:p>
          <a:endParaRPr lang="en-GB" sz="2000"/>
        </a:p>
      </dgm:t>
    </dgm:pt>
    <dgm:pt modelId="{2B73AFD0-B655-4531-833E-174963B78FAB}" type="sibTrans" cxnId="{646AEC6E-278C-47BF-BC27-0F00BFA2439F}">
      <dgm:prSet/>
      <dgm:spPr/>
      <dgm:t>
        <a:bodyPr/>
        <a:lstStyle/>
        <a:p>
          <a:endParaRPr lang="en-GB" sz="2000"/>
        </a:p>
      </dgm:t>
    </dgm:pt>
    <dgm:pt modelId="{57B84539-486E-47BD-A4CE-5177AA4A0883}">
      <dgm:prSet custT="1"/>
      <dgm:spPr/>
      <dgm:t>
        <a:bodyPr/>
        <a:lstStyle/>
        <a:p>
          <a:r>
            <a:rPr lang="en-GB" sz="2000"/>
            <a:t>MI staff identified several barriers to reporting and many of these were like those experienced by hospital pharmacists in general,</a:t>
          </a:r>
          <a:r>
            <a:rPr lang="en-GB" sz="2000" baseline="30000"/>
            <a:t>5 </a:t>
          </a:r>
          <a:r>
            <a:rPr lang="en-GB" sz="2000"/>
            <a:t>despite the unique working environment of MI. </a:t>
          </a:r>
        </a:p>
      </dgm:t>
    </dgm:pt>
    <dgm:pt modelId="{17548688-CB10-4AC9-9E73-6117F94F826D}" type="parTrans" cxnId="{25BD2D5D-1162-4C1E-9BB4-51F89EE2E7D2}">
      <dgm:prSet/>
      <dgm:spPr/>
      <dgm:t>
        <a:bodyPr/>
        <a:lstStyle/>
        <a:p>
          <a:endParaRPr lang="en-GB" sz="2000"/>
        </a:p>
      </dgm:t>
    </dgm:pt>
    <dgm:pt modelId="{E3F02AA0-0DF4-4190-B248-8039858B67A9}" type="sibTrans" cxnId="{25BD2D5D-1162-4C1E-9BB4-51F89EE2E7D2}">
      <dgm:prSet/>
      <dgm:spPr/>
      <dgm:t>
        <a:bodyPr/>
        <a:lstStyle/>
        <a:p>
          <a:endParaRPr lang="en-GB" sz="2000"/>
        </a:p>
      </dgm:t>
    </dgm:pt>
    <dgm:pt modelId="{6EEA2256-5B11-43D1-9A58-0ACA56827542}">
      <dgm:prSet custT="1"/>
      <dgm:spPr/>
      <dgm:t>
        <a:bodyPr/>
        <a:lstStyle/>
        <a:p>
          <a:r>
            <a:rPr lang="en-GB" sz="2000" dirty="0"/>
            <a:t>Recommendations from this project involve changes to training and ADR reporting software. These changes could increase ADR reporting, which will ultimately enhance patient safety.</a:t>
          </a:r>
        </a:p>
      </dgm:t>
    </dgm:pt>
    <dgm:pt modelId="{94D2D3E4-834C-4102-A684-7987CE8A4B39}" type="parTrans" cxnId="{409D60DC-DADB-420E-8AFD-1C2DDC7EC8A6}">
      <dgm:prSet/>
      <dgm:spPr/>
      <dgm:t>
        <a:bodyPr/>
        <a:lstStyle/>
        <a:p>
          <a:endParaRPr lang="en-GB" sz="2000"/>
        </a:p>
      </dgm:t>
    </dgm:pt>
    <dgm:pt modelId="{0D71822A-A0BD-4B58-906C-DF3938C43E81}" type="sibTrans" cxnId="{409D60DC-DADB-420E-8AFD-1C2DDC7EC8A6}">
      <dgm:prSet/>
      <dgm:spPr/>
      <dgm:t>
        <a:bodyPr/>
        <a:lstStyle/>
        <a:p>
          <a:endParaRPr lang="en-GB" sz="2000"/>
        </a:p>
      </dgm:t>
    </dgm:pt>
    <dgm:pt modelId="{1187EBD9-89C1-4CDB-B62C-2E91F1DA4761}" type="pres">
      <dgm:prSet presAssocID="{DB1C9A8C-0602-4C5E-9D92-BC6DC488999C}" presName="Name0" presStyleCnt="0">
        <dgm:presLayoutVars>
          <dgm:chMax val="7"/>
          <dgm:chPref val="7"/>
          <dgm:dir/>
        </dgm:presLayoutVars>
      </dgm:prSet>
      <dgm:spPr/>
      <dgm:t>
        <a:bodyPr/>
        <a:lstStyle/>
        <a:p>
          <a:endParaRPr lang="en-GB"/>
        </a:p>
      </dgm:t>
    </dgm:pt>
    <dgm:pt modelId="{DD7437A2-4C75-4F62-BB33-7D19C7C396FD}" type="pres">
      <dgm:prSet presAssocID="{DB1C9A8C-0602-4C5E-9D92-BC6DC488999C}" presName="Name1" presStyleCnt="0"/>
      <dgm:spPr/>
    </dgm:pt>
    <dgm:pt modelId="{26381FED-6374-49E7-8203-9F52195EAD57}" type="pres">
      <dgm:prSet presAssocID="{DB1C9A8C-0602-4C5E-9D92-BC6DC488999C}" presName="cycle" presStyleCnt="0"/>
      <dgm:spPr/>
    </dgm:pt>
    <dgm:pt modelId="{CD225504-BBE5-471C-A0C8-5B5699044276}" type="pres">
      <dgm:prSet presAssocID="{DB1C9A8C-0602-4C5E-9D92-BC6DC488999C}" presName="srcNode" presStyleLbl="node1" presStyleIdx="0" presStyleCnt="4"/>
      <dgm:spPr/>
    </dgm:pt>
    <dgm:pt modelId="{FA651CD6-CAF2-40CA-8EF6-25C6C9DE86C6}" type="pres">
      <dgm:prSet presAssocID="{DB1C9A8C-0602-4C5E-9D92-BC6DC488999C}" presName="conn" presStyleLbl="parChTrans1D2" presStyleIdx="0" presStyleCnt="1"/>
      <dgm:spPr/>
      <dgm:t>
        <a:bodyPr/>
        <a:lstStyle/>
        <a:p>
          <a:endParaRPr lang="en-GB"/>
        </a:p>
      </dgm:t>
    </dgm:pt>
    <dgm:pt modelId="{3EAC75F9-29A6-4DC8-BEEF-3534E492CE5F}" type="pres">
      <dgm:prSet presAssocID="{DB1C9A8C-0602-4C5E-9D92-BC6DC488999C}" presName="extraNode" presStyleLbl="node1" presStyleIdx="0" presStyleCnt="4"/>
      <dgm:spPr/>
    </dgm:pt>
    <dgm:pt modelId="{E549AB24-230F-46FC-B3C7-610435184618}" type="pres">
      <dgm:prSet presAssocID="{DB1C9A8C-0602-4C5E-9D92-BC6DC488999C}" presName="dstNode" presStyleLbl="node1" presStyleIdx="0" presStyleCnt="4"/>
      <dgm:spPr/>
    </dgm:pt>
    <dgm:pt modelId="{8CE9AB10-292E-4092-9F59-6CD31620305F}" type="pres">
      <dgm:prSet presAssocID="{8DA33776-DBF6-482A-909C-2C99615A7EC3}" presName="text_1" presStyleLbl="node1" presStyleIdx="0" presStyleCnt="4">
        <dgm:presLayoutVars>
          <dgm:bulletEnabled val="1"/>
        </dgm:presLayoutVars>
      </dgm:prSet>
      <dgm:spPr/>
      <dgm:t>
        <a:bodyPr/>
        <a:lstStyle/>
        <a:p>
          <a:endParaRPr lang="en-GB"/>
        </a:p>
      </dgm:t>
    </dgm:pt>
    <dgm:pt modelId="{60D8A4FB-F33A-4240-8A63-3FB7945D65CD}" type="pres">
      <dgm:prSet presAssocID="{8DA33776-DBF6-482A-909C-2C99615A7EC3}" presName="accent_1" presStyleCnt="0"/>
      <dgm:spPr/>
    </dgm:pt>
    <dgm:pt modelId="{01B6881A-5701-492C-9403-8ADDC6731A9D}" type="pres">
      <dgm:prSet presAssocID="{8DA33776-DBF6-482A-909C-2C99615A7EC3}" presName="accentRepeatNode" presStyleLbl="solidFgAcc1" presStyleIdx="0" presStyleCnt="4"/>
      <dgm:spPr/>
    </dgm:pt>
    <dgm:pt modelId="{C2930A8B-7205-44C1-9CD6-B7F239035AA7}" type="pres">
      <dgm:prSet presAssocID="{AD865771-DA6A-4BDF-B275-B04E6BCB810A}" presName="text_2" presStyleLbl="node1" presStyleIdx="1" presStyleCnt="4">
        <dgm:presLayoutVars>
          <dgm:bulletEnabled val="1"/>
        </dgm:presLayoutVars>
      </dgm:prSet>
      <dgm:spPr/>
      <dgm:t>
        <a:bodyPr/>
        <a:lstStyle/>
        <a:p>
          <a:endParaRPr lang="en-GB"/>
        </a:p>
      </dgm:t>
    </dgm:pt>
    <dgm:pt modelId="{0C11BAFE-102B-4D26-A973-36F15B6FA44F}" type="pres">
      <dgm:prSet presAssocID="{AD865771-DA6A-4BDF-B275-B04E6BCB810A}" presName="accent_2" presStyleCnt="0"/>
      <dgm:spPr/>
    </dgm:pt>
    <dgm:pt modelId="{3A36ABB9-14E6-40A8-A884-82A8D4FB486D}" type="pres">
      <dgm:prSet presAssocID="{AD865771-DA6A-4BDF-B275-B04E6BCB810A}" presName="accentRepeatNode" presStyleLbl="solidFgAcc1" presStyleIdx="1" presStyleCnt="4"/>
      <dgm:spPr/>
    </dgm:pt>
    <dgm:pt modelId="{84511FC2-B61B-4D83-87EB-1153C4C412CB}" type="pres">
      <dgm:prSet presAssocID="{57B84539-486E-47BD-A4CE-5177AA4A0883}" presName="text_3" presStyleLbl="node1" presStyleIdx="2" presStyleCnt="4">
        <dgm:presLayoutVars>
          <dgm:bulletEnabled val="1"/>
        </dgm:presLayoutVars>
      </dgm:prSet>
      <dgm:spPr/>
      <dgm:t>
        <a:bodyPr/>
        <a:lstStyle/>
        <a:p>
          <a:endParaRPr lang="en-GB"/>
        </a:p>
      </dgm:t>
    </dgm:pt>
    <dgm:pt modelId="{41BDF19E-2849-4197-A3D4-F20862BBF374}" type="pres">
      <dgm:prSet presAssocID="{57B84539-486E-47BD-A4CE-5177AA4A0883}" presName="accent_3" presStyleCnt="0"/>
      <dgm:spPr/>
    </dgm:pt>
    <dgm:pt modelId="{A24B56B2-147B-4D78-B6D3-1B0FFA31990B}" type="pres">
      <dgm:prSet presAssocID="{57B84539-486E-47BD-A4CE-5177AA4A0883}" presName="accentRepeatNode" presStyleLbl="solidFgAcc1" presStyleIdx="2" presStyleCnt="4"/>
      <dgm:spPr/>
    </dgm:pt>
    <dgm:pt modelId="{CD3A90D7-568A-49DA-86AE-6326B55889DB}" type="pres">
      <dgm:prSet presAssocID="{6EEA2256-5B11-43D1-9A58-0ACA56827542}" presName="text_4" presStyleLbl="node1" presStyleIdx="3" presStyleCnt="4">
        <dgm:presLayoutVars>
          <dgm:bulletEnabled val="1"/>
        </dgm:presLayoutVars>
      </dgm:prSet>
      <dgm:spPr/>
      <dgm:t>
        <a:bodyPr/>
        <a:lstStyle/>
        <a:p>
          <a:endParaRPr lang="en-GB"/>
        </a:p>
      </dgm:t>
    </dgm:pt>
    <dgm:pt modelId="{83368A6D-AB09-4D16-998A-66A08D109252}" type="pres">
      <dgm:prSet presAssocID="{6EEA2256-5B11-43D1-9A58-0ACA56827542}" presName="accent_4" presStyleCnt="0"/>
      <dgm:spPr/>
    </dgm:pt>
    <dgm:pt modelId="{E462E3F4-C181-4EDD-BC20-5702E96F229A}" type="pres">
      <dgm:prSet presAssocID="{6EEA2256-5B11-43D1-9A58-0ACA56827542}" presName="accentRepeatNode" presStyleLbl="solidFgAcc1" presStyleIdx="3" presStyleCnt="4"/>
      <dgm:spPr/>
    </dgm:pt>
  </dgm:ptLst>
  <dgm:cxnLst>
    <dgm:cxn modelId="{BF21C84D-065C-417E-8BDA-5DFDB64253C0}" type="presOf" srcId="{DB1C9A8C-0602-4C5E-9D92-BC6DC488999C}" destId="{1187EBD9-89C1-4CDB-B62C-2E91F1DA4761}" srcOrd="0" destOrd="0" presId="urn:microsoft.com/office/officeart/2008/layout/VerticalCurvedList"/>
    <dgm:cxn modelId="{05AE38BF-2740-4997-9DBA-C2748AA188C9}" type="presOf" srcId="{57B84539-486E-47BD-A4CE-5177AA4A0883}" destId="{84511FC2-B61B-4D83-87EB-1153C4C412CB}" srcOrd="0" destOrd="0" presId="urn:microsoft.com/office/officeart/2008/layout/VerticalCurvedList"/>
    <dgm:cxn modelId="{22E449F1-DD3E-4CAD-9C92-74CA971BA7B6}" type="presOf" srcId="{BF513435-73D4-4B12-BE21-2500B0252DFE}" destId="{FA651CD6-CAF2-40CA-8EF6-25C6C9DE86C6}" srcOrd="0" destOrd="0" presId="urn:microsoft.com/office/officeart/2008/layout/VerticalCurvedList"/>
    <dgm:cxn modelId="{C364DDEA-4244-45C0-BE8A-4CD937268C6C}" type="presOf" srcId="{8DA33776-DBF6-482A-909C-2C99615A7EC3}" destId="{8CE9AB10-292E-4092-9F59-6CD31620305F}" srcOrd="0" destOrd="0" presId="urn:microsoft.com/office/officeart/2008/layout/VerticalCurvedList"/>
    <dgm:cxn modelId="{409D60DC-DADB-420E-8AFD-1C2DDC7EC8A6}" srcId="{DB1C9A8C-0602-4C5E-9D92-BC6DC488999C}" destId="{6EEA2256-5B11-43D1-9A58-0ACA56827542}" srcOrd="3" destOrd="0" parTransId="{94D2D3E4-834C-4102-A684-7987CE8A4B39}" sibTransId="{0D71822A-A0BD-4B58-906C-DF3938C43E81}"/>
    <dgm:cxn modelId="{DA97CFA6-8469-4E63-A711-32B008A1962C}" srcId="{DB1C9A8C-0602-4C5E-9D92-BC6DC488999C}" destId="{8DA33776-DBF6-482A-909C-2C99615A7EC3}" srcOrd="0" destOrd="0" parTransId="{35A2E51F-7249-4C5D-9352-40184AB779E2}" sibTransId="{BF513435-73D4-4B12-BE21-2500B0252DFE}"/>
    <dgm:cxn modelId="{25BD2D5D-1162-4C1E-9BB4-51F89EE2E7D2}" srcId="{DB1C9A8C-0602-4C5E-9D92-BC6DC488999C}" destId="{57B84539-486E-47BD-A4CE-5177AA4A0883}" srcOrd="2" destOrd="0" parTransId="{17548688-CB10-4AC9-9E73-6117F94F826D}" sibTransId="{E3F02AA0-0DF4-4190-B248-8039858B67A9}"/>
    <dgm:cxn modelId="{0C077EE3-64DB-4D6D-B6A6-9DA1D399873B}" type="presOf" srcId="{6EEA2256-5B11-43D1-9A58-0ACA56827542}" destId="{CD3A90D7-568A-49DA-86AE-6326B55889DB}" srcOrd="0" destOrd="0" presId="urn:microsoft.com/office/officeart/2008/layout/VerticalCurvedList"/>
    <dgm:cxn modelId="{646AEC6E-278C-47BF-BC27-0F00BFA2439F}" srcId="{DB1C9A8C-0602-4C5E-9D92-BC6DC488999C}" destId="{AD865771-DA6A-4BDF-B275-B04E6BCB810A}" srcOrd="1" destOrd="0" parTransId="{B8D337EA-6647-4A40-BA7E-BA4A6A994939}" sibTransId="{2B73AFD0-B655-4531-833E-174963B78FAB}"/>
    <dgm:cxn modelId="{919CFD8A-92D2-47B6-8B63-1E191A1E4788}" type="presOf" srcId="{AD865771-DA6A-4BDF-B275-B04E6BCB810A}" destId="{C2930A8B-7205-44C1-9CD6-B7F239035AA7}" srcOrd="0" destOrd="0" presId="urn:microsoft.com/office/officeart/2008/layout/VerticalCurvedList"/>
    <dgm:cxn modelId="{B7498532-40C7-4CE1-AFE1-640699C0FE03}" type="presParOf" srcId="{1187EBD9-89C1-4CDB-B62C-2E91F1DA4761}" destId="{DD7437A2-4C75-4F62-BB33-7D19C7C396FD}" srcOrd="0" destOrd="0" presId="urn:microsoft.com/office/officeart/2008/layout/VerticalCurvedList"/>
    <dgm:cxn modelId="{230E4BE0-A688-46EB-B3BF-8C073E0D7FA8}" type="presParOf" srcId="{DD7437A2-4C75-4F62-BB33-7D19C7C396FD}" destId="{26381FED-6374-49E7-8203-9F52195EAD57}" srcOrd="0" destOrd="0" presId="urn:microsoft.com/office/officeart/2008/layout/VerticalCurvedList"/>
    <dgm:cxn modelId="{0E553F7C-E135-49F6-A36E-5CB53BC421EA}" type="presParOf" srcId="{26381FED-6374-49E7-8203-9F52195EAD57}" destId="{CD225504-BBE5-471C-A0C8-5B5699044276}" srcOrd="0" destOrd="0" presId="urn:microsoft.com/office/officeart/2008/layout/VerticalCurvedList"/>
    <dgm:cxn modelId="{6B8226F5-472F-42D5-9136-8F9AF7070093}" type="presParOf" srcId="{26381FED-6374-49E7-8203-9F52195EAD57}" destId="{FA651CD6-CAF2-40CA-8EF6-25C6C9DE86C6}" srcOrd="1" destOrd="0" presId="urn:microsoft.com/office/officeart/2008/layout/VerticalCurvedList"/>
    <dgm:cxn modelId="{372B48C0-3F80-485A-8D19-BEFD29445B6A}" type="presParOf" srcId="{26381FED-6374-49E7-8203-9F52195EAD57}" destId="{3EAC75F9-29A6-4DC8-BEEF-3534E492CE5F}" srcOrd="2" destOrd="0" presId="urn:microsoft.com/office/officeart/2008/layout/VerticalCurvedList"/>
    <dgm:cxn modelId="{F2F787FC-DD3B-4A9F-A891-BD0A511AF78E}" type="presParOf" srcId="{26381FED-6374-49E7-8203-9F52195EAD57}" destId="{E549AB24-230F-46FC-B3C7-610435184618}" srcOrd="3" destOrd="0" presId="urn:microsoft.com/office/officeart/2008/layout/VerticalCurvedList"/>
    <dgm:cxn modelId="{17520C6F-EEED-4CB6-AF78-9FD1E734139F}" type="presParOf" srcId="{DD7437A2-4C75-4F62-BB33-7D19C7C396FD}" destId="{8CE9AB10-292E-4092-9F59-6CD31620305F}" srcOrd="1" destOrd="0" presId="urn:microsoft.com/office/officeart/2008/layout/VerticalCurvedList"/>
    <dgm:cxn modelId="{4FFCFB43-1661-45F0-A12A-56D1B235D436}" type="presParOf" srcId="{DD7437A2-4C75-4F62-BB33-7D19C7C396FD}" destId="{60D8A4FB-F33A-4240-8A63-3FB7945D65CD}" srcOrd="2" destOrd="0" presId="urn:microsoft.com/office/officeart/2008/layout/VerticalCurvedList"/>
    <dgm:cxn modelId="{F261EAB6-39DF-4267-B19C-8217E1296416}" type="presParOf" srcId="{60D8A4FB-F33A-4240-8A63-3FB7945D65CD}" destId="{01B6881A-5701-492C-9403-8ADDC6731A9D}" srcOrd="0" destOrd="0" presId="urn:microsoft.com/office/officeart/2008/layout/VerticalCurvedList"/>
    <dgm:cxn modelId="{74EDF2C0-4BC2-4D4A-889B-421FC1FDCF32}" type="presParOf" srcId="{DD7437A2-4C75-4F62-BB33-7D19C7C396FD}" destId="{C2930A8B-7205-44C1-9CD6-B7F239035AA7}" srcOrd="3" destOrd="0" presId="urn:microsoft.com/office/officeart/2008/layout/VerticalCurvedList"/>
    <dgm:cxn modelId="{DA64818C-6300-41D5-8169-9DF878BB26FE}" type="presParOf" srcId="{DD7437A2-4C75-4F62-BB33-7D19C7C396FD}" destId="{0C11BAFE-102B-4D26-A973-36F15B6FA44F}" srcOrd="4" destOrd="0" presId="urn:microsoft.com/office/officeart/2008/layout/VerticalCurvedList"/>
    <dgm:cxn modelId="{92F7C0D5-F2DD-48A3-A62F-440FABF9CAEB}" type="presParOf" srcId="{0C11BAFE-102B-4D26-A973-36F15B6FA44F}" destId="{3A36ABB9-14E6-40A8-A884-82A8D4FB486D}" srcOrd="0" destOrd="0" presId="urn:microsoft.com/office/officeart/2008/layout/VerticalCurvedList"/>
    <dgm:cxn modelId="{3DB06BC0-D510-4EAE-B157-A7AD1E889832}" type="presParOf" srcId="{DD7437A2-4C75-4F62-BB33-7D19C7C396FD}" destId="{84511FC2-B61B-4D83-87EB-1153C4C412CB}" srcOrd="5" destOrd="0" presId="urn:microsoft.com/office/officeart/2008/layout/VerticalCurvedList"/>
    <dgm:cxn modelId="{FB3D1836-D562-4180-BAD6-D9EF713C143F}" type="presParOf" srcId="{DD7437A2-4C75-4F62-BB33-7D19C7C396FD}" destId="{41BDF19E-2849-4197-A3D4-F20862BBF374}" srcOrd="6" destOrd="0" presId="urn:microsoft.com/office/officeart/2008/layout/VerticalCurvedList"/>
    <dgm:cxn modelId="{5652D560-2EAA-4D22-A1F9-2F043E8E7BB4}" type="presParOf" srcId="{41BDF19E-2849-4197-A3D4-F20862BBF374}" destId="{A24B56B2-147B-4D78-B6D3-1B0FFA31990B}" srcOrd="0" destOrd="0" presId="urn:microsoft.com/office/officeart/2008/layout/VerticalCurvedList"/>
    <dgm:cxn modelId="{8E883A52-0505-435D-8346-2EBBAA13B121}" type="presParOf" srcId="{DD7437A2-4C75-4F62-BB33-7D19C7C396FD}" destId="{CD3A90D7-568A-49DA-86AE-6326B55889DB}" srcOrd="7" destOrd="0" presId="urn:microsoft.com/office/officeart/2008/layout/VerticalCurvedList"/>
    <dgm:cxn modelId="{088759C8-BB7C-478C-AA5D-8AEA8631C846}" type="presParOf" srcId="{DD7437A2-4C75-4F62-BB33-7D19C7C396FD}" destId="{83368A6D-AB09-4D16-998A-66A08D109252}" srcOrd="8" destOrd="0" presId="urn:microsoft.com/office/officeart/2008/layout/VerticalCurvedList"/>
    <dgm:cxn modelId="{831CB373-2299-4D3E-A8A2-8E7BC396F3C8}" type="presParOf" srcId="{83368A6D-AB09-4D16-998A-66A08D109252}" destId="{E462E3F4-C181-4EDD-BC20-5702E96F229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84D5F-2319-47EA-A514-8F4675E4A6AF}">
      <dsp:nvSpPr>
        <dsp:cNvPr id="0" name=""/>
        <dsp:cNvSpPr/>
      </dsp:nvSpPr>
      <dsp:spPr>
        <a:xfrm>
          <a:off x="0" y="52083"/>
          <a:ext cx="5230477" cy="1099800"/>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Research on ADR reporting in medicines information (MI) is </a:t>
          </a:r>
          <a:r>
            <a:rPr lang="en-US" sz="2000" b="1" kern="1200"/>
            <a:t>lacking</a:t>
          </a:r>
          <a:r>
            <a:rPr lang="en-US" sz="2000" kern="1200"/>
            <a:t> (aside from some small-scale service evaluations)</a:t>
          </a:r>
          <a:r>
            <a:rPr lang="en-US" sz="2000" kern="1200" baseline="30000"/>
            <a:t>1-3</a:t>
          </a:r>
          <a:endParaRPr lang="en-GB" sz="2000" kern="1200" dirty="0"/>
        </a:p>
      </dsp:txBody>
      <dsp:txXfrm>
        <a:off x="53688" y="105771"/>
        <a:ext cx="5123101" cy="992424"/>
      </dsp:txXfrm>
    </dsp:sp>
    <dsp:sp modelId="{2BE62420-E8BB-4F3B-8B92-C3942252A614}">
      <dsp:nvSpPr>
        <dsp:cNvPr id="0" name=""/>
        <dsp:cNvSpPr/>
      </dsp:nvSpPr>
      <dsp:spPr>
        <a:xfrm>
          <a:off x="0" y="1209483"/>
          <a:ext cx="5230477" cy="1099800"/>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ADRs in general are </a:t>
          </a:r>
          <a:r>
            <a:rPr lang="en-US" sz="2000" b="1" kern="1200"/>
            <a:t>underreported</a:t>
          </a:r>
          <a:r>
            <a:rPr lang="en-US" sz="2000" kern="1200" baseline="30000"/>
            <a:t>4</a:t>
          </a:r>
          <a:endParaRPr lang="en-GB" sz="2000" kern="1200"/>
        </a:p>
      </dsp:txBody>
      <dsp:txXfrm>
        <a:off x="53688" y="1263171"/>
        <a:ext cx="5123101" cy="992424"/>
      </dsp:txXfrm>
    </dsp:sp>
    <dsp:sp modelId="{673B0893-6223-4F0E-A3B9-9FEFABF39622}">
      <dsp:nvSpPr>
        <dsp:cNvPr id="0" name=""/>
        <dsp:cNvSpPr/>
      </dsp:nvSpPr>
      <dsp:spPr>
        <a:xfrm>
          <a:off x="0" y="2366883"/>
          <a:ext cx="5230477" cy="1099800"/>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Barriers to reporting have been identified in hospital pharmacists in the UK and abroad</a:t>
          </a:r>
          <a:r>
            <a:rPr lang="en-US" sz="2000" kern="1200" baseline="30000"/>
            <a:t>5</a:t>
          </a:r>
          <a:endParaRPr lang="en-GB" sz="2000" kern="1200"/>
        </a:p>
      </dsp:txBody>
      <dsp:txXfrm>
        <a:off x="53688" y="2420571"/>
        <a:ext cx="5123101" cy="992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4ADF3-3884-4D2E-B281-07442428DBC7}">
      <dsp:nvSpPr>
        <dsp:cNvPr id="0" name=""/>
        <dsp:cNvSpPr/>
      </dsp:nvSpPr>
      <dsp:spPr>
        <a:xfrm>
          <a:off x="0" y="4245"/>
          <a:ext cx="5727668" cy="1118812"/>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baseline="0"/>
            <a:t>ADRs impact </a:t>
          </a:r>
          <a:r>
            <a:rPr lang="en-US" sz="2000" b="1" i="0" kern="1200" baseline="0"/>
            <a:t>patient safety </a:t>
          </a:r>
          <a:r>
            <a:rPr lang="en-US" sz="2000" b="0" i="0" kern="1200" baseline="0"/>
            <a:t>and are a leading cause of hospital admissions</a:t>
          </a:r>
          <a:r>
            <a:rPr lang="en-US" sz="2000" b="0" i="0" kern="1200" baseline="30000"/>
            <a:t>6</a:t>
          </a:r>
          <a:endParaRPr lang="en-GB" sz="2000" kern="1200" dirty="0"/>
        </a:p>
      </dsp:txBody>
      <dsp:txXfrm>
        <a:off x="54616" y="58861"/>
        <a:ext cx="5618436" cy="1009580"/>
      </dsp:txXfrm>
    </dsp:sp>
    <dsp:sp modelId="{08A88D3A-E444-46B9-A6C3-398BEFCDAC15}">
      <dsp:nvSpPr>
        <dsp:cNvPr id="0" name=""/>
        <dsp:cNvSpPr/>
      </dsp:nvSpPr>
      <dsp:spPr>
        <a:xfrm>
          <a:off x="0" y="1180658"/>
          <a:ext cx="5727668" cy="1118812"/>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baseline="0" dirty="0"/>
            <a:t>Suspected ADRs in the UK should be reported to the </a:t>
          </a:r>
          <a:r>
            <a:rPr lang="en-US" sz="2000" b="1" i="0" kern="1200" baseline="0" dirty="0"/>
            <a:t>Yellow Card Scheme</a:t>
          </a:r>
          <a:endParaRPr lang="en-GB" sz="2000" kern="1200" dirty="0"/>
        </a:p>
      </dsp:txBody>
      <dsp:txXfrm>
        <a:off x="54616" y="1235274"/>
        <a:ext cx="5618436" cy="1009580"/>
      </dsp:txXfrm>
    </dsp:sp>
    <dsp:sp modelId="{B60DBDBE-DDE3-40B6-8746-F5979E605908}">
      <dsp:nvSpPr>
        <dsp:cNvPr id="0" name=""/>
        <dsp:cNvSpPr/>
      </dsp:nvSpPr>
      <dsp:spPr>
        <a:xfrm>
          <a:off x="0" y="2357070"/>
          <a:ext cx="5727668" cy="1118812"/>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baseline="0"/>
            <a:t>Since </a:t>
          </a:r>
          <a:r>
            <a:rPr lang="en-US" sz="2000" b="1" i="0" kern="1200" baseline="0"/>
            <a:t>2011</a:t>
          </a:r>
          <a:r>
            <a:rPr lang="en-US" sz="2000" b="0" i="0" kern="1200" baseline="0"/>
            <a:t>, MI staff have been able to report ADRs directly through </a:t>
          </a:r>
          <a:r>
            <a:rPr lang="en-US" sz="2000" b="1" i="0" kern="1200" baseline="0"/>
            <a:t>MiDatabank</a:t>
          </a:r>
          <a:r>
            <a:rPr lang="en-US" sz="2000" i="0" kern="1200" baseline="0"/>
            <a:t>,</a:t>
          </a:r>
          <a:r>
            <a:rPr lang="en-US" sz="2000" b="0" i="0" kern="1200" baseline="0"/>
            <a:t> the software used to document enquiries</a:t>
          </a:r>
          <a:r>
            <a:rPr lang="en-US" sz="2000" b="0" i="0" kern="1200" baseline="30000"/>
            <a:t>7</a:t>
          </a:r>
          <a:endParaRPr lang="en-GB" sz="2000" kern="1200" dirty="0"/>
        </a:p>
      </dsp:txBody>
      <dsp:txXfrm>
        <a:off x="54616" y="2411686"/>
        <a:ext cx="5618436" cy="100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17A51-90F2-4072-98B0-38369F5D6D71}">
      <dsp:nvSpPr>
        <dsp:cNvPr id="0" name=""/>
        <dsp:cNvSpPr/>
      </dsp:nvSpPr>
      <dsp:spPr>
        <a:xfrm>
          <a:off x="240464" y="305804"/>
          <a:ext cx="917121" cy="91712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B9B2648-1EE0-422E-88A9-A462AA8D48FA}">
      <dsp:nvSpPr>
        <dsp:cNvPr id="0" name=""/>
        <dsp:cNvSpPr/>
      </dsp:nvSpPr>
      <dsp:spPr>
        <a:xfrm>
          <a:off x="699025" y="305804"/>
          <a:ext cx="4893179" cy="91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lvl="0" algn="l" defTabSz="1333500">
            <a:lnSpc>
              <a:spcPct val="90000"/>
            </a:lnSpc>
            <a:spcBef>
              <a:spcPct val="0"/>
            </a:spcBef>
            <a:spcAft>
              <a:spcPct val="35000"/>
            </a:spcAft>
          </a:pPr>
          <a:r>
            <a:rPr lang="en-US" sz="3000" kern="1200"/>
            <a:t>Total ADR enquiries = </a:t>
          </a:r>
          <a:r>
            <a:rPr lang="en-US" sz="3000" b="1" kern="1200"/>
            <a:t>187</a:t>
          </a:r>
          <a:endParaRPr lang="en-GB" sz="3000" kern="1200"/>
        </a:p>
      </dsp:txBody>
      <dsp:txXfrm>
        <a:off x="699025" y="305804"/>
        <a:ext cx="4893179" cy="917121"/>
      </dsp:txXfrm>
    </dsp:sp>
    <dsp:sp modelId="{D5141CD4-B530-4B06-8D58-475E5960317C}">
      <dsp:nvSpPr>
        <dsp:cNvPr id="0" name=""/>
        <dsp:cNvSpPr/>
      </dsp:nvSpPr>
      <dsp:spPr>
        <a:xfrm>
          <a:off x="240464" y="1222925"/>
          <a:ext cx="917121" cy="91712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B17492C-882D-4801-85A6-5ED3B6E5318C}">
      <dsp:nvSpPr>
        <dsp:cNvPr id="0" name=""/>
        <dsp:cNvSpPr/>
      </dsp:nvSpPr>
      <dsp:spPr>
        <a:xfrm>
          <a:off x="699025" y="1222925"/>
          <a:ext cx="4893179" cy="91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lvl="0" algn="l" defTabSz="1333500">
            <a:lnSpc>
              <a:spcPct val="90000"/>
            </a:lnSpc>
            <a:spcBef>
              <a:spcPct val="0"/>
            </a:spcBef>
            <a:spcAft>
              <a:spcPct val="35000"/>
            </a:spcAft>
          </a:pPr>
          <a:r>
            <a:rPr lang="en-US" sz="3000" b="1" kern="1200"/>
            <a:t>61% </a:t>
          </a:r>
          <a:r>
            <a:rPr lang="en-US" sz="3000" kern="1200"/>
            <a:t>of ADR related enquiries were </a:t>
          </a:r>
          <a:r>
            <a:rPr lang="en-US" sz="3000" b="1" kern="1200"/>
            <a:t>reportable </a:t>
          </a:r>
          <a:r>
            <a:rPr lang="en-US" sz="3000" kern="1200"/>
            <a:t>(n=115)</a:t>
          </a:r>
          <a:endParaRPr lang="en-GB" sz="3000" kern="1200"/>
        </a:p>
      </dsp:txBody>
      <dsp:txXfrm>
        <a:off x="699025" y="1222925"/>
        <a:ext cx="4893179" cy="917121"/>
      </dsp:txXfrm>
    </dsp:sp>
    <dsp:sp modelId="{20FEFBF9-AF38-445A-90CE-3D255637B56E}">
      <dsp:nvSpPr>
        <dsp:cNvPr id="0" name=""/>
        <dsp:cNvSpPr/>
      </dsp:nvSpPr>
      <dsp:spPr>
        <a:xfrm>
          <a:off x="240464" y="2140047"/>
          <a:ext cx="917121" cy="91712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5F6A528-E716-43E4-A54D-EFB6D8F6540F}">
      <dsp:nvSpPr>
        <dsp:cNvPr id="0" name=""/>
        <dsp:cNvSpPr/>
      </dsp:nvSpPr>
      <dsp:spPr>
        <a:xfrm>
          <a:off x="699025" y="2140047"/>
          <a:ext cx="4893179" cy="91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lvl="0" algn="l" defTabSz="1333500">
            <a:lnSpc>
              <a:spcPct val="90000"/>
            </a:lnSpc>
            <a:spcBef>
              <a:spcPct val="0"/>
            </a:spcBef>
            <a:spcAft>
              <a:spcPct val="35000"/>
            </a:spcAft>
          </a:pPr>
          <a:r>
            <a:rPr lang="en-US" sz="3000" b="1" kern="1200"/>
            <a:t>34% </a:t>
          </a:r>
          <a:r>
            <a:rPr lang="en-US" sz="3000" kern="1200"/>
            <a:t>of these were </a:t>
          </a:r>
          <a:r>
            <a:rPr lang="en-US" sz="3000" b="1" kern="1200"/>
            <a:t>reported </a:t>
          </a:r>
          <a:r>
            <a:rPr lang="en-US" sz="3000" kern="1200"/>
            <a:t>(n=39)</a:t>
          </a:r>
          <a:endParaRPr lang="en-GB" sz="3000" kern="1200"/>
        </a:p>
      </dsp:txBody>
      <dsp:txXfrm>
        <a:off x="699025" y="2140047"/>
        <a:ext cx="4893179" cy="917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51CD6-CAF2-40CA-8EF6-25C6C9DE86C6}">
      <dsp:nvSpPr>
        <dsp:cNvPr id="0" name=""/>
        <dsp:cNvSpPr/>
      </dsp:nvSpPr>
      <dsp:spPr>
        <a:xfrm>
          <a:off x="-4697273" y="-720057"/>
          <a:ext cx="5595098" cy="5595098"/>
        </a:xfrm>
        <a:prstGeom prst="blockArc">
          <a:avLst>
            <a:gd name="adj1" fmla="val 18900000"/>
            <a:gd name="adj2" fmla="val 2700000"/>
            <a:gd name="adj3" fmla="val 386"/>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E9AB10-292E-4092-9F59-6CD31620305F}">
      <dsp:nvSpPr>
        <dsp:cNvPr id="0" name=""/>
        <dsp:cNvSpPr/>
      </dsp:nvSpPr>
      <dsp:spPr>
        <a:xfrm>
          <a:off x="470228" y="319435"/>
          <a:ext cx="10609932" cy="63920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7367" tIns="50800" rIns="50800" bIns="50800" numCol="1" spcCol="1270" anchor="ctr" anchorCtr="0">
          <a:noAutofit/>
        </a:bodyPr>
        <a:lstStyle/>
        <a:p>
          <a:pPr lvl="0" algn="l" defTabSz="889000">
            <a:lnSpc>
              <a:spcPct val="90000"/>
            </a:lnSpc>
            <a:spcBef>
              <a:spcPct val="0"/>
            </a:spcBef>
            <a:spcAft>
              <a:spcPct val="35000"/>
            </a:spcAft>
          </a:pPr>
          <a:r>
            <a:rPr lang="en-GB" sz="2000" kern="1200" dirty="0"/>
            <a:t>Reporting rates were higher than expected, but significant numbers of ADRs remain unreported. </a:t>
          </a:r>
        </a:p>
      </dsp:txBody>
      <dsp:txXfrm>
        <a:off x="470228" y="319435"/>
        <a:ext cx="10609932" cy="639202"/>
      </dsp:txXfrm>
    </dsp:sp>
    <dsp:sp modelId="{01B6881A-5701-492C-9403-8ADDC6731A9D}">
      <dsp:nvSpPr>
        <dsp:cNvPr id="0" name=""/>
        <dsp:cNvSpPr/>
      </dsp:nvSpPr>
      <dsp:spPr>
        <a:xfrm>
          <a:off x="70726" y="239534"/>
          <a:ext cx="799003" cy="79900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2930A8B-7205-44C1-9CD6-B7F239035AA7}">
      <dsp:nvSpPr>
        <dsp:cNvPr id="0" name=""/>
        <dsp:cNvSpPr/>
      </dsp:nvSpPr>
      <dsp:spPr>
        <a:xfrm>
          <a:off x="836697" y="1278405"/>
          <a:ext cx="10243462" cy="63920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7367" tIns="50800" rIns="50800" bIns="50800" numCol="1" spcCol="1270" anchor="ctr" anchorCtr="0">
          <a:noAutofit/>
        </a:bodyPr>
        <a:lstStyle/>
        <a:p>
          <a:pPr lvl="0" algn="l" defTabSz="889000">
            <a:lnSpc>
              <a:spcPct val="90000"/>
            </a:lnSpc>
            <a:spcBef>
              <a:spcPct val="0"/>
            </a:spcBef>
            <a:spcAft>
              <a:spcPct val="35000"/>
            </a:spcAft>
          </a:pPr>
          <a:r>
            <a:rPr lang="en-GB" sz="2000" kern="1200" dirty="0"/>
            <a:t>Further work is required to determine whether these results are generalisable to other MI centres. </a:t>
          </a:r>
        </a:p>
      </dsp:txBody>
      <dsp:txXfrm>
        <a:off x="836697" y="1278405"/>
        <a:ext cx="10243462" cy="639202"/>
      </dsp:txXfrm>
    </dsp:sp>
    <dsp:sp modelId="{3A36ABB9-14E6-40A8-A884-82A8D4FB486D}">
      <dsp:nvSpPr>
        <dsp:cNvPr id="0" name=""/>
        <dsp:cNvSpPr/>
      </dsp:nvSpPr>
      <dsp:spPr>
        <a:xfrm>
          <a:off x="437196" y="1198505"/>
          <a:ext cx="799003" cy="79900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4511FC2-B61B-4D83-87EB-1153C4C412CB}">
      <dsp:nvSpPr>
        <dsp:cNvPr id="0" name=""/>
        <dsp:cNvSpPr/>
      </dsp:nvSpPr>
      <dsp:spPr>
        <a:xfrm>
          <a:off x="836697" y="2237375"/>
          <a:ext cx="10243462" cy="63920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7367" tIns="50800" rIns="50800" bIns="50800" numCol="1" spcCol="1270" anchor="ctr" anchorCtr="0">
          <a:noAutofit/>
        </a:bodyPr>
        <a:lstStyle/>
        <a:p>
          <a:pPr lvl="0" algn="l" defTabSz="889000">
            <a:lnSpc>
              <a:spcPct val="90000"/>
            </a:lnSpc>
            <a:spcBef>
              <a:spcPct val="0"/>
            </a:spcBef>
            <a:spcAft>
              <a:spcPct val="35000"/>
            </a:spcAft>
          </a:pPr>
          <a:r>
            <a:rPr lang="en-GB" sz="2000" kern="1200"/>
            <a:t>MI staff identified several barriers to reporting and many of these were like those experienced by hospital pharmacists in general,</a:t>
          </a:r>
          <a:r>
            <a:rPr lang="en-GB" sz="2000" kern="1200" baseline="30000"/>
            <a:t>5 </a:t>
          </a:r>
          <a:r>
            <a:rPr lang="en-GB" sz="2000" kern="1200"/>
            <a:t>despite the unique working environment of MI. </a:t>
          </a:r>
        </a:p>
      </dsp:txBody>
      <dsp:txXfrm>
        <a:off x="836697" y="2237375"/>
        <a:ext cx="10243462" cy="639202"/>
      </dsp:txXfrm>
    </dsp:sp>
    <dsp:sp modelId="{A24B56B2-147B-4D78-B6D3-1B0FFA31990B}">
      <dsp:nvSpPr>
        <dsp:cNvPr id="0" name=""/>
        <dsp:cNvSpPr/>
      </dsp:nvSpPr>
      <dsp:spPr>
        <a:xfrm>
          <a:off x="437196" y="2157475"/>
          <a:ext cx="799003" cy="79900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D3A90D7-568A-49DA-86AE-6326B55889DB}">
      <dsp:nvSpPr>
        <dsp:cNvPr id="0" name=""/>
        <dsp:cNvSpPr/>
      </dsp:nvSpPr>
      <dsp:spPr>
        <a:xfrm>
          <a:off x="470228" y="3196346"/>
          <a:ext cx="10609932" cy="63920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7367" tIns="50800" rIns="50800" bIns="50800" numCol="1" spcCol="1270" anchor="ctr" anchorCtr="0">
          <a:noAutofit/>
        </a:bodyPr>
        <a:lstStyle/>
        <a:p>
          <a:pPr lvl="0" algn="l" defTabSz="889000">
            <a:lnSpc>
              <a:spcPct val="90000"/>
            </a:lnSpc>
            <a:spcBef>
              <a:spcPct val="0"/>
            </a:spcBef>
            <a:spcAft>
              <a:spcPct val="35000"/>
            </a:spcAft>
          </a:pPr>
          <a:r>
            <a:rPr lang="en-GB" sz="2000" kern="1200" dirty="0"/>
            <a:t>Recommendations from this project involve changes to training and ADR reporting software. These changes could increase ADR reporting, which will ultimately enhance patient safety.</a:t>
          </a:r>
        </a:p>
      </dsp:txBody>
      <dsp:txXfrm>
        <a:off x="470228" y="3196346"/>
        <a:ext cx="10609932" cy="639202"/>
      </dsp:txXfrm>
    </dsp:sp>
    <dsp:sp modelId="{E462E3F4-C181-4EDD-BC20-5702E96F229A}">
      <dsp:nvSpPr>
        <dsp:cNvPr id="0" name=""/>
        <dsp:cNvSpPr/>
      </dsp:nvSpPr>
      <dsp:spPr>
        <a:xfrm>
          <a:off x="70726" y="3116445"/>
          <a:ext cx="799003" cy="79900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68B10-308B-D145-9A47-3B607B3B8801}"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16A7D-3AC7-3744-B13F-D9A694F80D42}" type="slidenum">
              <a:rPr lang="en-US" smtClean="0"/>
              <a:t>‹#›</a:t>
            </a:fld>
            <a:endParaRPr lang="en-US"/>
          </a:p>
        </p:txBody>
      </p:sp>
    </p:spTree>
    <p:extLst>
      <p:ext uri="{BB962C8B-B14F-4D97-AF65-F5344CB8AC3E}">
        <p14:creationId xmlns:p14="http://schemas.microsoft.com/office/powerpoint/2010/main" val="18888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part of our fourth-year undergraduate masters project we evaluated ADR reporting withing the Welsh Medicines Information Centre. The project’s aim was </a:t>
            </a:r>
            <a:r>
              <a:rPr lang="en-GB" sz="1200" kern="1200" dirty="0">
                <a:solidFill>
                  <a:schemeClr val="tx1"/>
                </a:solidFill>
                <a:effectLst/>
                <a:latin typeface="+mn-lt"/>
                <a:ea typeface="+mn-ea"/>
                <a:cs typeface="+mn-cs"/>
              </a:rPr>
              <a:t>to evaluate reporting rates of ADRs via MiDatabank and to investigate the views of MI staff on barriers and facilitators with regards to reporting.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 why did we choose to undertake this project? There are a few good reasons… firstly there is a lack of research and literature regarding MI Yellow Card reporting; this project was an opportunity to fill that gap. It is also well known that ADRs are underreported and barriers to reporting have been documented in previous literature. ADRs also have a huge impact on patient safety and hospital admissions and so working towards better reporting can improve this.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216A7D-3AC7-3744-B13F-D9A694F80D42}" type="slidenum">
              <a:rPr lang="en-US" smtClean="0"/>
              <a:t>1</a:t>
            </a:fld>
            <a:endParaRPr lang="en-US"/>
          </a:p>
        </p:txBody>
      </p:sp>
    </p:spTree>
    <p:extLst>
      <p:ext uri="{BB962C8B-B14F-4D97-AF65-F5344CB8AC3E}">
        <p14:creationId xmlns:p14="http://schemas.microsoft.com/office/powerpoint/2010/main" val="31306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were two phases to our research. The first </a:t>
            </a:r>
            <a:r>
              <a:rPr lang="en-GB" sz="1200" kern="1200" dirty="0">
                <a:solidFill>
                  <a:schemeClr val="tx1"/>
                </a:solidFill>
                <a:effectLst/>
                <a:latin typeface="+mn-lt"/>
                <a:ea typeface="+mn-ea"/>
                <a:cs typeface="+mn-cs"/>
              </a:rPr>
              <a:t>consisted of secondary analysis of ADR related MI enquiries at the Welsh Medicines Information Centre (WMIC) from 01 April 2017 to 31 March 2019. To determine reporting rate, enquiries were analysed to determine whether they were reportable using a flow chart adapted from the MHRA</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and it was then recorded whether these had been reported. Several other factors about each enquiry were also recorded, such as route of response to allow analysis of their influence on reporting rate. Results were analysed using Microsoft excel and SPSS.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Phase two used focus groups to explore the views of MI staff from WMIC and two other MI centres in neighbouring Health Boards. Focus groups were recorded, transcribed and thematically analysed.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9216A7D-3AC7-3744-B13F-D9A694F80D42}" type="slidenum">
              <a:rPr lang="en-US" smtClean="0"/>
              <a:t>2</a:t>
            </a:fld>
            <a:endParaRPr lang="en-US"/>
          </a:p>
        </p:txBody>
      </p:sp>
    </p:spTree>
    <p:extLst>
      <p:ext uri="{BB962C8B-B14F-4D97-AF65-F5344CB8AC3E}">
        <p14:creationId xmlns:p14="http://schemas.microsoft.com/office/powerpoint/2010/main" val="146914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kern="1200" dirty="0">
                <a:solidFill>
                  <a:schemeClr val="tx1"/>
                </a:solidFill>
                <a:effectLst/>
                <a:latin typeface="+mn-lt"/>
                <a:ea typeface="+mn-ea"/>
                <a:cs typeface="+mn-cs"/>
              </a:rPr>
              <a:t>From the data collection it was discovered that 61% of patient-specific ADR-related enquiries were reportable. The overall reporting rate of reportable ADRs was 34%, 17% saw a report advised in the response to the ADR enquiry and 49% went unreported. Of the factors investigated, status of enquirer and route of response had the greatest impact on reporting rates.</a:t>
            </a:r>
            <a:r>
              <a:rPr lang="en-GB" b="0" dirty="0">
                <a:effectLst/>
              </a:rPr>
              <a:t> </a:t>
            </a:r>
            <a:endParaRPr lang="en-US" b="0" dirty="0"/>
          </a:p>
        </p:txBody>
      </p:sp>
      <p:sp>
        <p:nvSpPr>
          <p:cNvPr id="4" name="Slide Number Placeholder 3"/>
          <p:cNvSpPr>
            <a:spLocks noGrp="1"/>
          </p:cNvSpPr>
          <p:nvPr>
            <p:ph type="sldNum" sz="quarter" idx="5"/>
          </p:nvPr>
        </p:nvSpPr>
        <p:spPr/>
        <p:txBody>
          <a:bodyPr/>
          <a:lstStyle/>
          <a:p>
            <a:fld id="{29216A7D-3AC7-3744-B13F-D9A694F80D42}" type="slidenum">
              <a:rPr lang="en-US" smtClean="0"/>
              <a:t>3</a:t>
            </a:fld>
            <a:endParaRPr lang="en-US"/>
          </a:p>
        </p:txBody>
      </p:sp>
    </p:spTree>
    <p:extLst>
      <p:ext uri="{BB962C8B-B14F-4D97-AF65-F5344CB8AC3E}">
        <p14:creationId xmlns:p14="http://schemas.microsoft.com/office/powerpoint/2010/main" val="124315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chemeClr val="tx1"/>
                </a:solidFill>
                <a:effectLst/>
                <a:latin typeface="+mn-lt"/>
                <a:ea typeface="+mn-ea"/>
                <a:cs typeface="+mn-cs"/>
              </a:rPr>
              <a:t>Five discussion themes were identified from the focus groups: Technical issues with the ADR reporting system, Knowledge of how to report, knowledge and attitudes towards ADR reporting, barriers in MI compared to barriers in other areas of clinical practice and Understanding and use of guidance.</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216A7D-3AC7-3744-B13F-D9A694F80D42}" type="slidenum">
              <a:rPr lang="en-US" smtClean="0"/>
              <a:t>4</a:t>
            </a:fld>
            <a:endParaRPr lang="en-US"/>
          </a:p>
        </p:txBody>
      </p:sp>
    </p:spTree>
    <p:extLst>
      <p:ext uri="{BB962C8B-B14F-4D97-AF65-F5344CB8AC3E}">
        <p14:creationId xmlns:p14="http://schemas.microsoft.com/office/powerpoint/2010/main" val="234292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16A7D-3AC7-3744-B13F-D9A694F80D42}" type="slidenum">
              <a:rPr lang="en-US" smtClean="0"/>
              <a:t>5</a:t>
            </a:fld>
            <a:endParaRPr lang="en-US"/>
          </a:p>
        </p:txBody>
      </p:sp>
    </p:spTree>
    <p:extLst>
      <p:ext uri="{BB962C8B-B14F-4D97-AF65-F5344CB8AC3E}">
        <p14:creationId xmlns:p14="http://schemas.microsoft.com/office/powerpoint/2010/main" val="409738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36C7-B33B-2740-AA3E-FCD374D63F5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272AB7B-28ED-C54A-AB0B-4AFEA9DC2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695E30E-ADE6-9E42-AF22-039693A63500}"/>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5" name="Footer Placeholder 4">
            <a:extLst>
              <a:ext uri="{FF2B5EF4-FFF2-40B4-BE49-F238E27FC236}">
                <a16:creationId xmlns:a16="http://schemas.microsoft.com/office/drawing/2014/main" id="{002CB8A4-E8E5-7A44-B398-23B6F4F21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F2042-EE75-7041-821D-E39E9CECCC58}"/>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321718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BDBAB-F49D-9244-898F-E763DA91E77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C9C974-7A1E-E343-88D6-A441E9E8E2C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A6ACC3-E8C5-7B48-92E7-C187957868BC}"/>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5" name="Footer Placeholder 4">
            <a:extLst>
              <a:ext uri="{FF2B5EF4-FFF2-40B4-BE49-F238E27FC236}">
                <a16:creationId xmlns:a16="http://schemas.microsoft.com/office/drawing/2014/main" id="{3B648F0E-B687-7D47-9FF4-63E8277CC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7EAC5-52FF-3A46-AE06-58146CF4750E}"/>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6629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A1CF8-E079-E24F-8A08-99D34E5D761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8E01445-76BC-A949-A29D-D3BF555F9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0C5D1C-B550-ED47-9E76-393FA121F5F5}"/>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5" name="Footer Placeholder 4">
            <a:extLst>
              <a:ext uri="{FF2B5EF4-FFF2-40B4-BE49-F238E27FC236}">
                <a16:creationId xmlns:a16="http://schemas.microsoft.com/office/drawing/2014/main" id="{8AA759E3-4DFF-5746-83D2-6BB8FAB3A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4FA46-C2E1-0D4D-AD5D-2BE68804D35E}"/>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412096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E133-981D-A04E-8830-D19F3DD0E1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B6DC1E-3D27-A141-BC49-79F8CC8D00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B9B4F-C1B0-3145-9F20-9BA3E84A4DAA}"/>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5" name="Footer Placeholder 4">
            <a:extLst>
              <a:ext uri="{FF2B5EF4-FFF2-40B4-BE49-F238E27FC236}">
                <a16:creationId xmlns:a16="http://schemas.microsoft.com/office/drawing/2014/main" id="{49643799-7BD3-A845-BCAC-19C88475B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FF438-9012-E843-88BD-0BD085476877}"/>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377184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57F9-2163-194B-9D4A-A68A81955D6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8E8A58B-C7A3-FE4E-B141-0D03135487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C158E4-FEF0-C04B-BB59-75906D42A22C}"/>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5" name="Footer Placeholder 4">
            <a:extLst>
              <a:ext uri="{FF2B5EF4-FFF2-40B4-BE49-F238E27FC236}">
                <a16:creationId xmlns:a16="http://schemas.microsoft.com/office/drawing/2014/main" id="{C70CAE88-3C68-8242-9ACC-F9B21692A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9B18C-FF88-B543-9CD2-24709EE50182}"/>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121068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FDB0-366A-1B42-90F6-E970327639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3AF469-876C-2B46-B718-0229172484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C182693-9E81-3A44-ABFE-6DBADE7837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56EB046-1149-C54B-9B36-8DFF1C64B364}"/>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6" name="Footer Placeholder 5">
            <a:extLst>
              <a:ext uri="{FF2B5EF4-FFF2-40B4-BE49-F238E27FC236}">
                <a16:creationId xmlns:a16="http://schemas.microsoft.com/office/drawing/2014/main" id="{ED44CD61-684B-E144-94DE-1C5B05509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62F5B-A274-184C-9DB3-B2CD06EF4512}"/>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424726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1307-DE4A-0745-A1FE-D0AC10BEF6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26EFE4-C93D-3A43-ABDB-D2C5FA60E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082B3E-B8E9-7047-89E9-724D9D0B194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F245AD6-2360-CE44-AB87-66E38DA25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EEA4C7-D2CF-5A4A-A9B6-B8985E0AE8A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89DE0A3-2EA4-F94F-B0C8-64B0D17AB05F}"/>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8" name="Footer Placeholder 7">
            <a:extLst>
              <a:ext uri="{FF2B5EF4-FFF2-40B4-BE49-F238E27FC236}">
                <a16:creationId xmlns:a16="http://schemas.microsoft.com/office/drawing/2014/main" id="{9FC7FC47-DC9D-AB40-8228-53A2287FF6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29FF0-A013-A843-ADFE-A6EE7329845F}"/>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220763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CC3F-C493-5B4B-B81A-0D5A44FFBEB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BAF104-BE58-AF4F-814C-5A78C023633A}"/>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4" name="Footer Placeholder 3">
            <a:extLst>
              <a:ext uri="{FF2B5EF4-FFF2-40B4-BE49-F238E27FC236}">
                <a16:creationId xmlns:a16="http://schemas.microsoft.com/office/drawing/2014/main" id="{DFA4C08D-090B-3F4B-9750-03FE9095EB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24251E-FB8B-AA46-8297-92F071CA78CE}"/>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208656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E310AA-3084-6C4B-A70B-D3DDA5747C41}"/>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3" name="Footer Placeholder 2">
            <a:extLst>
              <a:ext uri="{FF2B5EF4-FFF2-40B4-BE49-F238E27FC236}">
                <a16:creationId xmlns:a16="http://schemas.microsoft.com/office/drawing/2014/main" id="{9E1D6AE0-46B5-224E-B45E-3C39FA2ECC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55E85-DBDA-A248-802E-9042B048474E}"/>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232340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6913-E9B3-B14F-A427-BAEFD26692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2290B1E-CBD7-9B4C-8CB2-2C2C85D4AF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8A4D986-8B50-AE43-84DB-FB53029EF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5B29C0-ABD2-BE4C-9EC7-0E75D7969328}"/>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6" name="Footer Placeholder 5">
            <a:extLst>
              <a:ext uri="{FF2B5EF4-FFF2-40B4-BE49-F238E27FC236}">
                <a16:creationId xmlns:a16="http://schemas.microsoft.com/office/drawing/2014/main" id="{DDAD87BF-BA81-8F40-93D5-BC30E6AE9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ACA81-792D-3C47-A538-42E2DE883CB4}"/>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37713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CB02-8B46-434F-9C0C-675DEC223A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1615090-5D36-9E40-BCED-E58E76C91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398D6-3DA7-AF4D-8D13-C0A5A76F9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8B135A-FBA9-304F-A7A3-9D3A92C32A21}"/>
              </a:ext>
            </a:extLst>
          </p:cNvPr>
          <p:cNvSpPr>
            <a:spLocks noGrp="1"/>
          </p:cNvSpPr>
          <p:nvPr>
            <p:ph type="dt" sz="half" idx="10"/>
          </p:nvPr>
        </p:nvSpPr>
        <p:spPr/>
        <p:txBody>
          <a:bodyPr/>
          <a:lstStyle/>
          <a:p>
            <a:fld id="{1B859280-4E0B-AD4D-98CA-A8067AE75140}" type="datetimeFigureOut">
              <a:rPr lang="en-US" smtClean="0"/>
              <a:t>8/26/2020</a:t>
            </a:fld>
            <a:endParaRPr lang="en-US"/>
          </a:p>
        </p:txBody>
      </p:sp>
      <p:sp>
        <p:nvSpPr>
          <p:cNvPr id="6" name="Footer Placeholder 5">
            <a:extLst>
              <a:ext uri="{FF2B5EF4-FFF2-40B4-BE49-F238E27FC236}">
                <a16:creationId xmlns:a16="http://schemas.microsoft.com/office/drawing/2014/main" id="{A75F0F3E-5098-5E4C-9438-B87EDB568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3187E-2070-8644-AB4C-DC815CE1BE29}"/>
              </a:ext>
            </a:extLst>
          </p:cNvPr>
          <p:cNvSpPr>
            <a:spLocks noGrp="1"/>
          </p:cNvSpPr>
          <p:nvPr>
            <p:ph type="sldNum" sz="quarter" idx="12"/>
          </p:nvPr>
        </p:nvSpPr>
        <p:spPr/>
        <p:txBody>
          <a:bodyPr/>
          <a:lstStyle/>
          <a:p>
            <a:fld id="{04A3AF03-361D-1245-B5A1-9C19DBC06978}" type="slidenum">
              <a:rPr lang="en-US" smtClean="0"/>
              <a:t>‹#›</a:t>
            </a:fld>
            <a:endParaRPr lang="en-US"/>
          </a:p>
        </p:txBody>
      </p:sp>
    </p:spTree>
    <p:extLst>
      <p:ext uri="{BB962C8B-B14F-4D97-AF65-F5344CB8AC3E}">
        <p14:creationId xmlns:p14="http://schemas.microsoft.com/office/powerpoint/2010/main" val="203315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520284-D1D8-1A4E-B4FA-82491753F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B85E15C-C938-E34C-B99E-0C448D572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01F64-D45F-6940-8157-A8875C7ED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59280-4E0B-AD4D-98CA-A8067AE75140}" type="datetimeFigureOut">
              <a:rPr lang="en-US" smtClean="0"/>
              <a:t>8/26/2020</a:t>
            </a:fld>
            <a:endParaRPr lang="en-US"/>
          </a:p>
        </p:txBody>
      </p:sp>
      <p:sp>
        <p:nvSpPr>
          <p:cNvPr id="5" name="Footer Placeholder 4">
            <a:extLst>
              <a:ext uri="{FF2B5EF4-FFF2-40B4-BE49-F238E27FC236}">
                <a16:creationId xmlns:a16="http://schemas.microsoft.com/office/drawing/2014/main" id="{2594827F-0DD3-D94A-BD98-DDE77E95D3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432E5F-7CF5-5F4A-AA4D-843CF7EB2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F03-361D-1245-B5A1-9C19DBC06978}" type="slidenum">
              <a:rPr lang="en-US" smtClean="0"/>
              <a:t>‹#›</a:t>
            </a:fld>
            <a:endParaRPr lang="en-US"/>
          </a:p>
        </p:txBody>
      </p:sp>
    </p:spTree>
    <p:extLst>
      <p:ext uri="{BB962C8B-B14F-4D97-AF65-F5344CB8AC3E}">
        <p14:creationId xmlns:p14="http://schemas.microsoft.com/office/powerpoint/2010/main" val="4096198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image" Target="../media/image2.tiff"/><Relationship Id="rId2" Type="http://schemas.openxmlformats.org/officeDocument/2006/relationships/audio" Target="../media/media1.m4a"/><Relationship Id="rId16" Type="http://schemas.microsoft.com/office/2007/relationships/diagramDrawing" Target="../diagrams/drawing2.xml"/><Relationship Id="rId1" Type="http://schemas.microsoft.com/office/2007/relationships/media" Target="../media/media1.m4a"/><Relationship Id="rId6" Type="http://schemas.openxmlformats.org/officeDocument/2006/relationships/image" Target="file:////var/folders/_d/xygg598n4yd5bnqlndqkhy3c0000gn/T/com.microsoft.Word/WebArchiveCopyPasteTempFiles/universitylogo-300x288.jpg" TargetMode="External"/><Relationship Id="rId11" Type="http://schemas.microsoft.com/office/2007/relationships/diagramDrawing" Target="../diagrams/drawing1.xml"/><Relationship Id="rId5" Type="http://schemas.openxmlformats.org/officeDocument/2006/relationships/image" Target="../media/image1.jpe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notesSlide" Target="../notesSlides/notesSlide1.xml"/><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midatabank.com/ADRs/ElectronicYellowCardsADRReporting.aspx" TargetMode="External"/><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A close up of a sign&#10;&#10;Description automatically generated">
            <a:extLst>
              <a:ext uri="{FF2B5EF4-FFF2-40B4-BE49-F238E27FC236}">
                <a16:creationId xmlns:a16="http://schemas.microsoft.com/office/drawing/2014/main" id="{8B7F47BF-C90F-2B44-AA34-CE617B85EF3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21885" y="246863"/>
            <a:ext cx="1630659" cy="15668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118CF34-B035-0B4B-A4E6-742B1CEEE92F}"/>
              </a:ext>
            </a:extLst>
          </p:cNvPr>
          <p:cNvSpPr>
            <a:spLocks noGrp="1"/>
          </p:cNvSpPr>
          <p:nvPr>
            <p:ph type="ctrTitle"/>
          </p:nvPr>
        </p:nvSpPr>
        <p:spPr>
          <a:xfrm>
            <a:off x="1845468" y="183054"/>
            <a:ext cx="8501064" cy="1714500"/>
          </a:xfrm>
        </p:spPr>
        <p:txBody>
          <a:bodyPr>
            <a:noAutofit/>
          </a:bodyPr>
          <a:lstStyle/>
          <a:p>
            <a:r>
              <a:rPr lang="en-GB" sz="4000" b="1" dirty="0">
                <a:latin typeface="+mn-lt"/>
              </a:rPr>
              <a:t>Evaluating Adverse Drug Reaction (ADR) reporting at the Welsh Medicines Information Centre (WMIC)</a:t>
            </a:r>
            <a:endParaRPr lang="en-US" sz="4000" dirty="0">
              <a:latin typeface="+mn-lt"/>
            </a:endParaRPr>
          </a:p>
        </p:txBody>
      </p:sp>
      <p:graphicFrame>
        <p:nvGraphicFramePr>
          <p:cNvPr id="6" name="Diagram 5">
            <a:extLst>
              <a:ext uri="{FF2B5EF4-FFF2-40B4-BE49-F238E27FC236}">
                <a16:creationId xmlns:a16="http://schemas.microsoft.com/office/drawing/2014/main" id="{44FB93F5-C0C2-479F-90D2-5B364575B40F}"/>
              </a:ext>
            </a:extLst>
          </p:cNvPr>
          <p:cNvGraphicFramePr/>
          <p:nvPr>
            <p:extLst>
              <p:ext uri="{D42A27DB-BD31-4B8C-83A1-F6EECF244321}">
                <p14:modId xmlns:p14="http://schemas.microsoft.com/office/powerpoint/2010/main" val="3228981602"/>
              </p:ext>
            </p:extLst>
          </p:nvPr>
        </p:nvGraphicFramePr>
        <p:xfrm>
          <a:off x="282173" y="3194818"/>
          <a:ext cx="5230478" cy="35187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a:extLst>
              <a:ext uri="{FF2B5EF4-FFF2-40B4-BE49-F238E27FC236}">
                <a16:creationId xmlns:a16="http://schemas.microsoft.com/office/drawing/2014/main" id="{9FB2DFD6-2D43-4670-ACAD-64D0EE0ED780}"/>
              </a:ext>
            </a:extLst>
          </p:cNvPr>
          <p:cNvGraphicFramePr/>
          <p:nvPr>
            <p:extLst>
              <p:ext uri="{D42A27DB-BD31-4B8C-83A1-F6EECF244321}">
                <p14:modId xmlns:p14="http://schemas.microsoft.com/office/powerpoint/2010/main" val="3532714354"/>
              </p:ext>
            </p:extLst>
          </p:nvPr>
        </p:nvGraphicFramePr>
        <p:xfrm>
          <a:off x="6096000" y="3194817"/>
          <a:ext cx="5727669" cy="34801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TextBox 9">
            <a:extLst>
              <a:ext uri="{FF2B5EF4-FFF2-40B4-BE49-F238E27FC236}">
                <a16:creationId xmlns:a16="http://schemas.microsoft.com/office/drawing/2014/main" id="{4BE4E511-1A13-7948-9D73-986B66725E5F}"/>
              </a:ext>
            </a:extLst>
          </p:cNvPr>
          <p:cNvSpPr txBox="1"/>
          <p:nvPr/>
        </p:nvSpPr>
        <p:spPr>
          <a:xfrm>
            <a:off x="248801" y="2080971"/>
            <a:ext cx="2618467" cy="584775"/>
          </a:xfrm>
          <a:prstGeom prst="rect">
            <a:avLst/>
          </a:prstGeom>
          <a:noFill/>
        </p:spPr>
        <p:txBody>
          <a:bodyPr wrap="square" rtlCol="0">
            <a:spAutoFit/>
          </a:bodyPr>
          <a:lstStyle/>
          <a:p>
            <a:r>
              <a:rPr lang="en-US" sz="3200" b="1" dirty="0"/>
              <a:t>Background</a:t>
            </a:r>
          </a:p>
        </p:txBody>
      </p:sp>
      <p:pic>
        <p:nvPicPr>
          <p:cNvPr id="11" name="Picture 10">
            <a:extLst>
              <a:ext uri="{FF2B5EF4-FFF2-40B4-BE49-F238E27FC236}">
                <a16:creationId xmlns:a16="http://schemas.microsoft.com/office/drawing/2014/main" id="{22CC0B24-F214-0A4E-A6FB-CBAF6D0B3DA2}"/>
              </a:ext>
            </a:extLst>
          </p:cNvPr>
          <p:cNvPicPr>
            <a:picLocks noChangeAspect="1"/>
          </p:cNvPicPr>
          <p:nvPr/>
        </p:nvPicPr>
        <p:blipFill>
          <a:blip r:embed="rId17"/>
          <a:stretch>
            <a:fillRect/>
          </a:stretch>
        </p:blipFill>
        <p:spPr>
          <a:xfrm>
            <a:off x="10353608" y="183054"/>
            <a:ext cx="1630659" cy="1630659"/>
          </a:xfrm>
          <a:prstGeom prst="rect">
            <a:avLst/>
          </a:prstGeom>
          <a:effectLst>
            <a:outerShdw blurRad="50800" dist="38100" dir="2700000" algn="tl" rotWithShape="0">
              <a:srgbClr val="AE73EE">
                <a:alpha val="40000"/>
              </a:srgbClr>
            </a:outerShdw>
          </a:effectLst>
          <a:scene3d>
            <a:camera prst="orthographicFront"/>
            <a:lightRig rig="threePt" dir="t"/>
          </a:scene3d>
          <a:sp3d>
            <a:bevelT prst="angle"/>
          </a:sp3d>
        </p:spPr>
      </p:pic>
      <p:sp>
        <p:nvSpPr>
          <p:cNvPr id="17" name="TextBox 16">
            <a:extLst>
              <a:ext uri="{FF2B5EF4-FFF2-40B4-BE49-F238E27FC236}">
                <a16:creationId xmlns:a16="http://schemas.microsoft.com/office/drawing/2014/main" id="{36AA498A-0C0B-B046-9151-C254CD9F9626}"/>
              </a:ext>
            </a:extLst>
          </p:cNvPr>
          <p:cNvSpPr txBox="1"/>
          <p:nvPr/>
        </p:nvSpPr>
        <p:spPr>
          <a:xfrm>
            <a:off x="3988759" y="1839149"/>
            <a:ext cx="5128882" cy="461665"/>
          </a:xfrm>
          <a:prstGeom prst="rect">
            <a:avLst/>
          </a:prstGeom>
          <a:noFill/>
        </p:spPr>
        <p:txBody>
          <a:bodyPr wrap="square" rtlCol="0">
            <a:spAutoFit/>
          </a:bodyPr>
          <a:lstStyle/>
          <a:p>
            <a:r>
              <a:rPr lang="en-US" sz="2400" dirty="0"/>
              <a:t>Kirstie Hill and Gemma Williams</a:t>
            </a:r>
          </a:p>
        </p:txBody>
      </p:sp>
      <p:pic>
        <p:nvPicPr>
          <p:cNvPr id="2" name="Hill K" descr="Hill K">
            <a:hlinkClick r:id="" action="ppaction://media"/>
            <a:extLst>
              <a:ext uri="{FF2B5EF4-FFF2-40B4-BE49-F238E27FC236}">
                <a16:creationId xmlns:a16="http://schemas.microsoft.com/office/drawing/2014/main" id="{74AA00C4-E5A4-7345-9F7C-971F5BF08B60}"/>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0897628" y="2182021"/>
            <a:ext cx="812800" cy="812800"/>
          </a:xfrm>
          <a:prstGeom prst="rect">
            <a:avLst/>
          </a:prstGeom>
        </p:spPr>
      </p:pic>
      <p:sp>
        <p:nvSpPr>
          <p:cNvPr id="14" name="TextBox 13">
            <a:extLst>
              <a:ext uri="{FF2B5EF4-FFF2-40B4-BE49-F238E27FC236}">
                <a16:creationId xmlns:a16="http://schemas.microsoft.com/office/drawing/2014/main" id="{BD755427-C261-4A25-A69B-263CD592ED35}"/>
              </a:ext>
            </a:extLst>
          </p:cNvPr>
          <p:cNvSpPr txBox="1"/>
          <p:nvPr/>
        </p:nvSpPr>
        <p:spPr>
          <a:xfrm>
            <a:off x="221885" y="2667697"/>
            <a:ext cx="5290766" cy="523220"/>
          </a:xfrm>
          <a:prstGeom prst="rect">
            <a:avLst/>
          </a:prstGeom>
          <a:noFill/>
        </p:spPr>
        <p:txBody>
          <a:bodyPr wrap="square">
            <a:spAutoFit/>
          </a:bodyPr>
          <a:lstStyle/>
          <a:p>
            <a:r>
              <a:rPr lang="en-US" sz="2800" b="1" dirty="0">
                <a:latin typeface="+mj-lt"/>
              </a:rPr>
              <a:t>Literature findings</a:t>
            </a:r>
          </a:p>
        </p:txBody>
      </p:sp>
      <p:sp>
        <p:nvSpPr>
          <p:cNvPr id="16" name="TextBox 15">
            <a:extLst>
              <a:ext uri="{FF2B5EF4-FFF2-40B4-BE49-F238E27FC236}">
                <a16:creationId xmlns:a16="http://schemas.microsoft.com/office/drawing/2014/main" id="{514E8DC7-2EC6-4A0E-9D2A-6D6EC6EE589D}"/>
              </a:ext>
            </a:extLst>
          </p:cNvPr>
          <p:cNvSpPr txBox="1"/>
          <p:nvPr/>
        </p:nvSpPr>
        <p:spPr>
          <a:xfrm>
            <a:off x="6096000" y="2631644"/>
            <a:ext cx="3471746" cy="523220"/>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mj-lt"/>
                <a:ea typeface="+mn-ea"/>
                <a:cs typeface="+mn-cs"/>
              </a:rPr>
              <a:t>ADR reporting in MI</a:t>
            </a:r>
          </a:p>
        </p:txBody>
      </p:sp>
    </p:spTree>
    <p:extLst>
      <p:ext uri="{BB962C8B-B14F-4D97-AF65-F5344CB8AC3E}">
        <p14:creationId xmlns:p14="http://schemas.microsoft.com/office/powerpoint/2010/main" val="269393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9EF7-74D9-0E45-949C-F4AD70F0F8A1}"/>
              </a:ext>
            </a:extLst>
          </p:cNvPr>
          <p:cNvSpPr txBox="1">
            <a:spLocks/>
          </p:cNvSpPr>
          <p:nvPr/>
        </p:nvSpPr>
        <p:spPr>
          <a:xfrm>
            <a:off x="148464" y="8473"/>
            <a:ext cx="8137651"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Methods</a:t>
            </a:r>
          </a:p>
        </p:txBody>
      </p:sp>
      <p:sp>
        <p:nvSpPr>
          <p:cNvPr id="4" name="Title 1">
            <a:extLst>
              <a:ext uri="{FF2B5EF4-FFF2-40B4-BE49-F238E27FC236}">
                <a16:creationId xmlns:a16="http://schemas.microsoft.com/office/drawing/2014/main" id="{AA427361-1913-2641-A872-8A47119A17AA}"/>
              </a:ext>
            </a:extLst>
          </p:cNvPr>
          <p:cNvSpPr txBox="1">
            <a:spLocks/>
          </p:cNvSpPr>
          <p:nvPr/>
        </p:nvSpPr>
        <p:spPr>
          <a:xfrm>
            <a:off x="9894235" y="133253"/>
            <a:ext cx="1153584" cy="6591494"/>
          </a:xfrm>
          <a:prstGeom prst="rect">
            <a:avLst/>
          </a:prstGeom>
        </p:spPr>
        <p:txBody>
          <a:bodyPr vert="vert"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Phase Two –Medicines Information Focus Groups </a:t>
            </a:r>
          </a:p>
        </p:txBody>
      </p:sp>
      <p:grpSp>
        <p:nvGrpSpPr>
          <p:cNvPr id="5" name="Group 4">
            <a:extLst>
              <a:ext uri="{FF2B5EF4-FFF2-40B4-BE49-F238E27FC236}">
                <a16:creationId xmlns:a16="http://schemas.microsoft.com/office/drawing/2014/main" id="{0719A7DE-6B23-FA41-970A-86EEB727AB3B}"/>
              </a:ext>
            </a:extLst>
          </p:cNvPr>
          <p:cNvGrpSpPr/>
          <p:nvPr/>
        </p:nvGrpSpPr>
        <p:grpSpPr>
          <a:xfrm>
            <a:off x="747346" y="738062"/>
            <a:ext cx="3798476" cy="5648830"/>
            <a:chOff x="845724" y="893462"/>
            <a:chExt cx="4240326" cy="5571117"/>
          </a:xfrm>
        </p:grpSpPr>
        <p:grpSp>
          <p:nvGrpSpPr>
            <p:cNvPr id="6" name="Group 5">
              <a:extLst>
                <a:ext uri="{FF2B5EF4-FFF2-40B4-BE49-F238E27FC236}">
                  <a16:creationId xmlns:a16="http://schemas.microsoft.com/office/drawing/2014/main" id="{2A6852A4-161E-894C-90B7-F22689ED0BB8}"/>
                </a:ext>
              </a:extLst>
            </p:cNvPr>
            <p:cNvGrpSpPr/>
            <p:nvPr/>
          </p:nvGrpSpPr>
          <p:grpSpPr>
            <a:xfrm>
              <a:off x="845724" y="893462"/>
              <a:ext cx="4240326" cy="5571117"/>
              <a:chOff x="807670" y="1141533"/>
              <a:chExt cx="4240326" cy="5571117"/>
            </a:xfrm>
          </p:grpSpPr>
          <p:sp>
            <p:nvSpPr>
              <p:cNvPr id="10" name="Rounded Rectangle 9">
                <a:extLst>
                  <a:ext uri="{FF2B5EF4-FFF2-40B4-BE49-F238E27FC236}">
                    <a16:creationId xmlns:a16="http://schemas.microsoft.com/office/drawing/2014/main" id="{940E2EF2-D83C-6F46-BA2B-540F8D8BDC71}"/>
                  </a:ext>
                </a:extLst>
              </p:cNvPr>
              <p:cNvSpPr/>
              <p:nvPr/>
            </p:nvSpPr>
            <p:spPr>
              <a:xfrm>
                <a:off x="807674" y="1141533"/>
                <a:ext cx="4240322" cy="14846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 Initial search of MiDatabank for all archived enquiries categorised as ADRs from the last two financial years</a:t>
                </a:r>
              </a:p>
            </p:txBody>
          </p:sp>
          <p:sp>
            <p:nvSpPr>
              <p:cNvPr id="11" name="Rounded Rectangle 10">
                <a:extLst>
                  <a:ext uri="{FF2B5EF4-FFF2-40B4-BE49-F238E27FC236}">
                    <a16:creationId xmlns:a16="http://schemas.microsoft.com/office/drawing/2014/main" id="{F8649FE8-0CCD-5343-9FF0-884457ADEE85}"/>
                  </a:ext>
                </a:extLst>
              </p:cNvPr>
              <p:cNvSpPr/>
              <p:nvPr/>
            </p:nvSpPr>
            <p:spPr>
              <a:xfrm>
                <a:off x="807670" y="2937299"/>
                <a:ext cx="4240321" cy="115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 Prospective enquiries and those that lacked full information about ADR were excluded</a:t>
                </a:r>
              </a:p>
            </p:txBody>
          </p:sp>
          <p:sp>
            <p:nvSpPr>
              <p:cNvPr id="12" name="Rounded Rectangle 11">
                <a:extLst>
                  <a:ext uri="{FF2B5EF4-FFF2-40B4-BE49-F238E27FC236}">
                    <a16:creationId xmlns:a16="http://schemas.microsoft.com/office/drawing/2014/main" id="{0C51D5C8-B810-A749-A076-B52A0442B763}"/>
                  </a:ext>
                </a:extLst>
              </p:cNvPr>
              <p:cNvSpPr/>
              <p:nvPr/>
            </p:nvSpPr>
            <p:spPr>
              <a:xfrm>
                <a:off x="807671" y="4407895"/>
                <a:ext cx="4240319" cy="1191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3. MHRA flow chart</a:t>
                </a:r>
                <a:r>
                  <a:rPr lang="en-US" sz="2000" baseline="30000" dirty="0">
                    <a:solidFill>
                      <a:schemeClr val="tx1"/>
                    </a:solidFill>
                  </a:rPr>
                  <a:t>8</a:t>
                </a:r>
                <a:r>
                  <a:rPr lang="en-US" sz="2000" dirty="0">
                    <a:solidFill>
                      <a:schemeClr val="tx1"/>
                    </a:solidFill>
                  </a:rPr>
                  <a:t> was adapted to determine whether remaining reports were reportable  </a:t>
                </a:r>
              </a:p>
            </p:txBody>
          </p:sp>
          <p:sp>
            <p:nvSpPr>
              <p:cNvPr id="13" name="Rounded Rectangle 12">
                <a:extLst>
                  <a:ext uri="{FF2B5EF4-FFF2-40B4-BE49-F238E27FC236}">
                    <a16:creationId xmlns:a16="http://schemas.microsoft.com/office/drawing/2014/main" id="{ADBEFDB1-4FEA-414A-8963-9C72033C2FF3}"/>
                  </a:ext>
                </a:extLst>
              </p:cNvPr>
              <p:cNvSpPr/>
              <p:nvPr/>
            </p:nvSpPr>
            <p:spPr>
              <a:xfrm>
                <a:off x="807670" y="5917155"/>
                <a:ext cx="4240319" cy="7954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4. Data analysed in Microsoft Excel 2019 and SPSS version 25 </a:t>
                </a:r>
              </a:p>
            </p:txBody>
          </p:sp>
        </p:grpSp>
        <p:sp>
          <p:nvSpPr>
            <p:cNvPr id="7" name="Down Arrow 6">
              <a:extLst>
                <a:ext uri="{FF2B5EF4-FFF2-40B4-BE49-F238E27FC236}">
                  <a16:creationId xmlns:a16="http://schemas.microsoft.com/office/drawing/2014/main" id="{58608B6C-AD0A-044F-8822-49EA803EE2AC}"/>
                </a:ext>
              </a:extLst>
            </p:cNvPr>
            <p:cNvSpPr/>
            <p:nvPr/>
          </p:nvSpPr>
          <p:spPr>
            <a:xfrm>
              <a:off x="2798579" y="2385816"/>
              <a:ext cx="378485" cy="31031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 name="Down Arrow 7">
              <a:extLst>
                <a:ext uri="{FF2B5EF4-FFF2-40B4-BE49-F238E27FC236}">
                  <a16:creationId xmlns:a16="http://schemas.microsoft.com/office/drawing/2014/main" id="{0BB4CB8E-4816-5F4B-AA4B-2502B18A0721}"/>
                </a:ext>
              </a:extLst>
            </p:cNvPr>
            <p:cNvSpPr/>
            <p:nvPr/>
          </p:nvSpPr>
          <p:spPr>
            <a:xfrm>
              <a:off x="2798579" y="3854879"/>
              <a:ext cx="378485" cy="31031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9" name="Down Arrow 8">
              <a:extLst>
                <a:ext uri="{FF2B5EF4-FFF2-40B4-BE49-F238E27FC236}">
                  <a16:creationId xmlns:a16="http://schemas.microsoft.com/office/drawing/2014/main" id="{CE9A7BE2-EE6A-4C43-ADB2-C0246EDACF8F}"/>
                </a:ext>
              </a:extLst>
            </p:cNvPr>
            <p:cNvSpPr/>
            <p:nvPr/>
          </p:nvSpPr>
          <p:spPr>
            <a:xfrm>
              <a:off x="2799213" y="5363563"/>
              <a:ext cx="378485" cy="30760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sp>
        <p:nvSpPr>
          <p:cNvPr id="14" name="Title 1">
            <a:extLst>
              <a:ext uri="{FF2B5EF4-FFF2-40B4-BE49-F238E27FC236}">
                <a16:creationId xmlns:a16="http://schemas.microsoft.com/office/drawing/2014/main" id="{DB5B941D-A6BC-1743-A793-200989459A89}"/>
              </a:ext>
            </a:extLst>
          </p:cNvPr>
          <p:cNvSpPr txBox="1">
            <a:spLocks/>
          </p:cNvSpPr>
          <p:nvPr/>
        </p:nvSpPr>
        <p:spPr>
          <a:xfrm>
            <a:off x="4374409" y="1213929"/>
            <a:ext cx="1000601" cy="5038432"/>
          </a:xfrm>
          <a:prstGeom prst="rect">
            <a:avLst/>
          </a:prstGeom>
        </p:spPr>
        <p:txBody>
          <a:bodyPr vert="vert"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t>Phase One –Secondary Data Analysis </a:t>
            </a:r>
          </a:p>
        </p:txBody>
      </p:sp>
      <p:grpSp>
        <p:nvGrpSpPr>
          <p:cNvPr id="15" name="Group 14">
            <a:extLst>
              <a:ext uri="{FF2B5EF4-FFF2-40B4-BE49-F238E27FC236}">
                <a16:creationId xmlns:a16="http://schemas.microsoft.com/office/drawing/2014/main" id="{313F9CCE-F28D-894A-A2D2-0339BAE59C8F}"/>
              </a:ext>
            </a:extLst>
          </p:cNvPr>
          <p:cNvGrpSpPr/>
          <p:nvPr/>
        </p:nvGrpSpPr>
        <p:grpSpPr>
          <a:xfrm>
            <a:off x="5821269" y="269773"/>
            <a:ext cx="4300146" cy="6321497"/>
            <a:chOff x="5348225" y="712894"/>
            <a:chExt cx="3903228" cy="5192705"/>
          </a:xfrm>
        </p:grpSpPr>
        <p:sp>
          <p:nvSpPr>
            <p:cNvPr id="16" name="Rounded Rectangle 15">
              <a:extLst>
                <a:ext uri="{FF2B5EF4-FFF2-40B4-BE49-F238E27FC236}">
                  <a16:creationId xmlns:a16="http://schemas.microsoft.com/office/drawing/2014/main" id="{516BC7A9-0FB9-6A4E-8BD5-6DDA8520C8F2}"/>
                </a:ext>
              </a:extLst>
            </p:cNvPr>
            <p:cNvSpPr/>
            <p:nvPr/>
          </p:nvSpPr>
          <p:spPr>
            <a:xfrm>
              <a:off x="5348229" y="712894"/>
              <a:ext cx="3903224" cy="9679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 Topic guide prepared covering three areas: training &amp; guidance, barriers &amp; facilitators and possible changes</a:t>
              </a:r>
            </a:p>
          </p:txBody>
        </p:sp>
        <p:sp>
          <p:nvSpPr>
            <p:cNvPr id="17" name="Rounded Rectangle 16">
              <a:extLst>
                <a:ext uri="{FF2B5EF4-FFF2-40B4-BE49-F238E27FC236}">
                  <a16:creationId xmlns:a16="http://schemas.microsoft.com/office/drawing/2014/main" id="{4281FA69-251B-2E43-835B-7F3EA4710C16}"/>
                </a:ext>
              </a:extLst>
            </p:cNvPr>
            <p:cNvSpPr/>
            <p:nvPr/>
          </p:nvSpPr>
          <p:spPr>
            <a:xfrm>
              <a:off x="5348227" y="2648572"/>
              <a:ext cx="3903225" cy="1126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3. Convenience sampling used </a:t>
              </a:r>
              <a:r>
                <a:rPr lang="en-US" sz="2000" b="1" dirty="0">
                  <a:solidFill>
                    <a:schemeClr val="tx1"/>
                  </a:solidFill>
                </a:rPr>
                <a:t>(limitation) </a:t>
              </a:r>
              <a:r>
                <a:rPr lang="en-US" sz="2000" dirty="0">
                  <a:solidFill>
                    <a:schemeClr val="tx1"/>
                  </a:solidFill>
                </a:rPr>
                <a:t>to recruit MI staff from WMIC and two neighbouring health boards</a:t>
              </a:r>
            </a:p>
          </p:txBody>
        </p:sp>
        <p:sp>
          <p:nvSpPr>
            <p:cNvPr id="18" name="Rounded Rectangle 17">
              <a:extLst>
                <a:ext uri="{FF2B5EF4-FFF2-40B4-BE49-F238E27FC236}">
                  <a16:creationId xmlns:a16="http://schemas.microsoft.com/office/drawing/2014/main" id="{1B67D379-4F00-3E41-94B7-A0EE02EA68DB}"/>
                </a:ext>
              </a:extLst>
            </p:cNvPr>
            <p:cNvSpPr/>
            <p:nvPr/>
          </p:nvSpPr>
          <p:spPr>
            <a:xfrm>
              <a:off x="5348227" y="4060003"/>
              <a:ext cx="3903225" cy="6561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4. Participants split into three focus groups, according to role in MI</a:t>
              </a:r>
            </a:p>
          </p:txBody>
        </p:sp>
        <p:sp>
          <p:nvSpPr>
            <p:cNvPr id="19" name="Rounded Rectangle 18">
              <a:extLst>
                <a:ext uri="{FF2B5EF4-FFF2-40B4-BE49-F238E27FC236}">
                  <a16:creationId xmlns:a16="http://schemas.microsoft.com/office/drawing/2014/main" id="{D6359EAF-E6C0-B44D-9369-7C5D2E9B78AB}"/>
                </a:ext>
              </a:extLst>
            </p:cNvPr>
            <p:cNvSpPr/>
            <p:nvPr/>
          </p:nvSpPr>
          <p:spPr>
            <a:xfrm>
              <a:off x="5348225" y="5000906"/>
              <a:ext cx="3903225" cy="9046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 Each focus group audio recorded and transcribed verbatim. Transcripts thematically analysed </a:t>
              </a:r>
            </a:p>
          </p:txBody>
        </p:sp>
        <p:sp>
          <p:nvSpPr>
            <p:cNvPr id="20" name="Down Arrow 19">
              <a:extLst>
                <a:ext uri="{FF2B5EF4-FFF2-40B4-BE49-F238E27FC236}">
                  <a16:creationId xmlns:a16="http://schemas.microsoft.com/office/drawing/2014/main" id="{98B30BA7-1E6A-4648-B50D-FF6A0BA96CBA}"/>
                </a:ext>
              </a:extLst>
            </p:cNvPr>
            <p:cNvSpPr/>
            <p:nvPr/>
          </p:nvSpPr>
          <p:spPr>
            <a:xfrm>
              <a:off x="7125812" y="1678957"/>
              <a:ext cx="319729" cy="2833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Down Arrow 20">
              <a:extLst>
                <a:ext uri="{FF2B5EF4-FFF2-40B4-BE49-F238E27FC236}">
                  <a16:creationId xmlns:a16="http://schemas.microsoft.com/office/drawing/2014/main" id="{FF1BE615-2C17-D34B-AEF2-BDBD1353F95A}"/>
                </a:ext>
              </a:extLst>
            </p:cNvPr>
            <p:cNvSpPr/>
            <p:nvPr/>
          </p:nvSpPr>
          <p:spPr>
            <a:xfrm>
              <a:off x="7125812" y="3775663"/>
              <a:ext cx="319729" cy="2833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Down Arrow 21">
              <a:extLst>
                <a:ext uri="{FF2B5EF4-FFF2-40B4-BE49-F238E27FC236}">
                  <a16:creationId xmlns:a16="http://schemas.microsoft.com/office/drawing/2014/main" id="{9BC07E84-C619-094D-BEE0-AEBAF796CD4E}"/>
                </a:ext>
              </a:extLst>
            </p:cNvPr>
            <p:cNvSpPr/>
            <p:nvPr/>
          </p:nvSpPr>
          <p:spPr>
            <a:xfrm>
              <a:off x="7126528" y="4720039"/>
              <a:ext cx="319729" cy="28086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ounded Rectangle 22">
              <a:extLst>
                <a:ext uri="{FF2B5EF4-FFF2-40B4-BE49-F238E27FC236}">
                  <a16:creationId xmlns:a16="http://schemas.microsoft.com/office/drawing/2014/main" id="{45444287-E0EE-0B42-8B3F-74271F79C081}"/>
                </a:ext>
              </a:extLst>
            </p:cNvPr>
            <p:cNvSpPr/>
            <p:nvPr/>
          </p:nvSpPr>
          <p:spPr>
            <a:xfrm>
              <a:off x="5348227" y="1965582"/>
              <a:ext cx="3903223" cy="398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 Ethical approval granted</a:t>
              </a:r>
            </a:p>
          </p:txBody>
        </p:sp>
        <p:sp>
          <p:nvSpPr>
            <p:cNvPr id="24" name="Down Arrow 23">
              <a:extLst>
                <a:ext uri="{FF2B5EF4-FFF2-40B4-BE49-F238E27FC236}">
                  <a16:creationId xmlns:a16="http://schemas.microsoft.com/office/drawing/2014/main" id="{A5478D7A-F083-904C-AC23-602FD8B24F98}"/>
                </a:ext>
              </a:extLst>
            </p:cNvPr>
            <p:cNvSpPr/>
            <p:nvPr/>
          </p:nvSpPr>
          <p:spPr>
            <a:xfrm>
              <a:off x="7125812" y="2362531"/>
              <a:ext cx="319729" cy="28086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Tree>
    <p:extLst>
      <p:ext uri="{BB962C8B-B14F-4D97-AF65-F5344CB8AC3E}">
        <p14:creationId xmlns:p14="http://schemas.microsoft.com/office/powerpoint/2010/main" val="488687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6701CFEB-2C66-4007-9D0D-F80E1CF1E15D}"/>
              </a:ext>
            </a:extLst>
          </p:cNvPr>
          <p:cNvGraphicFramePr/>
          <p:nvPr>
            <p:extLst>
              <p:ext uri="{D42A27DB-BD31-4B8C-83A1-F6EECF244321}">
                <p14:modId xmlns:p14="http://schemas.microsoft.com/office/powerpoint/2010/main" val="2028008546"/>
              </p:ext>
            </p:extLst>
          </p:nvPr>
        </p:nvGraphicFramePr>
        <p:xfrm>
          <a:off x="143123" y="963070"/>
          <a:ext cx="5592205" cy="3362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F5C2B4E6-0DFE-B641-B68B-C604FC3D772F}"/>
              </a:ext>
            </a:extLst>
          </p:cNvPr>
          <p:cNvSpPr txBox="1">
            <a:spLocks/>
          </p:cNvSpPr>
          <p:nvPr/>
        </p:nvSpPr>
        <p:spPr>
          <a:xfrm>
            <a:off x="186666" y="54364"/>
            <a:ext cx="8137651"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Results – Phase One</a:t>
            </a:r>
          </a:p>
        </p:txBody>
      </p:sp>
      <p:graphicFrame>
        <p:nvGraphicFramePr>
          <p:cNvPr id="5" name="Chart 4">
            <a:extLst>
              <a:ext uri="{FF2B5EF4-FFF2-40B4-BE49-F238E27FC236}">
                <a16:creationId xmlns:a16="http://schemas.microsoft.com/office/drawing/2014/main" id="{8CA0E1B3-4E58-EA44-B59B-096A742761A7}"/>
              </a:ext>
            </a:extLst>
          </p:cNvPr>
          <p:cNvGraphicFramePr/>
          <p:nvPr>
            <p:extLst>
              <p:ext uri="{D42A27DB-BD31-4B8C-83A1-F6EECF244321}">
                <p14:modId xmlns:p14="http://schemas.microsoft.com/office/powerpoint/2010/main" val="514354968"/>
              </p:ext>
            </p:extLst>
          </p:nvPr>
        </p:nvGraphicFramePr>
        <p:xfrm>
          <a:off x="4442153" y="-127255"/>
          <a:ext cx="7606724" cy="5357974"/>
        </p:xfrm>
        <a:graphic>
          <a:graphicData uri="http://schemas.openxmlformats.org/drawingml/2006/chart">
            <c:chart xmlns:c="http://schemas.openxmlformats.org/drawingml/2006/chart" xmlns:r="http://schemas.openxmlformats.org/officeDocument/2006/relationships" r:id="rId8"/>
          </a:graphicData>
        </a:graphic>
      </p:graphicFrame>
      <p:grpSp>
        <p:nvGrpSpPr>
          <p:cNvPr id="6" name="Group 5">
            <a:extLst>
              <a:ext uri="{FF2B5EF4-FFF2-40B4-BE49-F238E27FC236}">
                <a16:creationId xmlns:a16="http://schemas.microsoft.com/office/drawing/2014/main" id="{5139471E-3E60-754C-9509-EC884F9E393D}"/>
              </a:ext>
            </a:extLst>
          </p:cNvPr>
          <p:cNvGrpSpPr/>
          <p:nvPr/>
        </p:nvGrpSpPr>
        <p:grpSpPr>
          <a:xfrm>
            <a:off x="6096000" y="4893323"/>
            <a:ext cx="4773786" cy="1038029"/>
            <a:chOff x="6688520" y="5298070"/>
            <a:chExt cx="4886792" cy="1130073"/>
          </a:xfrm>
        </p:grpSpPr>
        <p:sp>
          <p:nvSpPr>
            <p:cNvPr id="7" name="Rounded Rectangle 6">
              <a:extLst>
                <a:ext uri="{FF2B5EF4-FFF2-40B4-BE49-F238E27FC236}">
                  <a16:creationId xmlns:a16="http://schemas.microsoft.com/office/drawing/2014/main" id="{568E7282-4634-6241-8AE4-381DC337E764}"/>
                </a:ext>
              </a:extLst>
            </p:cNvPr>
            <p:cNvSpPr/>
            <p:nvPr/>
          </p:nvSpPr>
          <p:spPr>
            <a:xfrm>
              <a:off x="6688520" y="5298070"/>
              <a:ext cx="4886792" cy="1130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chemeClr val="tx1"/>
                  </a:solidFill>
                </a:rPr>
                <a:t>Reported       Report advised</a:t>
              </a:r>
            </a:p>
            <a:p>
              <a:pPr algn="ctr">
                <a:lnSpc>
                  <a:spcPct val="150000"/>
                </a:lnSpc>
              </a:pPr>
              <a:r>
                <a:rPr lang="en-US" sz="2400" dirty="0">
                  <a:solidFill>
                    <a:schemeClr val="tx1"/>
                  </a:solidFill>
                </a:rPr>
                <a:t>Unreported</a:t>
              </a:r>
            </a:p>
          </p:txBody>
        </p:sp>
        <p:sp>
          <p:nvSpPr>
            <p:cNvPr id="8" name="Rectangle 7">
              <a:extLst>
                <a:ext uri="{FF2B5EF4-FFF2-40B4-BE49-F238E27FC236}">
                  <a16:creationId xmlns:a16="http://schemas.microsoft.com/office/drawing/2014/main" id="{28E72E21-DB97-E645-ACCD-3BB75D278B7A}"/>
                </a:ext>
              </a:extLst>
            </p:cNvPr>
            <p:cNvSpPr/>
            <p:nvPr/>
          </p:nvSpPr>
          <p:spPr>
            <a:xfrm>
              <a:off x="6972788" y="5545406"/>
              <a:ext cx="180000" cy="180000"/>
            </a:xfrm>
            <a:prstGeom prst="rect">
              <a:avLst/>
            </a:prstGeom>
            <a:solidFill>
              <a:srgbClr val="70A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A2988078-62EE-6F49-973F-37003D4C0969}"/>
                </a:ext>
              </a:extLst>
            </p:cNvPr>
            <p:cNvSpPr/>
            <p:nvPr/>
          </p:nvSpPr>
          <p:spPr>
            <a:xfrm>
              <a:off x="8739389" y="5545406"/>
              <a:ext cx="180000" cy="18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2BF6F7F2-9844-474D-8D27-45E570A142D9}"/>
                </a:ext>
              </a:extLst>
            </p:cNvPr>
            <p:cNvSpPr/>
            <p:nvPr/>
          </p:nvSpPr>
          <p:spPr>
            <a:xfrm>
              <a:off x="8081547" y="6127232"/>
              <a:ext cx="180000" cy="180000"/>
            </a:xfrm>
            <a:prstGeom prst="rect">
              <a:avLst/>
            </a:prstGeom>
            <a:solidFill>
              <a:srgbClr val="F90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 name="Rounded Rectangle 10">
            <a:extLst>
              <a:ext uri="{FF2B5EF4-FFF2-40B4-BE49-F238E27FC236}">
                <a16:creationId xmlns:a16="http://schemas.microsoft.com/office/drawing/2014/main" id="{49D64F87-0E88-8E4D-96ED-681221719428}"/>
              </a:ext>
            </a:extLst>
          </p:cNvPr>
          <p:cNvSpPr/>
          <p:nvPr/>
        </p:nvSpPr>
        <p:spPr>
          <a:xfrm>
            <a:off x="5728808" y="6088271"/>
            <a:ext cx="5508170" cy="6243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Figure 1</a:t>
            </a:r>
            <a:r>
              <a:rPr lang="en-US" sz="2000" dirty="0">
                <a:solidFill>
                  <a:schemeClr val="tx1"/>
                </a:solidFill>
              </a:rPr>
              <a:t> - Outcomes of reportable enquiries </a:t>
            </a:r>
          </a:p>
        </p:txBody>
      </p:sp>
      <p:sp>
        <p:nvSpPr>
          <p:cNvPr id="12" name="TextBox 11">
            <a:extLst>
              <a:ext uri="{FF2B5EF4-FFF2-40B4-BE49-F238E27FC236}">
                <a16:creationId xmlns:a16="http://schemas.microsoft.com/office/drawing/2014/main" id="{9098FF63-BBA5-684C-B323-A48F5DDB653E}"/>
              </a:ext>
            </a:extLst>
          </p:cNvPr>
          <p:cNvSpPr txBox="1"/>
          <p:nvPr/>
        </p:nvSpPr>
        <p:spPr>
          <a:xfrm>
            <a:off x="1507887" y="4176357"/>
            <a:ext cx="2615666" cy="2185214"/>
          </a:xfrm>
          <a:prstGeom prst="rect">
            <a:avLst/>
          </a:prstGeom>
          <a:noFill/>
        </p:spPr>
        <p:txBody>
          <a:bodyPr wrap="square" rtlCol="0">
            <a:spAutoFit/>
          </a:bodyPr>
          <a:lstStyle/>
          <a:p>
            <a:r>
              <a:rPr lang="en-US" sz="9600" dirty="0"/>
              <a:t>61%</a:t>
            </a:r>
          </a:p>
          <a:p>
            <a:r>
              <a:rPr lang="en-US" sz="4000" dirty="0"/>
              <a:t>reportable</a:t>
            </a:r>
          </a:p>
        </p:txBody>
      </p:sp>
    </p:spTree>
    <p:extLst>
      <p:ext uri="{BB962C8B-B14F-4D97-AF65-F5344CB8AC3E}">
        <p14:creationId xmlns:p14="http://schemas.microsoft.com/office/powerpoint/2010/main" val="406212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A41EE3-01FD-F144-A180-B6AAE21C1791}"/>
              </a:ext>
            </a:extLst>
          </p:cNvPr>
          <p:cNvSpPr txBox="1">
            <a:spLocks/>
          </p:cNvSpPr>
          <p:nvPr/>
        </p:nvSpPr>
        <p:spPr>
          <a:xfrm>
            <a:off x="95971" y="42517"/>
            <a:ext cx="4518891"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Results – Phase Two </a:t>
            </a:r>
          </a:p>
        </p:txBody>
      </p:sp>
      <p:sp>
        <p:nvSpPr>
          <p:cNvPr id="9" name="Oval 8">
            <a:extLst>
              <a:ext uri="{FF2B5EF4-FFF2-40B4-BE49-F238E27FC236}">
                <a16:creationId xmlns:a16="http://schemas.microsoft.com/office/drawing/2014/main" id="{BFDDC076-EEDE-664A-9FDB-5727F58720F5}"/>
              </a:ext>
            </a:extLst>
          </p:cNvPr>
          <p:cNvSpPr/>
          <p:nvPr/>
        </p:nvSpPr>
        <p:spPr>
          <a:xfrm>
            <a:off x="4798690" y="2786063"/>
            <a:ext cx="2231986" cy="176258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Focus Group Themes</a:t>
            </a:r>
          </a:p>
        </p:txBody>
      </p:sp>
      <p:sp>
        <p:nvSpPr>
          <p:cNvPr id="10" name="Cloud 9">
            <a:extLst>
              <a:ext uri="{FF2B5EF4-FFF2-40B4-BE49-F238E27FC236}">
                <a16:creationId xmlns:a16="http://schemas.microsoft.com/office/drawing/2014/main" id="{696D4630-3AAE-B44E-914E-D5BB5151C3C2}"/>
              </a:ext>
            </a:extLst>
          </p:cNvPr>
          <p:cNvSpPr/>
          <p:nvPr/>
        </p:nvSpPr>
        <p:spPr>
          <a:xfrm>
            <a:off x="6219101" y="4396754"/>
            <a:ext cx="2665188" cy="1369330"/>
          </a:xfrm>
          <a:prstGeom prst="cloud">
            <a:avLst/>
          </a:prstGeom>
          <a:solidFill>
            <a:srgbClr val="CC99FF">
              <a:alpha val="80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Understanding and use of guidance</a:t>
            </a:r>
          </a:p>
        </p:txBody>
      </p:sp>
      <p:sp>
        <p:nvSpPr>
          <p:cNvPr id="11" name="Cloud 10">
            <a:extLst>
              <a:ext uri="{FF2B5EF4-FFF2-40B4-BE49-F238E27FC236}">
                <a16:creationId xmlns:a16="http://schemas.microsoft.com/office/drawing/2014/main" id="{96F488DC-2942-A043-8508-9A25A16E22AE}"/>
              </a:ext>
            </a:extLst>
          </p:cNvPr>
          <p:cNvSpPr/>
          <p:nvPr/>
        </p:nvSpPr>
        <p:spPr>
          <a:xfrm>
            <a:off x="2775629" y="4162182"/>
            <a:ext cx="2133566" cy="1452008"/>
          </a:xfrm>
          <a:prstGeom prst="cloud">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Knowledge of how to report </a:t>
            </a:r>
          </a:p>
        </p:txBody>
      </p:sp>
      <p:sp>
        <p:nvSpPr>
          <p:cNvPr id="12" name="Cloud 11">
            <a:extLst>
              <a:ext uri="{FF2B5EF4-FFF2-40B4-BE49-F238E27FC236}">
                <a16:creationId xmlns:a16="http://schemas.microsoft.com/office/drawing/2014/main" id="{7A2D6C09-3B74-104A-B1E5-18C8AF6E2550}"/>
              </a:ext>
            </a:extLst>
          </p:cNvPr>
          <p:cNvSpPr/>
          <p:nvPr/>
        </p:nvSpPr>
        <p:spPr>
          <a:xfrm>
            <a:off x="7075991" y="2207780"/>
            <a:ext cx="2823219" cy="1762584"/>
          </a:xfrm>
          <a:prstGeom prst="cloud">
            <a:avLst/>
          </a:prstGeom>
          <a:solidFill>
            <a:schemeClr val="accent5">
              <a:lumMod val="40000"/>
              <a:lumOff val="6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Knowledge and attitudes towards ADR reporting</a:t>
            </a:r>
            <a:endParaRPr lang="en-GB" sz="2000" dirty="0">
              <a:solidFill>
                <a:schemeClr val="tx1"/>
              </a:solidFill>
            </a:endParaRPr>
          </a:p>
        </p:txBody>
      </p:sp>
      <p:sp>
        <p:nvSpPr>
          <p:cNvPr id="13" name="Cloud 12">
            <a:extLst>
              <a:ext uri="{FF2B5EF4-FFF2-40B4-BE49-F238E27FC236}">
                <a16:creationId xmlns:a16="http://schemas.microsoft.com/office/drawing/2014/main" id="{FF84DF1B-421A-DA43-A92D-1F96F8C31A67}"/>
              </a:ext>
            </a:extLst>
          </p:cNvPr>
          <p:cNvSpPr/>
          <p:nvPr/>
        </p:nvSpPr>
        <p:spPr>
          <a:xfrm>
            <a:off x="2093396" y="2276999"/>
            <a:ext cx="2661696" cy="1762584"/>
          </a:xfrm>
          <a:prstGeom prst="cloud">
            <a:avLst/>
          </a:prstGeom>
          <a:solidFill>
            <a:srgbClr val="FF99FF">
              <a:alpha val="48000"/>
            </a:srgbClr>
          </a:solidFill>
          <a:ln w="28575">
            <a:solidFill>
              <a:srgbClr val="FF7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Technical issues with ADR reporting system </a:t>
            </a:r>
          </a:p>
        </p:txBody>
      </p:sp>
      <p:sp>
        <p:nvSpPr>
          <p:cNvPr id="14" name="Cloud 13">
            <a:extLst>
              <a:ext uri="{FF2B5EF4-FFF2-40B4-BE49-F238E27FC236}">
                <a16:creationId xmlns:a16="http://schemas.microsoft.com/office/drawing/2014/main" id="{4B396C8E-C7DA-7F44-BF5F-D140D1031B40}"/>
              </a:ext>
            </a:extLst>
          </p:cNvPr>
          <p:cNvSpPr/>
          <p:nvPr/>
        </p:nvSpPr>
        <p:spPr>
          <a:xfrm>
            <a:off x="4614863" y="1016149"/>
            <a:ext cx="2681940" cy="1647315"/>
          </a:xfrm>
          <a:prstGeom prst="cloud">
            <a:avLst/>
          </a:prstGeom>
          <a:solidFill>
            <a:schemeClr val="accent6">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Barriers in MI vs. other areas of practice </a:t>
            </a:r>
          </a:p>
        </p:txBody>
      </p:sp>
      <p:sp>
        <p:nvSpPr>
          <p:cNvPr id="15" name="Rounded Rectangular Callout 14">
            <a:extLst>
              <a:ext uri="{FF2B5EF4-FFF2-40B4-BE49-F238E27FC236}">
                <a16:creationId xmlns:a16="http://schemas.microsoft.com/office/drawing/2014/main" id="{B6533C8E-B4E1-604E-BA42-5CC4AE1CCDBB}"/>
              </a:ext>
            </a:extLst>
          </p:cNvPr>
          <p:cNvSpPr/>
          <p:nvPr/>
        </p:nvSpPr>
        <p:spPr>
          <a:xfrm>
            <a:off x="7724173" y="175853"/>
            <a:ext cx="1812838" cy="1489490"/>
          </a:xfrm>
          <a:prstGeom prst="wedgeRoundRectCallout">
            <a:avLst>
              <a:gd name="adj1" fmla="val -70113"/>
              <a:gd name="adj2" fmla="val 36605"/>
              <a:gd name="adj3" fmla="val 16667"/>
            </a:avLst>
          </a:prstGeom>
          <a:solidFill>
            <a:schemeClr val="accent6">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think time is probably one of the biggest barriers we have</a:t>
            </a:r>
            <a:r>
              <a:rPr lang="en-US" dirty="0">
                <a:solidFill>
                  <a:schemeClr val="tx1"/>
                </a:solidFill>
              </a:rPr>
              <a:t>.” (FGD1)</a:t>
            </a:r>
            <a:endParaRPr lang="en-GB" dirty="0">
              <a:solidFill>
                <a:schemeClr val="tx1"/>
              </a:solidFill>
            </a:endParaRPr>
          </a:p>
        </p:txBody>
      </p:sp>
      <p:sp>
        <p:nvSpPr>
          <p:cNvPr id="16" name="Rounded Rectangular Callout 15">
            <a:extLst>
              <a:ext uri="{FF2B5EF4-FFF2-40B4-BE49-F238E27FC236}">
                <a16:creationId xmlns:a16="http://schemas.microsoft.com/office/drawing/2014/main" id="{93DCF670-B35C-5B4D-A919-F801540D7018}"/>
              </a:ext>
            </a:extLst>
          </p:cNvPr>
          <p:cNvSpPr/>
          <p:nvPr/>
        </p:nvSpPr>
        <p:spPr>
          <a:xfrm>
            <a:off x="10227406" y="1119537"/>
            <a:ext cx="1543769" cy="2679348"/>
          </a:xfrm>
          <a:prstGeom prst="wedgeRoundRectCallout">
            <a:avLst>
              <a:gd name="adj1" fmla="val -84336"/>
              <a:gd name="adj2" fmla="val -3149"/>
              <a:gd name="adj3" fmla="val 16667"/>
            </a:avLst>
          </a:prstGeom>
          <a:solidFill>
            <a:schemeClr val="accent5">
              <a:lumMod val="40000"/>
              <a:lumOff val="6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“We have monthly meetings as an MI team and we tend to mention Yellow Cards quite often.”</a:t>
            </a:r>
            <a:r>
              <a:rPr lang="en-US" dirty="0">
                <a:solidFill>
                  <a:schemeClr val="tx1"/>
                </a:solidFill>
              </a:rPr>
              <a:t> (FGD3)</a:t>
            </a:r>
            <a:endParaRPr lang="en-GB" dirty="0">
              <a:solidFill>
                <a:schemeClr val="tx1"/>
              </a:solidFill>
            </a:endParaRPr>
          </a:p>
        </p:txBody>
      </p:sp>
      <p:sp>
        <p:nvSpPr>
          <p:cNvPr id="17" name="Rounded Rectangular Callout 16">
            <a:extLst>
              <a:ext uri="{FF2B5EF4-FFF2-40B4-BE49-F238E27FC236}">
                <a16:creationId xmlns:a16="http://schemas.microsoft.com/office/drawing/2014/main" id="{F00098C8-B62F-2440-BF67-C7148A5DF164}"/>
              </a:ext>
            </a:extLst>
          </p:cNvPr>
          <p:cNvSpPr/>
          <p:nvPr/>
        </p:nvSpPr>
        <p:spPr>
          <a:xfrm>
            <a:off x="421381" y="5096777"/>
            <a:ext cx="1955957" cy="1498871"/>
          </a:xfrm>
          <a:prstGeom prst="wedgeRoundRectCallout">
            <a:avLst>
              <a:gd name="adj1" fmla="val 65996"/>
              <a:gd name="adj2" fmla="val -40424"/>
              <a:gd name="adj3" fmla="val 16667"/>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“You might not have any </a:t>
            </a:r>
            <a:r>
              <a:rPr lang="en-US" dirty="0">
                <a:solidFill>
                  <a:schemeClr val="tx1"/>
                </a:solidFill>
              </a:rPr>
              <a:t>[ADRs] </a:t>
            </a:r>
            <a:r>
              <a:rPr lang="en-US" i="1" dirty="0">
                <a:solidFill>
                  <a:schemeClr val="tx1"/>
                </a:solidFill>
              </a:rPr>
              <a:t>for a couple of months and you forget.” </a:t>
            </a:r>
            <a:r>
              <a:rPr lang="en-US" dirty="0">
                <a:solidFill>
                  <a:schemeClr val="tx1"/>
                </a:solidFill>
              </a:rPr>
              <a:t>(FGD2)</a:t>
            </a:r>
            <a:endParaRPr lang="en-GB" dirty="0">
              <a:solidFill>
                <a:schemeClr val="tx1"/>
              </a:solidFill>
            </a:endParaRPr>
          </a:p>
        </p:txBody>
      </p:sp>
      <p:sp>
        <p:nvSpPr>
          <p:cNvPr id="18" name="Rounded Rectangular Callout 17">
            <a:extLst>
              <a:ext uri="{FF2B5EF4-FFF2-40B4-BE49-F238E27FC236}">
                <a16:creationId xmlns:a16="http://schemas.microsoft.com/office/drawing/2014/main" id="{FDB844CB-A633-D24C-97B7-21D959AD6C9F}"/>
              </a:ext>
            </a:extLst>
          </p:cNvPr>
          <p:cNvSpPr/>
          <p:nvPr/>
        </p:nvSpPr>
        <p:spPr>
          <a:xfrm>
            <a:off x="9416371" y="4396754"/>
            <a:ext cx="2485058" cy="1968307"/>
          </a:xfrm>
          <a:prstGeom prst="wedgeRoundRectCallout">
            <a:avLst>
              <a:gd name="adj1" fmla="val -64743"/>
              <a:gd name="adj2" fmla="val -24558"/>
              <a:gd name="adj3" fmla="val 16667"/>
            </a:avLst>
          </a:prstGeom>
          <a:solidFill>
            <a:srgbClr val="CC99FF">
              <a:alpha val="80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“Yellow Cards are mentioned in our monthly and weekly meetings, but not specifically what and how to report.” </a:t>
            </a:r>
            <a:r>
              <a:rPr lang="en-US" dirty="0">
                <a:solidFill>
                  <a:schemeClr val="tx1"/>
                </a:solidFill>
              </a:rPr>
              <a:t>(FGD3)</a:t>
            </a:r>
            <a:endParaRPr lang="en-GB" dirty="0">
              <a:solidFill>
                <a:schemeClr val="tx1"/>
              </a:solidFill>
            </a:endParaRPr>
          </a:p>
        </p:txBody>
      </p:sp>
      <p:sp>
        <p:nvSpPr>
          <p:cNvPr id="19" name="Rounded Rectangular Callout 18">
            <a:extLst>
              <a:ext uri="{FF2B5EF4-FFF2-40B4-BE49-F238E27FC236}">
                <a16:creationId xmlns:a16="http://schemas.microsoft.com/office/drawing/2014/main" id="{534F2B04-101E-A143-AC17-BE23A8760EED}"/>
              </a:ext>
            </a:extLst>
          </p:cNvPr>
          <p:cNvSpPr/>
          <p:nvPr/>
        </p:nvSpPr>
        <p:spPr>
          <a:xfrm>
            <a:off x="131340" y="1068744"/>
            <a:ext cx="1734630" cy="2973894"/>
          </a:xfrm>
          <a:prstGeom prst="wedgeRoundRectCallout">
            <a:avLst>
              <a:gd name="adj1" fmla="val 66912"/>
              <a:gd name="adj2" fmla="val -5530"/>
              <a:gd name="adj3" fmla="val 16667"/>
            </a:avLst>
          </a:prstGeom>
          <a:solidFill>
            <a:srgbClr val="FF99FF">
              <a:alpha val="50000"/>
            </a:srgbClr>
          </a:solidFill>
          <a:ln w="28575">
            <a:solidFill>
              <a:srgbClr val="FF7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“When </a:t>
            </a:r>
            <a:r>
              <a:rPr lang="en-GB" i="1" dirty="0">
                <a:solidFill>
                  <a:schemeClr val="tx1"/>
                </a:solidFill>
              </a:rPr>
              <a:t>you try to submit it [ADR reporting form], quite often we get an error message back” (</a:t>
            </a:r>
            <a:r>
              <a:rPr lang="en-GB" i="1" dirty="0" smtClean="0">
                <a:solidFill>
                  <a:schemeClr val="tx1"/>
                </a:solidFill>
              </a:rPr>
              <a:t>FGD1)</a:t>
            </a:r>
            <a:endParaRPr lang="en-GB" dirty="0">
              <a:solidFill>
                <a:schemeClr val="tx1"/>
              </a:solidFill>
            </a:endParaRPr>
          </a:p>
        </p:txBody>
      </p:sp>
    </p:spTree>
    <p:extLst>
      <p:ext uri="{BB962C8B-B14F-4D97-AF65-F5344CB8AC3E}">
        <p14:creationId xmlns:p14="http://schemas.microsoft.com/office/powerpoint/2010/main" val="340679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2C67E-E167-ED4C-B2DC-AEBBFE97802E}"/>
              </a:ext>
            </a:extLst>
          </p:cNvPr>
          <p:cNvSpPr txBox="1"/>
          <p:nvPr/>
        </p:nvSpPr>
        <p:spPr>
          <a:xfrm>
            <a:off x="235526" y="4872676"/>
            <a:ext cx="11720947" cy="193899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dirty="0"/>
              <a:t>References:</a:t>
            </a:r>
          </a:p>
          <a:p>
            <a:pPr marL="185738" indent="-185738">
              <a:buFont typeface="+mj-lt"/>
              <a:buAutoNum type="arabicPeriod"/>
            </a:pPr>
            <a:r>
              <a:rPr lang="en-US" sz="1000" dirty="0">
                <a:solidFill>
                  <a:schemeClr val="tx1"/>
                </a:solidFill>
              </a:rPr>
              <a:t>Shah S, Bramley D. Review of adverse drug reaction enquiries. 2015 [accessed 19 Dec 2019]. Available from: https://</a:t>
            </a:r>
            <a:r>
              <a:rPr lang="en-US" sz="1000" dirty="0" err="1">
                <a:solidFill>
                  <a:schemeClr val="tx1"/>
                </a:solidFill>
              </a:rPr>
              <a:t>www.ukmi.nhs.uk</a:t>
            </a:r>
            <a:r>
              <a:rPr lang="en-US" sz="1000" dirty="0">
                <a:solidFill>
                  <a:schemeClr val="tx1"/>
                </a:solidFill>
              </a:rPr>
              <a:t>/</a:t>
            </a:r>
            <a:r>
              <a:rPr lang="en-US" sz="1000" dirty="0" err="1">
                <a:solidFill>
                  <a:schemeClr val="tx1"/>
                </a:solidFill>
              </a:rPr>
              <a:t>filestore</a:t>
            </a:r>
            <a:r>
              <a:rPr lang="en-US" sz="1000" dirty="0">
                <a:solidFill>
                  <a:schemeClr val="tx1"/>
                </a:solidFill>
              </a:rPr>
              <a:t>/</a:t>
            </a:r>
            <a:r>
              <a:rPr lang="en-US" sz="1000" dirty="0" err="1">
                <a:solidFill>
                  <a:schemeClr val="tx1"/>
                </a:solidFill>
              </a:rPr>
              <a:t>ukmiamt</a:t>
            </a:r>
            <a:r>
              <a:rPr lang="en-US" sz="1000" dirty="0">
                <a:solidFill>
                  <a:schemeClr val="tx1"/>
                </a:solidFill>
              </a:rPr>
              <a:t>/ProceedingsFinal2015_2.pdf</a:t>
            </a:r>
          </a:p>
          <a:p>
            <a:pPr marL="185738" indent="-185738">
              <a:buFont typeface="+mj-lt"/>
              <a:buAutoNum type="arabicPeriod"/>
            </a:pPr>
            <a:r>
              <a:rPr lang="en-US" sz="1000" dirty="0">
                <a:solidFill>
                  <a:schemeClr val="tx1"/>
                </a:solidFill>
              </a:rPr>
              <a:t>Davidson L, McNeill L, Stobo L. Yellow card submission via MiDatabank. 2016 [accessed 19 Dec 2019]. Available from: https://</a:t>
            </a:r>
            <a:r>
              <a:rPr lang="en-US" sz="1000" dirty="0" err="1">
                <a:solidFill>
                  <a:schemeClr val="tx1"/>
                </a:solidFill>
              </a:rPr>
              <a:t>www.ukmi.nhs.uk</a:t>
            </a:r>
            <a:r>
              <a:rPr lang="en-US" sz="1000" dirty="0">
                <a:solidFill>
                  <a:schemeClr val="tx1"/>
                </a:solidFill>
              </a:rPr>
              <a:t>/</a:t>
            </a:r>
            <a:r>
              <a:rPr lang="en-US" sz="1000" dirty="0" err="1">
                <a:solidFill>
                  <a:schemeClr val="tx1"/>
                </a:solidFill>
              </a:rPr>
              <a:t>filestore</a:t>
            </a:r>
            <a:r>
              <a:rPr lang="en-US" sz="1000" dirty="0">
                <a:solidFill>
                  <a:schemeClr val="tx1"/>
                </a:solidFill>
              </a:rPr>
              <a:t>/</a:t>
            </a:r>
            <a:r>
              <a:rPr lang="en-US" sz="1000" dirty="0" err="1">
                <a:solidFill>
                  <a:schemeClr val="tx1"/>
                </a:solidFill>
              </a:rPr>
              <a:t>ukmiamt</a:t>
            </a:r>
            <a:r>
              <a:rPr lang="en-US" sz="1000" dirty="0">
                <a:solidFill>
                  <a:schemeClr val="tx1"/>
                </a:solidFill>
              </a:rPr>
              <a:t>/Proceedings%20Final%20-%202016_1.pdf</a:t>
            </a:r>
          </a:p>
          <a:p>
            <a:pPr marL="185738" indent="-185738">
              <a:buFont typeface="+mj-lt"/>
              <a:buAutoNum type="arabicPeriod"/>
            </a:pPr>
            <a:r>
              <a:rPr lang="en-US" sz="1000" dirty="0">
                <a:solidFill>
                  <a:schemeClr val="tx1"/>
                </a:solidFill>
              </a:rPr>
              <a:t>Jones R. Improving yellow card reporting at Southampton medicines advice service. 2019 [accessed 19 Dec 2019]. Available from: https://</a:t>
            </a:r>
            <a:r>
              <a:rPr lang="en-US" sz="1000" dirty="0" err="1">
                <a:solidFill>
                  <a:schemeClr val="tx1"/>
                </a:solidFill>
              </a:rPr>
              <a:t>www.ukmi.nhs.uk</a:t>
            </a:r>
            <a:r>
              <a:rPr lang="en-US" sz="1000" dirty="0">
                <a:solidFill>
                  <a:schemeClr val="tx1"/>
                </a:solidFill>
              </a:rPr>
              <a:t>/</a:t>
            </a:r>
            <a:r>
              <a:rPr lang="en-US" sz="1000" dirty="0" err="1">
                <a:solidFill>
                  <a:schemeClr val="tx1"/>
                </a:solidFill>
              </a:rPr>
              <a:t>noncms</a:t>
            </a:r>
            <a:r>
              <a:rPr lang="en-US" sz="1000" dirty="0">
                <a:solidFill>
                  <a:schemeClr val="tx1"/>
                </a:solidFill>
              </a:rPr>
              <a:t>/conferencedb2019/documents/UKMI%20PDS%202019%20-programme%20final_20190918.pdf</a:t>
            </a:r>
          </a:p>
          <a:p>
            <a:pPr marL="185738" indent="-185738">
              <a:buFont typeface="+mj-lt"/>
              <a:buAutoNum type="arabicPeriod"/>
            </a:pPr>
            <a:r>
              <a:rPr lang="en-US" sz="1000" dirty="0">
                <a:solidFill>
                  <a:schemeClr val="tx1"/>
                </a:solidFill>
              </a:rPr>
              <a:t>Hazell L, Shakir S. Under-reporting of adverse drug reactions: a systematic review. Drug </a:t>
            </a:r>
            <a:r>
              <a:rPr lang="en-US" sz="1000" dirty="0" err="1">
                <a:solidFill>
                  <a:schemeClr val="tx1"/>
                </a:solidFill>
              </a:rPr>
              <a:t>Saf</a:t>
            </a:r>
            <a:r>
              <a:rPr lang="en-US" sz="1000" dirty="0">
                <a:solidFill>
                  <a:schemeClr val="tx1"/>
                </a:solidFill>
              </a:rPr>
              <a:t>. 2006;29(5):385-96. doi:10.2165/00002018-200629050-00003</a:t>
            </a:r>
          </a:p>
          <a:p>
            <a:pPr marL="185738" indent="-185738">
              <a:buFont typeface="+mj-lt"/>
              <a:buAutoNum type="arabicPeriod"/>
            </a:pPr>
            <a:r>
              <a:rPr lang="en-US" sz="1000" dirty="0" err="1">
                <a:solidFill>
                  <a:schemeClr val="tx1"/>
                </a:solidFill>
              </a:rPr>
              <a:t>Arabyat</a:t>
            </a:r>
            <a:r>
              <a:rPr lang="en-US" sz="1000" dirty="0">
                <a:solidFill>
                  <a:schemeClr val="tx1"/>
                </a:solidFill>
              </a:rPr>
              <a:t> RM, Martinez AS, </a:t>
            </a:r>
            <a:r>
              <a:rPr lang="en-US" sz="1000" dirty="0" err="1">
                <a:solidFill>
                  <a:schemeClr val="tx1"/>
                </a:solidFill>
              </a:rPr>
              <a:t>Nusair</a:t>
            </a:r>
            <a:r>
              <a:rPr lang="en-US" sz="1000" dirty="0">
                <a:solidFill>
                  <a:schemeClr val="tx1"/>
                </a:solidFill>
              </a:rPr>
              <a:t> MB. Adverse drug event reporting by pharmacists: a systematic literature review. J Pharm Health Serv Res. 2020; [</a:t>
            </a:r>
            <a:r>
              <a:rPr lang="en-US" sz="1000" dirty="0" err="1">
                <a:solidFill>
                  <a:schemeClr val="tx1"/>
                </a:solidFill>
              </a:rPr>
              <a:t>Epub</a:t>
            </a:r>
            <a:r>
              <a:rPr lang="en-US" sz="1000" dirty="0">
                <a:solidFill>
                  <a:schemeClr val="tx1"/>
                </a:solidFill>
              </a:rPr>
              <a:t> ahead of print]. doi:10.1111/jphs.12332</a:t>
            </a:r>
          </a:p>
          <a:p>
            <a:pPr marL="185738" indent="-185738">
              <a:buFont typeface="+mj-lt"/>
              <a:buAutoNum type="arabicPeriod"/>
            </a:pPr>
            <a:r>
              <a:rPr lang="en-US" sz="1000" dirty="0" err="1">
                <a:solidFill>
                  <a:schemeClr val="tx1"/>
                </a:solidFill>
              </a:rPr>
              <a:t>Pirmohamed</a:t>
            </a:r>
            <a:r>
              <a:rPr lang="en-US" sz="1000" dirty="0">
                <a:solidFill>
                  <a:schemeClr val="tx1"/>
                </a:solidFill>
              </a:rPr>
              <a:t> M, James S, </a:t>
            </a:r>
            <a:r>
              <a:rPr lang="en-US" sz="1000" dirty="0" err="1">
                <a:solidFill>
                  <a:schemeClr val="tx1"/>
                </a:solidFill>
              </a:rPr>
              <a:t>Meakin</a:t>
            </a:r>
            <a:r>
              <a:rPr lang="en-US" sz="1000" dirty="0">
                <a:solidFill>
                  <a:schemeClr val="tx1"/>
                </a:solidFill>
              </a:rPr>
              <a:t>, S, Green C, Scott AK, Walley TJ, et al. Adverse drug reactions as cause of admission to hospital: prospective analysis of 18,820 patients. BMJ. 2004;329(7456):15-9. doi:10.1136/bmj.329.7456.15</a:t>
            </a:r>
          </a:p>
          <a:p>
            <a:pPr marL="185738" indent="-185738">
              <a:buFont typeface="+mj-lt"/>
              <a:buAutoNum type="arabicPeriod"/>
            </a:pPr>
            <a:r>
              <a:rPr lang="en-US" sz="1000" dirty="0" err="1">
                <a:solidFill>
                  <a:schemeClr val="tx1"/>
                </a:solidFill>
              </a:rPr>
              <a:t>CoAcS</a:t>
            </a:r>
            <a:r>
              <a:rPr lang="en-US" sz="1000" dirty="0">
                <a:solidFill>
                  <a:schemeClr val="tx1"/>
                </a:solidFill>
              </a:rPr>
              <a:t> Ltd. Electronic yellow cards/ADR reporting in MiDatabank. 2017 [accessed 19 Dec 2019]. Available from: </a:t>
            </a:r>
            <a:r>
              <a:rPr lang="en-US" sz="1000" dirty="0">
                <a:solidFill>
                  <a:schemeClr val="tx1"/>
                </a:solidFill>
                <a:hlinkClick r:id="rId3"/>
              </a:rPr>
              <a:t>http://www.midatabank.com/ADRs/ElectronicYellowCardsADRReporting.aspx</a:t>
            </a:r>
            <a:endParaRPr lang="en-US" sz="1000" dirty="0">
              <a:solidFill>
                <a:schemeClr val="tx1"/>
              </a:solidFill>
            </a:endParaRPr>
          </a:p>
          <a:p>
            <a:pPr marL="185738" indent="-185738">
              <a:buFont typeface="+mj-lt"/>
              <a:buAutoNum type="arabicPeriod"/>
            </a:pPr>
            <a:r>
              <a:rPr lang="en-US" sz="1000" dirty="0">
                <a:solidFill>
                  <a:schemeClr val="tx1"/>
                </a:solidFill>
              </a:rPr>
              <a:t>Medicines and Healthcare products Regulatory Agency. Specific areas of interest for reporting suspected adverse drug reactions. [no date] [accessed 28 Dec 2019]. Available from: https://</a:t>
            </a:r>
            <a:r>
              <a:rPr lang="en-US" sz="1000" dirty="0" err="1">
                <a:solidFill>
                  <a:schemeClr val="tx1"/>
                </a:solidFill>
              </a:rPr>
              <a:t>assets.publishing.service.gov.uk</a:t>
            </a:r>
            <a:r>
              <a:rPr lang="en-US" sz="1000" dirty="0">
                <a:solidFill>
                  <a:schemeClr val="tx1"/>
                </a:solidFill>
              </a:rPr>
              <a:t>/government/uploads/system/uploads/</a:t>
            </a:r>
            <a:r>
              <a:rPr lang="en-US" sz="1000" dirty="0" err="1">
                <a:solidFill>
                  <a:schemeClr val="tx1"/>
                </a:solidFill>
              </a:rPr>
              <a:t>attachment_data</a:t>
            </a:r>
            <a:r>
              <a:rPr lang="en-US" sz="1000" dirty="0">
                <a:solidFill>
                  <a:schemeClr val="tx1"/>
                </a:solidFill>
              </a:rPr>
              <a:t>/file/403078/Specific_areas_of_interest_for_adverse_drug_reaction_reporting.pdf</a:t>
            </a:r>
          </a:p>
        </p:txBody>
      </p:sp>
      <p:sp>
        <p:nvSpPr>
          <p:cNvPr id="4" name="Title 1">
            <a:extLst>
              <a:ext uri="{FF2B5EF4-FFF2-40B4-BE49-F238E27FC236}">
                <a16:creationId xmlns:a16="http://schemas.microsoft.com/office/drawing/2014/main" id="{4B499FFF-8109-9347-80E2-033C52EB59E0}"/>
              </a:ext>
            </a:extLst>
          </p:cNvPr>
          <p:cNvSpPr txBox="1">
            <a:spLocks/>
          </p:cNvSpPr>
          <p:nvPr/>
        </p:nvSpPr>
        <p:spPr>
          <a:xfrm>
            <a:off x="235526" y="-48358"/>
            <a:ext cx="8137651"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Our conclusion </a:t>
            </a:r>
          </a:p>
        </p:txBody>
      </p:sp>
      <p:graphicFrame>
        <p:nvGraphicFramePr>
          <p:cNvPr id="6" name="Diagram 5">
            <a:extLst>
              <a:ext uri="{FF2B5EF4-FFF2-40B4-BE49-F238E27FC236}">
                <a16:creationId xmlns:a16="http://schemas.microsoft.com/office/drawing/2014/main" id="{803BE46B-FA82-445A-A9A3-C11EB1A9BAD2}"/>
              </a:ext>
            </a:extLst>
          </p:cNvPr>
          <p:cNvGraphicFramePr/>
          <p:nvPr>
            <p:extLst>
              <p:ext uri="{D42A27DB-BD31-4B8C-83A1-F6EECF244321}">
                <p14:modId xmlns:p14="http://schemas.microsoft.com/office/powerpoint/2010/main" val="3619575451"/>
              </p:ext>
            </p:extLst>
          </p:nvPr>
        </p:nvGraphicFramePr>
        <p:xfrm>
          <a:off x="527607" y="717692"/>
          <a:ext cx="11136784" cy="4154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760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TotalTime>
  <Words>1174</Words>
  <Application>Microsoft Office PowerPoint</Application>
  <PresentationFormat>Widescreen</PresentationFormat>
  <Paragraphs>72</Paragraphs>
  <Slides>5</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Evaluating Adverse Drug Reaction (ADR) reporting at the Welsh Medicines Information Centre (WMIC)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MPharm4 dissertation project: Evaluating adverse drug reaction (ADR) reporting at the Welsh Medicines Information Centre (WMIC)</dc:title>
  <dc:creator>Gemma Williams</dc:creator>
  <cp:lastModifiedBy>Booth, Lynne</cp:lastModifiedBy>
  <cp:revision>23</cp:revision>
  <dcterms:created xsi:type="dcterms:W3CDTF">2020-08-15T19:50:24Z</dcterms:created>
  <dcterms:modified xsi:type="dcterms:W3CDTF">2020-08-26T11:15:39Z</dcterms:modified>
</cp:coreProperties>
</file>