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8260-6C50-42FF-9DDF-5AA6C6362854}"/>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D0F01F3-59BB-44B6-8386-57F3E09B6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0D646A39-913F-4F91-B989-2627A4296A01}"/>
              </a:ext>
            </a:extLst>
          </p:cNvPr>
          <p:cNvSpPr>
            <a:spLocks noGrp="1"/>
          </p:cNvSpPr>
          <p:nvPr>
            <p:ph type="dt" sz="half" idx="10"/>
          </p:nvPr>
        </p:nvSpPr>
        <p:spPr>
          <a:xfrm>
            <a:off x="838200" y="6356350"/>
            <a:ext cx="4991100" cy="365125"/>
          </a:xfrm>
        </p:spPr>
        <p:txBody>
          <a:bodyPr/>
          <a:lstStyle>
            <a:lvl1pPr>
              <a:defRPr>
                <a:solidFill>
                  <a:schemeClr val="tx1"/>
                </a:solidFill>
              </a:defRPr>
            </a:lvl1pPr>
          </a:lstStyle>
          <a:p>
            <a:r>
              <a:rPr lang="en-GB" dirty="0"/>
              <a:t>https://future.nhs.uk/UKMedsInfoNetwk/view?objectId=31109200 </a:t>
            </a:r>
          </a:p>
        </p:txBody>
      </p:sp>
      <p:sp>
        <p:nvSpPr>
          <p:cNvPr id="6" name="Slide Number Placeholder 5">
            <a:extLst>
              <a:ext uri="{FF2B5EF4-FFF2-40B4-BE49-F238E27FC236}">
                <a16:creationId xmlns:a16="http://schemas.microsoft.com/office/drawing/2014/main" id="{0AB4448D-A49D-4B3A-9CB0-AD4D9441361B}"/>
              </a:ext>
            </a:extLst>
          </p:cNvPr>
          <p:cNvSpPr>
            <a:spLocks noGrp="1"/>
          </p:cNvSpPr>
          <p:nvPr>
            <p:ph type="sldNum" sz="quarter" idx="12"/>
          </p:nvPr>
        </p:nvSpPr>
        <p:spPr/>
        <p:txBody>
          <a:bodyPr/>
          <a:lstStyle/>
          <a:p>
            <a:fld id="{419C63FF-7142-4AAF-B963-C8F5F3092BB0}" type="slidenum">
              <a:rPr lang="en-GB" smtClean="0"/>
              <a:t>‹#›</a:t>
            </a:fld>
            <a:endParaRPr lang="en-GB"/>
          </a:p>
        </p:txBody>
      </p:sp>
      <p:pic>
        <p:nvPicPr>
          <p:cNvPr id="7" name="Picture 6">
            <a:extLst>
              <a:ext uri="{FF2B5EF4-FFF2-40B4-BE49-F238E27FC236}">
                <a16:creationId xmlns:a16="http://schemas.microsoft.com/office/drawing/2014/main" id="{F4079A9E-8571-4B74-8CF5-5321E52E23F6}"/>
              </a:ext>
            </a:extLst>
          </p:cNvPr>
          <p:cNvPicPr/>
          <p:nvPr userDrawn="1"/>
        </p:nvPicPr>
        <p:blipFill rotWithShape="1">
          <a:blip r:embed="rId2">
            <a:extLst>
              <a:ext uri="{28A0092B-C50C-407E-A947-70E740481C1C}">
                <a14:useLocalDpi xmlns:a14="http://schemas.microsoft.com/office/drawing/2010/main" val="0"/>
              </a:ext>
            </a:extLst>
          </a:blip>
          <a:srcRect l="3311" t="5737" r="4415" b="11476"/>
          <a:stretch/>
        </p:blipFill>
        <p:spPr bwMode="auto">
          <a:xfrm>
            <a:off x="447040" y="141288"/>
            <a:ext cx="1788160" cy="1242377"/>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AA5EB99B-4DE0-4CE6-8AF9-0C2A367A9EBB}"/>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106660" y="180659"/>
            <a:ext cx="1638300" cy="941704"/>
          </a:xfrm>
          <a:prstGeom prst="rect">
            <a:avLst/>
          </a:prstGeom>
          <a:noFill/>
          <a:ln>
            <a:noFill/>
          </a:ln>
        </p:spPr>
      </p:pic>
    </p:spTree>
    <p:extLst>
      <p:ext uri="{BB962C8B-B14F-4D97-AF65-F5344CB8AC3E}">
        <p14:creationId xmlns:p14="http://schemas.microsoft.com/office/powerpoint/2010/main" val="33710890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FD00F-1011-48E3-AE46-A56ACFD4C9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EC2645-9559-4083-A895-BC2250381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7CF711-7F64-44AA-AAA4-153995455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6A344-3E2D-41F8-904B-5445F3E6963F}" type="datetimeFigureOut">
              <a:rPr lang="en-GB" smtClean="0"/>
              <a:t>09/01/2023</a:t>
            </a:fld>
            <a:endParaRPr lang="en-GB"/>
          </a:p>
        </p:txBody>
      </p:sp>
      <p:sp>
        <p:nvSpPr>
          <p:cNvPr id="5" name="Footer Placeholder 4">
            <a:extLst>
              <a:ext uri="{FF2B5EF4-FFF2-40B4-BE49-F238E27FC236}">
                <a16:creationId xmlns:a16="http://schemas.microsoft.com/office/drawing/2014/main" id="{84A91840-F68F-4FEF-A21F-0A5C19208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FA194B-9BC6-4858-9151-6FAC0ED8A0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C63FF-7142-4AAF-B963-C8F5F3092BB0}" type="slidenum">
              <a:rPr lang="en-GB" smtClean="0"/>
              <a:t>‹#›</a:t>
            </a:fld>
            <a:endParaRPr lang="en-GB"/>
          </a:p>
        </p:txBody>
      </p:sp>
      <p:pic>
        <p:nvPicPr>
          <p:cNvPr id="7" name="Picture 6">
            <a:extLst>
              <a:ext uri="{FF2B5EF4-FFF2-40B4-BE49-F238E27FC236}">
                <a16:creationId xmlns:a16="http://schemas.microsoft.com/office/drawing/2014/main" id="{80A02615-1652-4325-B247-5769964996DF}"/>
              </a:ext>
            </a:extLst>
          </p:cNvPr>
          <p:cNvPicPr>
            <a:picLocks noChangeAspect="1"/>
          </p:cNvPicPr>
          <p:nvPr userDrawn="1"/>
        </p:nvPicPr>
        <p:blipFill>
          <a:blip r:embed="rId3">
            <a:alphaModFix amt="50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96822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8C51-AD32-4DC2-B1F8-A41AA3E169B3}"/>
              </a:ext>
            </a:extLst>
          </p:cNvPr>
          <p:cNvSpPr>
            <a:spLocks noGrp="1"/>
          </p:cNvSpPr>
          <p:nvPr>
            <p:ph type="ctrTitle"/>
          </p:nvPr>
        </p:nvSpPr>
        <p:spPr>
          <a:xfrm>
            <a:off x="1644770" y="1423837"/>
            <a:ext cx="9144000" cy="1870944"/>
          </a:xfrm>
        </p:spPr>
        <p:txBody>
          <a:bodyPr/>
          <a:lstStyle/>
          <a:p>
            <a:r>
              <a:rPr lang="en-GB" b="1" dirty="0">
                <a:effectLst>
                  <a:outerShdw blurRad="38100" dist="38100" dir="2700000" algn="tl">
                    <a:srgbClr val="000000">
                      <a:alpha val="43137"/>
                    </a:srgbClr>
                  </a:outerShdw>
                </a:effectLst>
              </a:rPr>
              <a:t>Incident in Medicines Information Scheme (IRMIS)</a:t>
            </a:r>
          </a:p>
        </p:txBody>
      </p:sp>
      <p:sp>
        <p:nvSpPr>
          <p:cNvPr id="3" name="Subtitle 2">
            <a:extLst>
              <a:ext uri="{FF2B5EF4-FFF2-40B4-BE49-F238E27FC236}">
                <a16:creationId xmlns:a16="http://schemas.microsoft.com/office/drawing/2014/main" id="{62A9339E-78B5-4621-A63A-F7A94D614389}"/>
              </a:ext>
            </a:extLst>
          </p:cNvPr>
          <p:cNvSpPr>
            <a:spLocks noGrp="1"/>
          </p:cNvSpPr>
          <p:nvPr>
            <p:ph type="subTitle" idx="1"/>
          </p:nvPr>
        </p:nvSpPr>
        <p:spPr>
          <a:xfrm>
            <a:off x="1524000" y="4309404"/>
            <a:ext cx="9144000" cy="1655762"/>
          </a:xfrm>
        </p:spPr>
        <p:txBody>
          <a:bodyPr>
            <a:normAutofit/>
          </a:bodyPr>
          <a:lstStyle/>
          <a:p>
            <a:r>
              <a:rPr lang="en-GB" sz="4400" b="1" dirty="0"/>
              <a:t>Q3: July to September 2022</a:t>
            </a:r>
          </a:p>
        </p:txBody>
      </p:sp>
    </p:spTree>
    <p:extLst>
      <p:ext uri="{BB962C8B-B14F-4D97-AF65-F5344CB8AC3E}">
        <p14:creationId xmlns:p14="http://schemas.microsoft.com/office/powerpoint/2010/main" val="26491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EFA36-25AF-4C6D-9D9D-F0133B66C270}"/>
              </a:ext>
            </a:extLst>
          </p:cNvPr>
          <p:cNvSpPr>
            <a:spLocks noGrp="1"/>
          </p:cNvSpPr>
          <p:nvPr>
            <p:ph type="ctrTitle"/>
          </p:nvPr>
        </p:nvSpPr>
        <p:spPr>
          <a:xfrm>
            <a:off x="1524000" y="368525"/>
            <a:ext cx="9144000" cy="1150127"/>
          </a:xfrm>
        </p:spPr>
        <p:txBody>
          <a:bodyPr/>
          <a:lstStyle/>
          <a:p>
            <a:r>
              <a:rPr lang="en-GB" b="1" dirty="0"/>
              <a:t>The stats</a:t>
            </a:r>
          </a:p>
        </p:txBody>
      </p:sp>
      <p:sp>
        <p:nvSpPr>
          <p:cNvPr id="3" name="Subtitle 2">
            <a:extLst>
              <a:ext uri="{FF2B5EF4-FFF2-40B4-BE49-F238E27FC236}">
                <a16:creationId xmlns:a16="http://schemas.microsoft.com/office/drawing/2014/main" id="{2B3B3619-86C2-493F-A467-AD21AC2C14EA}"/>
              </a:ext>
            </a:extLst>
          </p:cNvPr>
          <p:cNvSpPr>
            <a:spLocks noGrp="1"/>
          </p:cNvSpPr>
          <p:nvPr>
            <p:ph type="subTitle" idx="1"/>
          </p:nvPr>
        </p:nvSpPr>
        <p:spPr>
          <a:xfrm>
            <a:off x="1906438" y="5958950"/>
            <a:ext cx="9144000" cy="530525"/>
          </a:xfrm>
        </p:spPr>
        <p:txBody>
          <a:bodyPr/>
          <a:lstStyle/>
          <a:p>
            <a:r>
              <a:rPr lang="en-GB" dirty="0"/>
              <a:t>One publication error reported in Q3 2022</a:t>
            </a:r>
          </a:p>
        </p:txBody>
      </p:sp>
      <p:graphicFrame>
        <p:nvGraphicFramePr>
          <p:cNvPr id="5" name="Table 4">
            <a:extLst>
              <a:ext uri="{FF2B5EF4-FFF2-40B4-BE49-F238E27FC236}">
                <a16:creationId xmlns:a16="http://schemas.microsoft.com/office/drawing/2014/main" id="{07C3E3A4-B4BD-4B13-8627-82FAD4DE16C1}"/>
              </a:ext>
            </a:extLst>
          </p:cNvPr>
          <p:cNvGraphicFramePr>
            <a:graphicFrameLocks noGrp="1"/>
          </p:cNvGraphicFramePr>
          <p:nvPr>
            <p:extLst>
              <p:ext uri="{D42A27DB-BD31-4B8C-83A1-F6EECF244321}">
                <p14:modId xmlns:p14="http://schemas.microsoft.com/office/powerpoint/2010/main" val="898694799"/>
              </p:ext>
            </p:extLst>
          </p:nvPr>
        </p:nvGraphicFramePr>
        <p:xfrm>
          <a:off x="2159000" y="2349501"/>
          <a:ext cx="7048500" cy="2400300"/>
        </p:xfrm>
        <a:graphic>
          <a:graphicData uri="http://schemas.openxmlformats.org/drawingml/2006/table">
            <a:tbl>
              <a:tblPr firstRow="1" firstCol="1" bandRow="1">
                <a:tableStyleId>{5C22544A-7EE6-4342-B048-85BDC9FD1C3A}</a:tableStyleId>
              </a:tblPr>
              <a:tblGrid>
                <a:gridCol w="7048500">
                  <a:extLst>
                    <a:ext uri="{9D8B030D-6E8A-4147-A177-3AD203B41FA5}">
                      <a16:colId xmlns:a16="http://schemas.microsoft.com/office/drawing/2014/main" val="3807576501"/>
                    </a:ext>
                  </a:extLst>
                </a:gridCol>
              </a:tblGrid>
              <a:tr h="342900">
                <a:tc>
                  <a:txBody>
                    <a:bodyPr/>
                    <a:lstStyle/>
                    <a:p>
                      <a:pPr algn="just">
                        <a:lnSpc>
                          <a:spcPct val="115000"/>
                        </a:lnSpc>
                        <a:spcAft>
                          <a:spcPts val="1000"/>
                        </a:spcAft>
                      </a:pPr>
                      <a:r>
                        <a:rPr lang="en-GB" sz="1800" dirty="0">
                          <a:effectLst/>
                        </a:rPr>
                        <a:t>Enquiries</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7748398"/>
                  </a:ext>
                </a:extLst>
              </a:tr>
              <a:tr h="342900">
                <a:tc>
                  <a:txBody>
                    <a:bodyPr/>
                    <a:lstStyle/>
                    <a:p>
                      <a:pPr algn="just">
                        <a:lnSpc>
                          <a:spcPct val="115000"/>
                        </a:lnSpc>
                        <a:spcAft>
                          <a:spcPts val="1000"/>
                        </a:spcAft>
                      </a:pPr>
                      <a:r>
                        <a:rPr lang="en-GB" sz="1800" dirty="0">
                          <a:effectLst/>
                        </a:rPr>
                        <a:t>Number for this period: 6</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3724660"/>
                  </a:ext>
                </a:extLst>
              </a:tr>
              <a:tr h="342900">
                <a:tc>
                  <a:txBody>
                    <a:bodyPr/>
                    <a:lstStyle/>
                    <a:p>
                      <a:pPr>
                        <a:lnSpc>
                          <a:spcPct val="115000"/>
                        </a:lnSpc>
                        <a:spcAft>
                          <a:spcPts val="1000"/>
                        </a:spcAft>
                      </a:pPr>
                      <a:r>
                        <a:rPr lang="en-GB" sz="1800" dirty="0">
                          <a:effectLst/>
                        </a:rPr>
                        <a:t>Number of errors: 5</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9408430"/>
                  </a:ext>
                </a:extLst>
              </a:tr>
              <a:tr h="342900">
                <a:tc>
                  <a:txBody>
                    <a:bodyPr/>
                    <a:lstStyle/>
                    <a:p>
                      <a:pPr>
                        <a:lnSpc>
                          <a:spcPct val="115000"/>
                        </a:lnSpc>
                        <a:spcAft>
                          <a:spcPts val="1000"/>
                        </a:spcAft>
                      </a:pPr>
                      <a:r>
                        <a:rPr lang="en-GB" sz="1800" dirty="0">
                          <a:effectLst/>
                        </a:rPr>
                        <a:t>Number of near misses: 1</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6333639"/>
                  </a:ext>
                </a:extLst>
              </a:tr>
              <a:tr h="342900">
                <a:tc>
                  <a:txBody>
                    <a:bodyPr/>
                    <a:lstStyle/>
                    <a:p>
                      <a:pPr>
                        <a:lnSpc>
                          <a:spcPct val="115000"/>
                        </a:lnSpc>
                        <a:spcAft>
                          <a:spcPts val="1000"/>
                        </a:spcAft>
                      </a:pPr>
                      <a:r>
                        <a:rPr lang="en-GB" sz="1800" dirty="0">
                          <a:effectLst/>
                        </a:rPr>
                        <a:t>Number related to data: 0</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5913056"/>
                  </a:ext>
                </a:extLst>
              </a:tr>
              <a:tr h="342900">
                <a:tc>
                  <a:txBody>
                    <a:bodyPr/>
                    <a:lstStyle/>
                    <a:p>
                      <a:pPr>
                        <a:lnSpc>
                          <a:spcPct val="115000"/>
                        </a:lnSpc>
                        <a:spcAft>
                          <a:spcPts val="1000"/>
                        </a:spcAft>
                      </a:pPr>
                      <a:r>
                        <a:rPr lang="en-GB" sz="1800" dirty="0">
                          <a:effectLst/>
                        </a:rPr>
                        <a:t>Number related to advice: 6</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9354881"/>
                  </a:ext>
                </a:extLst>
              </a:tr>
              <a:tr h="342900">
                <a:tc>
                  <a:txBody>
                    <a:bodyPr/>
                    <a:lstStyle/>
                    <a:p>
                      <a:pPr>
                        <a:lnSpc>
                          <a:spcPct val="115000"/>
                        </a:lnSpc>
                        <a:spcAft>
                          <a:spcPts val="1000"/>
                        </a:spcAft>
                      </a:pPr>
                      <a:r>
                        <a:rPr lang="en-GB" sz="1800" dirty="0">
                          <a:effectLst/>
                        </a:rPr>
                        <a:t>Number where description ‘not known’: 0</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9190267"/>
                  </a:ext>
                </a:extLst>
              </a:tr>
            </a:tbl>
          </a:graphicData>
        </a:graphic>
      </p:graphicFrame>
    </p:spTree>
    <p:extLst>
      <p:ext uri="{BB962C8B-B14F-4D97-AF65-F5344CB8AC3E}">
        <p14:creationId xmlns:p14="http://schemas.microsoft.com/office/powerpoint/2010/main" val="227279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9E942-F6B9-4CD3-A3F5-8AE4379678A4}"/>
              </a:ext>
            </a:extLst>
          </p:cNvPr>
          <p:cNvSpPr>
            <a:spLocks noGrp="1"/>
          </p:cNvSpPr>
          <p:nvPr>
            <p:ph type="ctrTitle"/>
          </p:nvPr>
        </p:nvSpPr>
        <p:spPr>
          <a:xfrm>
            <a:off x="2269671" y="485549"/>
            <a:ext cx="7870372" cy="1375908"/>
          </a:xfrm>
        </p:spPr>
        <p:txBody>
          <a:bodyPr>
            <a:normAutofit fontScale="90000"/>
          </a:bodyPr>
          <a:lstStyle/>
          <a:p>
            <a:r>
              <a:rPr lang="en-GB" b="1" dirty="0"/>
              <a:t>Top QRMG recommendations</a:t>
            </a:r>
          </a:p>
        </p:txBody>
      </p:sp>
      <p:sp>
        <p:nvSpPr>
          <p:cNvPr id="3" name="Subtitle 2">
            <a:extLst>
              <a:ext uri="{FF2B5EF4-FFF2-40B4-BE49-F238E27FC236}">
                <a16:creationId xmlns:a16="http://schemas.microsoft.com/office/drawing/2014/main" id="{CD110B6B-39B8-4DE2-810A-3CD62FBDFFD9}"/>
              </a:ext>
            </a:extLst>
          </p:cNvPr>
          <p:cNvSpPr>
            <a:spLocks noGrp="1"/>
          </p:cNvSpPr>
          <p:nvPr>
            <p:ph type="subTitle" idx="1"/>
          </p:nvPr>
        </p:nvSpPr>
        <p:spPr/>
        <p:txBody>
          <a:bodyPr/>
          <a:lstStyle/>
          <a:p>
            <a:endParaRPr lang="en-GB" dirty="0"/>
          </a:p>
        </p:txBody>
      </p:sp>
      <p:graphicFrame>
        <p:nvGraphicFramePr>
          <p:cNvPr id="5" name="Table 4">
            <a:extLst>
              <a:ext uri="{FF2B5EF4-FFF2-40B4-BE49-F238E27FC236}">
                <a16:creationId xmlns:a16="http://schemas.microsoft.com/office/drawing/2014/main" id="{A56528C4-3FC8-466F-8017-6788AF650D79}"/>
              </a:ext>
            </a:extLst>
          </p:cNvPr>
          <p:cNvGraphicFramePr>
            <a:graphicFrameLocks noGrp="1"/>
          </p:cNvGraphicFramePr>
          <p:nvPr>
            <p:extLst>
              <p:ext uri="{D42A27DB-BD31-4B8C-83A1-F6EECF244321}">
                <p14:modId xmlns:p14="http://schemas.microsoft.com/office/powerpoint/2010/main" val="1729025619"/>
              </p:ext>
            </p:extLst>
          </p:nvPr>
        </p:nvGraphicFramePr>
        <p:xfrm>
          <a:off x="1752600" y="2158999"/>
          <a:ext cx="8915400" cy="4213451"/>
        </p:xfrm>
        <a:graphic>
          <a:graphicData uri="http://schemas.openxmlformats.org/drawingml/2006/table">
            <a:tbl>
              <a:tblPr firstRow="1" firstCol="1" bandRow="1"/>
              <a:tblGrid>
                <a:gridCol w="8915400">
                  <a:extLst>
                    <a:ext uri="{9D8B030D-6E8A-4147-A177-3AD203B41FA5}">
                      <a16:colId xmlns:a16="http://schemas.microsoft.com/office/drawing/2014/main" val="2648611098"/>
                    </a:ext>
                  </a:extLst>
                </a:gridCol>
              </a:tblGrid>
              <a:tr h="4213451">
                <a:tc>
                  <a:txBody>
                    <a:bodyPr/>
                    <a:lstStyle/>
                    <a:p>
                      <a:pPr algn="just">
                        <a:lnSpc>
                          <a:spcPct val="115000"/>
                        </a:lnSpc>
                        <a:spcAft>
                          <a:spcPts val="1000"/>
                        </a:spcAft>
                      </a:pPr>
                      <a:r>
                        <a:rPr lang="en-GB" sz="8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 3 recommendations from QRMG for this quarter:</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800" kern="1200" dirty="0">
                          <a:solidFill>
                            <a:schemeClr val="tx1"/>
                          </a:solidFill>
                          <a:effectLst/>
                          <a:latin typeface="Arial" panose="020B0604020202020204" pitchFamily="34" charset="0"/>
                          <a:ea typeface="+mn-ea"/>
                          <a:cs typeface="Arial" panose="020B0604020202020204" pitchFamily="34" charset="0"/>
                        </a:rPr>
                        <a:t>Have a phonetic alphabetic and list of lookalike/soundalike available to staff.</a:t>
                      </a:r>
                    </a:p>
                    <a:p>
                      <a:pPr marL="0" lvl="0" indent="0">
                        <a:buFont typeface="Arial" panose="020B0604020202020204" pitchFamily="34" charset="0"/>
                        <a:buNone/>
                      </a:pPr>
                      <a:endParaRPr lang="en-GB" sz="18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GB" sz="1800" kern="1200" dirty="0">
                          <a:solidFill>
                            <a:schemeClr val="tx1"/>
                          </a:solidFill>
                          <a:effectLst/>
                          <a:latin typeface="Arial" panose="020B0604020202020204" pitchFamily="34" charset="0"/>
                          <a:ea typeface="+mn-ea"/>
                          <a:cs typeface="Arial" panose="020B0604020202020204" pitchFamily="34" charset="0"/>
                        </a:rPr>
                        <a:t>Avoid responding to high risk and clinically urgent questions under pressure. It is good practice to take the question details, end the call and then research the information to provide advice. No matter how simple the question seems.</a:t>
                      </a:r>
                    </a:p>
                    <a:p>
                      <a:pPr marL="0" lvl="0" indent="0">
                        <a:buFont typeface="Arial" panose="020B0604020202020204" pitchFamily="34" charset="0"/>
                        <a:buNone/>
                      </a:pPr>
                      <a:endParaRPr lang="en-GB" sz="1800" kern="1200" dirty="0">
                        <a:solidFill>
                          <a:schemeClr val="tx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GB" sz="1800" kern="1200" dirty="0">
                          <a:solidFill>
                            <a:schemeClr val="tx1"/>
                          </a:solidFill>
                          <a:effectLst/>
                          <a:latin typeface="Arial" panose="020B0604020202020204" pitchFamily="34" charset="0"/>
                          <a:ea typeface="+mn-ea"/>
                          <a:cs typeface="Arial" panose="020B0604020202020204" pitchFamily="34" charset="0"/>
                        </a:rPr>
                        <a:t>Once a response is written, take a break and return to the response to re-read it and cross-check its contents against the questions asked. Repeat or summarise the question before providing the answer. Where available, ask a colleague to read the question and answer before sending.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57150" cap="flat" cmpd="dbl" algn="ctr">
                      <a:solidFill>
                        <a:srgbClr val="0070C0"/>
                      </a:solidFill>
                      <a:prstDash val="solid"/>
                      <a:round/>
                      <a:headEnd type="none" w="med" len="med"/>
                      <a:tailEnd type="none" w="med" len="med"/>
                    </a:lnL>
                    <a:lnR w="57150" cap="flat" cmpd="dbl" algn="ctr">
                      <a:solidFill>
                        <a:srgbClr val="0070C0"/>
                      </a:solidFill>
                      <a:prstDash val="solid"/>
                      <a:round/>
                      <a:headEnd type="none" w="med" len="med"/>
                      <a:tailEnd type="none" w="med" len="med"/>
                    </a:lnR>
                    <a:lnT w="57150" cap="flat" cmpd="dbl" algn="ctr">
                      <a:solidFill>
                        <a:srgbClr val="0070C0"/>
                      </a:solidFill>
                      <a:prstDash val="solid"/>
                      <a:round/>
                      <a:headEnd type="none" w="med" len="med"/>
                      <a:tailEnd type="none" w="med" len="med"/>
                    </a:lnT>
                    <a:lnB w="57150" cap="flat" cmpd="dbl" algn="ctr">
                      <a:solidFill>
                        <a:srgbClr val="0070C0"/>
                      </a:solidFill>
                      <a:prstDash val="solid"/>
                      <a:round/>
                      <a:headEnd type="none" w="med" len="med"/>
                      <a:tailEnd type="none" w="med" len="med"/>
                    </a:lnB>
                    <a:solidFill>
                      <a:srgbClr val="FFFF00"/>
                    </a:solidFill>
                  </a:tcPr>
                </a:tc>
                <a:extLst>
                  <a:ext uri="{0D108BD9-81ED-4DB2-BD59-A6C34878D82A}">
                    <a16:rowId xmlns:a16="http://schemas.microsoft.com/office/drawing/2014/main" val="127767676"/>
                  </a:ext>
                </a:extLst>
              </a:tr>
            </a:tbl>
          </a:graphicData>
        </a:graphic>
      </p:graphicFrame>
    </p:spTree>
    <p:extLst>
      <p:ext uri="{BB962C8B-B14F-4D97-AF65-F5344CB8AC3E}">
        <p14:creationId xmlns:p14="http://schemas.microsoft.com/office/powerpoint/2010/main" val="157840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7D78-3E48-4E48-A142-13DADE047228}"/>
              </a:ext>
            </a:extLst>
          </p:cNvPr>
          <p:cNvSpPr>
            <a:spLocks noGrp="1"/>
          </p:cNvSpPr>
          <p:nvPr>
            <p:ph type="ctrTitle"/>
          </p:nvPr>
        </p:nvSpPr>
        <p:spPr>
          <a:xfrm>
            <a:off x="1524000" y="417967"/>
            <a:ext cx="9144000" cy="951366"/>
          </a:xfrm>
        </p:spPr>
        <p:txBody>
          <a:bodyPr/>
          <a:lstStyle/>
          <a:p>
            <a:r>
              <a:rPr lang="en-GB" b="1" dirty="0"/>
              <a:t>Comments</a:t>
            </a:r>
          </a:p>
        </p:txBody>
      </p:sp>
      <p:sp>
        <p:nvSpPr>
          <p:cNvPr id="3" name="Subtitle 2">
            <a:extLst>
              <a:ext uri="{FF2B5EF4-FFF2-40B4-BE49-F238E27FC236}">
                <a16:creationId xmlns:a16="http://schemas.microsoft.com/office/drawing/2014/main" id="{D47445B3-DB66-4BA0-9262-FA78204639D6}"/>
              </a:ext>
            </a:extLst>
          </p:cNvPr>
          <p:cNvSpPr>
            <a:spLocks noGrp="1"/>
          </p:cNvSpPr>
          <p:nvPr>
            <p:ph type="subTitle" idx="1"/>
          </p:nvPr>
        </p:nvSpPr>
        <p:spPr>
          <a:xfrm>
            <a:off x="1524000" y="1730829"/>
            <a:ext cx="9144000" cy="4709204"/>
          </a:xfrm>
        </p:spPr>
        <p:txBody>
          <a:bodyPr>
            <a:normAutofit fontScale="92500" lnSpcReduction="10000"/>
          </a:bodyPr>
          <a:lstStyle/>
          <a:p>
            <a:pPr algn="l"/>
            <a:r>
              <a:rPr lang="en-GB" sz="4000" dirty="0"/>
              <a:t>Most errors  involved:</a:t>
            </a:r>
          </a:p>
          <a:p>
            <a:pPr marL="342900" indent="-342900" algn="l">
              <a:buFontTx/>
              <a:buChar char="-"/>
            </a:pPr>
            <a:r>
              <a:rPr lang="en-GB" sz="1800" dirty="0">
                <a:effectLst/>
                <a:latin typeface="Arial" panose="020B0604020202020204" pitchFamily="34" charset="0"/>
                <a:ea typeface="Times New Roman" panose="02020603050405020304" pitchFamily="18" charset="0"/>
              </a:rPr>
              <a:t>Interruptions</a:t>
            </a:r>
          </a:p>
          <a:p>
            <a:pPr marL="342900" indent="-342900" algn="l">
              <a:buFontTx/>
              <a:buChar char="-"/>
            </a:pPr>
            <a:r>
              <a:rPr lang="en-GB" sz="1800" dirty="0">
                <a:effectLst/>
                <a:latin typeface="Arial" panose="020B0604020202020204" pitchFamily="34" charset="0"/>
                <a:ea typeface="Times New Roman" panose="02020603050405020304" pitchFamily="18" charset="0"/>
              </a:rPr>
              <a:t>High workload</a:t>
            </a:r>
          </a:p>
          <a:p>
            <a:pPr marL="342900" indent="-342900" algn="l">
              <a:buFontTx/>
              <a:buChar char="-"/>
            </a:pPr>
            <a:r>
              <a:rPr lang="en-GB" sz="1800" dirty="0">
                <a:effectLst/>
                <a:latin typeface="Arial" panose="020B0604020202020204" pitchFamily="34" charset="0"/>
                <a:ea typeface="Times New Roman" panose="02020603050405020304" pitchFamily="18" charset="0"/>
              </a:rPr>
              <a:t>Urgent deadlines</a:t>
            </a:r>
          </a:p>
          <a:p>
            <a:pPr algn="l"/>
            <a:endParaRPr lang="en-GB" sz="4000" dirty="0"/>
          </a:p>
          <a:p>
            <a:pPr algn="l"/>
            <a:r>
              <a:rPr lang="en-GB" sz="4000" dirty="0"/>
              <a:t>The main enquiry type was drug interactions.</a:t>
            </a:r>
          </a:p>
          <a:p>
            <a:pPr marL="342900" indent="-342900" algn="l">
              <a:buFontTx/>
              <a:buChar char="-"/>
            </a:pPr>
            <a:endParaRPr lang="en-GB" sz="4000" dirty="0"/>
          </a:p>
          <a:p>
            <a:pPr algn="l"/>
            <a:r>
              <a:rPr lang="en-GB" sz="4000" dirty="0"/>
              <a:t>None were considered to have major risk to patient.</a:t>
            </a:r>
          </a:p>
        </p:txBody>
      </p:sp>
    </p:spTree>
    <p:extLst>
      <p:ext uri="{BB962C8B-B14F-4D97-AF65-F5344CB8AC3E}">
        <p14:creationId xmlns:p14="http://schemas.microsoft.com/office/powerpoint/2010/main" val="7751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381-FA66-4E19-8D5E-978FFCC031BC}"/>
              </a:ext>
            </a:extLst>
          </p:cNvPr>
          <p:cNvSpPr>
            <a:spLocks noGrp="1"/>
          </p:cNvSpPr>
          <p:nvPr>
            <p:ph type="ctrTitle"/>
          </p:nvPr>
        </p:nvSpPr>
        <p:spPr>
          <a:xfrm>
            <a:off x="2269670" y="452892"/>
            <a:ext cx="7870373" cy="1147308"/>
          </a:xfrm>
        </p:spPr>
        <p:txBody>
          <a:bodyPr>
            <a:normAutofit fontScale="90000"/>
          </a:bodyPr>
          <a:lstStyle/>
          <a:p>
            <a:r>
              <a:rPr lang="en-GB" b="1" dirty="0"/>
              <a:t>Q3 2022 Incident Examples</a:t>
            </a:r>
          </a:p>
        </p:txBody>
      </p:sp>
      <p:sp>
        <p:nvSpPr>
          <p:cNvPr id="3" name="Subtitle 2">
            <a:extLst>
              <a:ext uri="{FF2B5EF4-FFF2-40B4-BE49-F238E27FC236}">
                <a16:creationId xmlns:a16="http://schemas.microsoft.com/office/drawing/2014/main" id="{92EBEB92-520C-4204-A92E-B4A0A52BACE4}"/>
              </a:ext>
            </a:extLst>
          </p:cNvPr>
          <p:cNvSpPr>
            <a:spLocks noGrp="1"/>
          </p:cNvSpPr>
          <p:nvPr>
            <p:ph type="subTitle" idx="1"/>
          </p:nvPr>
        </p:nvSpPr>
        <p:spPr>
          <a:xfrm>
            <a:off x="783771" y="1747157"/>
            <a:ext cx="10597243" cy="4914900"/>
          </a:xfrm>
        </p:spPr>
        <p:txBody>
          <a:bodyPr>
            <a:normAutofit/>
          </a:bodyPr>
          <a:lstStyle/>
          <a:p>
            <a:pPr marL="342900" indent="-342900" algn="l">
              <a:buFont typeface="Arial" panose="020B0604020202020204" pitchFamily="34" charset="0"/>
              <a:buChar char="•"/>
            </a:pPr>
            <a:r>
              <a:rPr lang="en-GB" sz="2600" dirty="0"/>
              <a:t>Mishearing look-alike or sound-alike drug names and routes such as NG administration rather than NJ, and zopiclone mixed up with zolpidem. </a:t>
            </a:r>
          </a:p>
          <a:p>
            <a:pPr marL="342900" indent="-342900" algn="l">
              <a:buFont typeface="Arial" panose="020B0604020202020204" pitchFamily="34" charset="0"/>
              <a:buChar char="•"/>
            </a:pPr>
            <a:r>
              <a:rPr lang="en-GB" sz="2600" dirty="0"/>
              <a:t>Looking at the wrong SPC for a pharmaceutical question relating to an IV injection.</a:t>
            </a:r>
          </a:p>
          <a:p>
            <a:pPr marL="342900" indent="-342900" algn="l">
              <a:buFont typeface="Arial" panose="020B0604020202020204" pitchFamily="34" charset="0"/>
              <a:buChar char="•"/>
            </a:pPr>
            <a:r>
              <a:rPr lang="en-GB" sz="2600" dirty="0"/>
              <a:t>Copying and pasting irrelevant information which is then transferred into a written response.</a:t>
            </a:r>
          </a:p>
          <a:p>
            <a:pPr marL="342900" indent="-342900" algn="l">
              <a:buFont typeface="Arial" panose="020B0604020202020204" pitchFamily="34" charset="0"/>
              <a:buChar char="•"/>
            </a:pPr>
            <a:r>
              <a:rPr lang="en-GB" sz="2600" dirty="0"/>
              <a:t>Not re-reading written responses before sending them.</a:t>
            </a:r>
          </a:p>
          <a:p>
            <a:pPr marL="342900" indent="-342900" algn="l">
              <a:buFont typeface="Arial" panose="020B0604020202020204" pitchFamily="34" charset="0"/>
              <a:buChar char="•"/>
            </a:pPr>
            <a:r>
              <a:rPr lang="en-GB" sz="2600" dirty="0"/>
              <a:t>Not checking content for publications carefully such that the wrong drug name is used</a:t>
            </a:r>
            <a:r>
              <a:rPr lang="en-GB" sz="2600"/>
              <a:t>. </a:t>
            </a:r>
            <a:endParaRPr lang="en-GB" dirty="0"/>
          </a:p>
          <a:p>
            <a:endParaRPr lang="en-GB" dirty="0"/>
          </a:p>
          <a:p>
            <a:endParaRPr lang="en-GB" dirty="0"/>
          </a:p>
        </p:txBody>
      </p:sp>
    </p:spTree>
    <p:extLst>
      <p:ext uri="{BB962C8B-B14F-4D97-AF65-F5344CB8AC3E}">
        <p14:creationId xmlns:p14="http://schemas.microsoft.com/office/powerpoint/2010/main" val="2097544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288</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Incident in Medicines Information Scheme (IRMIS)</vt:lpstr>
      <vt:lpstr>The stats</vt:lpstr>
      <vt:lpstr>Top QRMG recommendations</vt:lpstr>
      <vt:lpstr>Comments</vt:lpstr>
      <vt:lpstr>Q3 2022 Incident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HUSAIN, Iram (LONDON NORTH WEST UNIVERSITY HEALTHCARE NHS TRUST)</dc:creator>
  <cp:lastModifiedBy>HUSAIN, Iram (LONDON NORTH WEST UNIVERSITY HEALTHCARE NHS TRUST)</cp:lastModifiedBy>
  <cp:revision>11</cp:revision>
  <dcterms:created xsi:type="dcterms:W3CDTF">2022-03-08T11:18:28Z</dcterms:created>
  <dcterms:modified xsi:type="dcterms:W3CDTF">2023-01-09T12:41:57Z</dcterms:modified>
</cp:coreProperties>
</file>