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8"/>
  </p:notesMasterIdLst>
  <p:sldIdLst>
    <p:sldId id="257" r:id="rId2"/>
    <p:sldId id="261" r:id="rId3"/>
    <p:sldId id="259" r:id="rId4"/>
    <p:sldId id="262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492" autoAdjust="0"/>
  </p:normalViewPr>
  <p:slideViewPr>
    <p:cSldViewPr snapToGrid="0">
      <p:cViewPr varScale="1">
        <p:scale>
          <a:sx n="80" d="100"/>
          <a:sy n="80" d="100"/>
        </p:scale>
        <p:origin x="12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744D1-170C-458F-AE4B-522E41582860}" type="doc">
      <dgm:prSet loTypeId="urn:microsoft.com/office/officeart/2005/8/layout/process3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3FC06F0-AD9B-4BA1-8F9F-27947A331625}">
      <dgm:prSet phldrT="[Text]"/>
      <dgm:spPr/>
      <dgm:t>
        <a:bodyPr/>
        <a:lstStyle/>
        <a:p>
          <a:r>
            <a:rPr lang="en-US" b="1" dirty="0"/>
            <a:t>MEMAS Formation April 2020</a:t>
          </a:r>
        </a:p>
      </dgm:t>
    </dgm:pt>
    <dgm:pt modelId="{4B5F1434-2A93-4D60-BF6B-5C4EECC4DE3B}" type="parTrans" cxnId="{71F2A1EF-5724-4843-86C4-411D5393A96F}">
      <dgm:prSet/>
      <dgm:spPr/>
      <dgm:t>
        <a:bodyPr/>
        <a:lstStyle/>
        <a:p>
          <a:endParaRPr lang="en-US"/>
        </a:p>
      </dgm:t>
    </dgm:pt>
    <dgm:pt modelId="{DCB58A57-60B0-49D7-8691-57D2B565C937}" type="sibTrans" cxnId="{71F2A1EF-5724-4843-86C4-411D5393A96F}">
      <dgm:prSet/>
      <dgm:spPr/>
      <dgm:t>
        <a:bodyPr/>
        <a:lstStyle/>
        <a:p>
          <a:endParaRPr lang="en-US"/>
        </a:p>
      </dgm:t>
    </dgm:pt>
    <dgm:pt modelId="{2D7E54B3-8038-4957-A74E-0E8950FF9729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MEMAS is comprised of the Midlands site (Leicester) &amp; East site (Ipswich)</a:t>
          </a:r>
        </a:p>
      </dgm:t>
    </dgm:pt>
    <dgm:pt modelId="{80DD70EE-4F8E-4E74-B709-11FE058B2D72}" type="parTrans" cxnId="{2338072B-CBBF-4B62-BA76-F678B17CF4D2}">
      <dgm:prSet/>
      <dgm:spPr/>
      <dgm:t>
        <a:bodyPr/>
        <a:lstStyle/>
        <a:p>
          <a:endParaRPr lang="en-US"/>
        </a:p>
      </dgm:t>
    </dgm:pt>
    <dgm:pt modelId="{555C56D5-1AE3-4174-97BF-40129E597499}" type="sibTrans" cxnId="{2338072B-CBBF-4B62-BA76-F678B17CF4D2}">
      <dgm:prSet/>
      <dgm:spPr/>
      <dgm:t>
        <a:bodyPr/>
        <a:lstStyle/>
        <a:p>
          <a:endParaRPr lang="en-US"/>
        </a:p>
      </dgm:t>
    </dgm:pt>
    <dgm:pt modelId="{7EA7C115-98AF-4085-A24D-382B5AD2A0B5}">
      <dgm:prSet phldrT="[Text]"/>
      <dgm:spPr/>
      <dgm:t>
        <a:bodyPr/>
        <a:lstStyle/>
        <a:p>
          <a:r>
            <a:rPr lang="en-US" b="1" dirty="0"/>
            <a:t>Revision of Peer Review Processes</a:t>
          </a:r>
        </a:p>
      </dgm:t>
    </dgm:pt>
    <dgm:pt modelId="{11A78A68-FF38-4BCD-B2B6-4BFBDF7E1EAF}" type="parTrans" cxnId="{BCF38618-B466-4714-8876-FB055F8EBEA0}">
      <dgm:prSet/>
      <dgm:spPr/>
      <dgm:t>
        <a:bodyPr/>
        <a:lstStyle/>
        <a:p>
          <a:endParaRPr lang="en-US"/>
        </a:p>
      </dgm:t>
    </dgm:pt>
    <dgm:pt modelId="{3D55117E-FAF8-42AD-A174-4C1AEBEE8138}" type="sibTrans" cxnId="{BCF38618-B466-4714-8876-FB055F8EBEA0}">
      <dgm:prSet/>
      <dgm:spPr/>
      <dgm:t>
        <a:bodyPr/>
        <a:lstStyle/>
        <a:p>
          <a:endParaRPr lang="en-US"/>
        </a:p>
      </dgm:t>
    </dgm:pt>
    <dgm:pt modelId="{BAA51AD7-0105-4241-BAEC-8FFC6AC19279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Collaboration of colleagues across MEMAS</a:t>
          </a:r>
        </a:p>
      </dgm:t>
    </dgm:pt>
    <dgm:pt modelId="{5D2173E5-07C8-4D56-9F05-81DD89914CFC}" type="parTrans" cxnId="{C2DF7387-E3E3-498C-9EC6-3779334C5350}">
      <dgm:prSet/>
      <dgm:spPr/>
      <dgm:t>
        <a:bodyPr/>
        <a:lstStyle/>
        <a:p>
          <a:endParaRPr lang="en-US"/>
        </a:p>
      </dgm:t>
    </dgm:pt>
    <dgm:pt modelId="{C34024CA-0FA0-4D84-A981-B2B6B94F72FD}" type="sibTrans" cxnId="{C2DF7387-E3E3-498C-9EC6-3779334C5350}">
      <dgm:prSet/>
      <dgm:spPr/>
      <dgm:t>
        <a:bodyPr/>
        <a:lstStyle/>
        <a:p>
          <a:endParaRPr lang="en-US"/>
        </a:p>
      </dgm:t>
    </dgm:pt>
    <dgm:pt modelId="{9F0673EF-A64B-4498-8F4A-1E321B9FB68F}">
      <dgm:prSet phldrT="[Text]"/>
      <dgm:spPr/>
      <dgm:t>
        <a:bodyPr/>
        <a:lstStyle/>
        <a:p>
          <a:r>
            <a:rPr lang="en-US" b="1" dirty="0"/>
            <a:t>Implementation November 2021</a:t>
          </a:r>
        </a:p>
      </dgm:t>
    </dgm:pt>
    <dgm:pt modelId="{4A028D9E-3190-439B-A22C-5B533F2DA954}" type="parTrans" cxnId="{716DBA2A-FF43-4C06-A176-937E315ADA9F}">
      <dgm:prSet/>
      <dgm:spPr/>
      <dgm:t>
        <a:bodyPr/>
        <a:lstStyle/>
        <a:p>
          <a:endParaRPr lang="en-US"/>
        </a:p>
      </dgm:t>
    </dgm:pt>
    <dgm:pt modelId="{6D94BA78-54FB-43FB-BADC-49BD22958C35}" type="sibTrans" cxnId="{716DBA2A-FF43-4C06-A176-937E315ADA9F}">
      <dgm:prSet/>
      <dgm:spPr/>
      <dgm:t>
        <a:bodyPr/>
        <a:lstStyle/>
        <a:p>
          <a:endParaRPr lang="en-US"/>
        </a:p>
      </dgm:t>
    </dgm:pt>
    <dgm:pt modelId="{73880057-C325-4105-A6DA-A2DBBAF4C410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MEMAS peer review has been completed and reviewed every 4 months since implementation</a:t>
          </a:r>
        </a:p>
      </dgm:t>
    </dgm:pt>
    <dgm:pt modelId="{B84B3E1B-21B9-4939-B01B-2423093ED31A}" type="parTrans" cxnId="{F5BA2C6D-E1DB-482F-8717-A0CBD95EC09D}">
      <dgm:prSet/>
      <dgm:spPr/>
      <dgm:t>
        <a:bodyPr/>
        <a:lstStyle/>
        <a:p>
          <a:endParaRPr lang="en-US"/>
        </a:p>
      </dgm:t>
    </dgm:pt>
    <dgm:pt modelId="{4F88FC6D-ACCF-4179-9646-9E862736137C}" type="sibTrans" cxnId="{F5BA2C6D-E1DB-482F-8717-A0CBD95EC09D}">
      <dgm:prSet/>
      <dgm:spPr/>
      <dgm:t>
        <a:bodyPr/>
        <a:lstStyle/>
        <a:p>
          <a:endParaRPr lang="en-US"/>
        </a:p>
      </dgm:t>
    </dgm:pt>
    <dgm:pt modelId="{3AAC9823-8C4C-44B8-B567-6C3827BACFC7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Development of cross-site </a:t>
          </a:r>
          <a:r>
            <a:rPr lang="en-US" dirty="0" err="1">
              <a:solidFill>
                <a:srgbClr val="002060"/>
              </a:solidFill>
            </a:rPr>
            <a:t>standardised</a:t>
          </a:r>
          <a:r>
            <a:rPr lang="en-US" dirty="0">
              <a:solidFill>
                <a:srgbClr val="002060"/>
              </a:solidFill>
            </a:rPr>
            <a:t> process</a:t>
          </a:r>
        </a:p>
      </dgm:t>
    </dgm:pt>
    <dgm:pt modelId="{A92106CD-CA20-42AB-B7D8-67907477A648}" type="parTrans" cxnId="{327182EF-DB7C-46B0-9BAE-EBB95988ED46}">
      <dgm:prSet/>
      <dgm:spPr/>
      <dgm:t>
        <a:bodyPr/>
        <a:lstStyle/>
        <a:p>
          <a:endParaRPr lang="en-US"/>
        </a:p>
      </dgm:t>
    </dgm:pt>
    <dgm:pt modelId="{45F570AD-1EFB-4B74-851B-09EEDB51D749}" type="sibTrans" cxnId="{327182EF-DB7C-46B0-9BAE-EBB95988ED46}">
      <dgm:prSet/>
      <dgm:spPr/>
      <dgm:t>
        <a:bodyPr/>
        <a:lstStyle/>
        <a:p>
          <a:endParaRPr lang="en-US"/>
        </a:p>
      </dgm:t>
    </dgm:pt>
    <dgm:pt modelId="{15110569-25A0-4CF0-BECA-41AACC48A018}" type="pres">
      <dgm:prSet presAssocID="{165744D1-170C-458F-AE4B-522E41582860}" presName="linearFlow" presStyleCnt="0">
        <dgm:presLayoutVars>
          <dgm:dir/>
          <dgm:animLvl val="lvl"/>
          <dgm:resizeHandles val="exact"/>
        </dgm:presLayoutVars>
      </dgm:prSet>
      <dgm:spPr/>
    </dgm:pt>
    <dgm:pt modelId="{CF3EE9DD-AA6F-490A-91A8-5869E78E6C38}" type="pres">
      <dgm:prSet presAssocID="{F3FC06F0-AD9B-4BA1-8F9F-27947A331625}" presName="composite" presStyleCnt="0"/>
      <dgm:spPr/>
    </dgm:pt>
    <dgm:pt modelId="{EAC90A35-1E79-418E-B25A-802C95034042}" type="pres">
      <dgm:prSet presAssocID="{F3FC06F0-AD9B-4BA1-8F9F-27947A33162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A4F7E09-9625-4853-92B5-F177D08292B2}" type="pres">
      <dgm:prSet presAssocID="{F3FC06F0-AD9B-4BA1-8F9F-27947A331625}" presName="parSh" presStyleLbl="node1" presStyleIdx="0" presStyleCnt="3"/>
      <dgm:spPr/>
    </dgm:pt>
    <dgm:pt modelId="{B8718957-1DE3-4BE7-AF80-4CB7451071D0}" type="pres">
      <dgm:prSet presAssocID="{F3FC06F0-AD9B-4BA1-8F9F-27947A331625}" presName="desTx" presStyleLbl="fgAcc1" presStyleIdx="0" presStyleCnt="3">
        <dgm:presLayoutVars>
          <dgm:bulletEnabled val="1"/>
        </dgm:presLayoutVars>
      </dgm:prSet>
      <dgm:spPr/>
    </dgm:pt>
    <dgm:pt modelId="{3EB52377-2F2A-4C7A-A797-9C8996A5048C}" type="pres">
      <dgm:prSet presAssocID="{DCB58A57-60B0-49D7-8691-57D2B565C937}" presName="sibTrans" presStyleLbl="sibTrans2D1" presStyleIdx="0" presStyleCnt="2"/>
      <dgm:spPr/>
    </dgm:pt>
    <dgm:pt modelId="{968D59BA-0281-4F73-B9F6-ADD9D1810F3C}" type="pres">
      <dgm:prSet presAssocID="{DCB58A57-60B0-49D7-8691-57D2B565C937}" presName="connTx" presStyleLbl="sibTrans2D1" presStyleIdx="0" presStyleCnt="2"/>
      <dgm:spPr/>
    </dgm:pt>
    <dgm:pt modelId="{4B36A114-EF88-45FB-820B-BA93456FFB8E}" type="pres">
      <dgm:prSet presAssocID="{7EA7C115-98AF-4085-A24D-382B5AD2A0B5}" presName="composite" presStyleCnt="0"/>
      <dgm:spPr/>
    </dgm:pt>
    <dgm:pt modelId="{780814BA-7DA6-4E3E-9A71-A7F7953B4DEF}" type="pres">
      <dgm:prSet presAssocID="{7EA7C115-98AF-4085-A24D-382B5AD2A0B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1C0A908-59DB-4CAB-8E1A-2BADB200C9B4}" type="pres">
      <dgm:prSet presAssocID="{7EA7C115-98AF-4085-A24D-382B5AD2A0B5}" presName="parSh" presStyleLbl="node1" presStyleIdx="1" presStyleCnt="3"/>
      <dgm:spPr/>
    </dgm:pt>
    <dgm:pt modelId="{D80E300D-D83E-4D5E-91A6-4ED251930EE7}" type="pres">
      <dgm:prSet presAssocID="{7EA7C115-98AF-4085-A24D-382B5AD2A0B5}" presName="desTx" presStyleLbl="fgAcc1" presStyleIdx="1" presStyleCnt="3">
        <dgm:presLayoutVars>
          <dgm:bulletEnabled val="1"/>
        </dgm:presLayoutVars>
      </dgm:prSet>
      <dgm:spPr/>
    </dgm:pt>
    <dgm:pt modelId="{D14D887E-3B16-40D7-AFF2-B167A02B18B9}" type="pres">
      <dgm:prSet presAssocID="{3D55117E-FAF8-42AD-A174-4C1AEBEE8138}" presName="sibTrans" presStyleLbl="sibTrans2D1" presStyleIdx="1" presStyleCnt="2"/>
      <dgm:spPr/>
    </dgm:pt>
    <dgm:pt modelId="{A1DA068E-B329-4A06-A8E0-3998E26C1C35}" type="pres">
      <dgm:prSet presAssocID="{3D55117E-FAF8-42AD-A174-4C1AEBEE8138}" presName="connTx" presStyleLbl="sibTrans2D1" presStyleIdx="1" presStyleCnt="2"/>
      <dgm:spPr/>
    </dgm:pt>
    <dgm:pt modelId="{A7D24B5E-8C0C-435E-8951-BF1F6FEDCA0A}" type="pres">
      <dgm:prSet presAssocID="{9F0673EF-A64B-4498-8F4A-1E321B9FB68F}" presName="composite" presStyleCnt="0"/>
      <dgm:spPr/>
    </dgm:pt>
    <dgm:pt modelId="{B783C25F-CA18-4E7F-BFAF-751867CDEA58}" type="pres">
      <dgm:prSet presAssocID="{9F0673EF-A64B-4498-8F4A-1E321B9FB68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69BC210-D055-4387-AA32-14AAC22CFBF3}" type="pres">
      <dgm:prSet presAssocID="{9F0673EF-A64B-4498-8F4A-1E321B9FB68F}" presName="parSh" presStyleLbl="node1" presStyleIdx="2" presStyleCnt="3"/>
      <dgm:spPr/>
    </dgm:pt>
    <dgm:pt modelId="{C867EA57-E22E-4FB1-A8B5-F58C26CCC45F}" type="pres">
      <dgm:prSet presAssocID="{9F0673EF-A64B-4498-8F4A-1E321B9FB68F}" presName="desTx" presStyleLbl="fgAcc1" presStyleIdx="2" presStyleCnt="3">
        <dgm:presLayoutVars>
          <dgm:bulletEnabled val="1"/>
        </dgm:presLayoutVars>
      </dgm:prSet>
      <dgm:spPr/>
    </dgm:pt>
  </dgm:ptLst>
  <dgm:cxnLst>
    <dgm:cxn modelId="{213BE903-DE2C-44BE-9805-880558A7FC36}" type="presOf" srcId="{BAA51AD7-0105-4241-BAEC-8FFC6AC19279}" destId="{D80E300D-D83E-4D5E-91A6-4ED251930EE7}" srcOrd="0" destOrd="0" presId="urn:microsoft.com/office/officeart/2005/8/layout/process3"/>
    <dgm:cxn modelId="{4AA5490C-E6CC-4F57-8546-2D7AE4E5F63D}" type="presOf" srcId="{165744D1-170C-458F-AE4B-522E41582860}" destId="{15110569-25A0-4CF0-BECA-41AACC48A018}" srcOrd="0" destOrd="0" presId="urn:microsoft.com/office/officeart/2005/8/layout/process3"/>
    <dgm:cxn modelId="{BCF38618-B466-4714-8876-FB055F8EBEA0}" srcId="{165744D1-170C-458F-AE4B-522E41582860}" destId="{7EA7C115-98AF-4085-A24D-382B5AD2A0B5}" srcOrd="1" destOrd="0" parTransId="{11A78A68-FF38-4BCD-B2B6-4BFBDF7E1EAF}" sibTransId="{3D55117E-FAF8-42AD-A174-4C1AEBEE8138}"/>
    <dgm:cxn modelId="{7ED15024-6045-4EA9-A67A-436EA76EFC8A}" type="presOf" srcId="{3D55117E-FAF8-42AD-A174-4C1AEBEE8138}" destId="{D14D887E-3B16-40D7-AFF2-B167A02B18B9}" srcOrd="0" destOrd="0" presId="urn:microsoft.com/office/officeart/2005/8/layout/process3"/>
    <dgm:cxn modelId="{451CE225-1AF1-4D96-B87F-2DF8E41B4409}" type="presOf" srcId="{3D55117E-FAF8-42AD-A174-4C1AEBEE8138}" destId="{A1DA068E-B329-4A06-A8E0-3998E26C1C35}" srcOrd="1" destOrd="0" presId="urn:microsoft.com/office/officeart/2005/8/layout/process3"/>
    <dgm:cxn modelId="{716DBA2A-FF43-4C06-A176-937E315ADA9F}" srcId="{165744D1-170C-458F-AE4B-522E41582860}" destId="{9F0673EF-A64B-4498-8F4A-1E321B9FB68F}" srcOrd="2" destOrd="0" parTransId="{4A028D9E-3190-439B-A22C-5B533F2DA954}" sibTransId="{6D94BA78-54FB-43FB-BADC-49BD22958C35}"/>
    <dgm:cxn modelId="{2338072B-CBBF-4B62-BA76-F678B17CF4D2}" srcId="{F3FC06F0-AD9B-4BA1-8F9F-27947A331625}" destId="{2D7E54B3-8038-4957-A74E-0E8950FF9729}" srcOrd="0" destOrd="0" parTransId="{80DD70EE-4F8E-4E74-B709-11FE058B2D72}" sibTransId="{555C56D5-1AE3-4174-97BF-40129E597499}"/>
    <dgm:cxn modelId="{00FF0A2D-2F32-415C-9868-A088FF90E1DB}" type="presOf" srcId="{9F0673EF-A64B-4498-8F4A-1E321B9FB68F}" destId="{F69BC210-D055-4387-AA32-14AAC22CFBF3}" srcOrd="1" destOrd="0" presId="urn:microsoft.com/office/officeart/2005/8/layout/process3"/>
    <dgm:cxn modelId="{E78C0D30-544F-4D29-9501-690A9329D807}" type="presOf" srcId="{F3FC06F0-AD9B-4BA1-8F9F-27947A331625}" destId="{8A4F7E09-9625-4853-92B5-F177D08292B2}" srcOrd="1" destOrd="0" presId="urn:microsoft.com/office/officeart/2005/8/layout/process3"/>
    <dgm:cxn modelId="{3457A535-BEB4-4672-A06A-40AFF92B4239}" type="presOf" srcId="{DCB58A57-60B0-49D7-8691-57D2B565C937}" destId="{3EB52377-2F2A-4C7A-A797-9C8996A5048C}" srcOrd="0" destOrd="0" presId="urn:microsoft.com/office/officeart/2005/8/layout/process3"/>
    <dgm:cxn modelId="{42E35B3C-574B-4855-9978-732FBF358DA4}" type="presOf" srcId="{73880057-C325-4105-A6DA-A2DBBAF4C410}" destId="{C867EA57-E22E-4FB1-A8B5-F58C26CCC45F}" srcOrd="0" destOrd="0" presId="urn:microsoft.com/office/officeart/2005/8/layout/process3"/>
    <dgm:cxn modelId="{F5BA2C6D-E1DB-482F-8717-A0CBD95EC09D}" srcId="{9F0673EF-A64B-4498-8F4A-1E321B9FB68F}" destId="{73880057-C325-4105-A6DA-A2DBBAF4C410}" srcOrd="0" destOrd="0" parTransId="{B84B3E1B-21B9-4939-B01B-2423093ED31A}" sibTransId="{4F88FC6D-ACCF-4179-9646-9E862736137C}"/>
    <dgm:cxn modelId="{58A34D6E-D690-427C-8B82-FBEF27A27DD9}" type="presOf" srcId="{7EA7C115-98AF-4085-A24D-382B5AD2A0B5}" destId="{31C0A908-59DB-4CAB-8E1A-2BADB200C9B4}" srcOrd="1" destOrd="0" presId="urn:microsoft.com/office/officeart/2005/8/layout/process3"/>
    <dgm:cxn modelId="{C2DF7387-E3E3-498C-9EC6-3779334C5350}" srcId="{7EA7C115-98AF-4085-A24D-382B5AD2A0B5}" destId="{BAA51AD7-0105-4241-BAEC-8FFC6AC19279}" srcOrd="0" destOrd="0" parTransId="{5D2173E5-07C8-4D56-9F05-81DD89914CFC}" sibTransId="{C34024CA-0FA0-4D84-A981-B2B6B94F72FD}"/>
    <dgm:cxn modelId="{B49C5F8C-3744-4DE2-AD97-D1381745C9FF}" type="presOf" srcId="{7EA7C115-98AF-4085-A24D-382B5AD2A0B5}" destId="{780814BA-7DA6-4E3E-9A71-A7F7953B4DEF}" srcOrd="0" destOrd="0" presId="urn:microsoft.com/office/officeart/2005/8/layout/process3"/>
    <dgm:cxn modelId="{0F4C0793-2FFA-45BD-B253-41A9ED3F42F0}" type="presOf" srcId="{DCB58A57-60B0-49D7-8691-57D2B565C937}" destId="{968D59BA-0281-4F73-B9F6-ADD9D1810F3C}" srcOrd="1" destOrd="0" presId="urn:microsoft.com/office/officeart/2005/8/layout/process3"/>
    <dgm:cxn modelId="{A27C23A1-1757-4DD0-87EA-CCD9656AE5F5}" type="presOf" srcId="{3AAC9823-8C4C-44B8-B567-6C3827BACFC7}" destId="{D80E300D-D83E-4D5E-91A6-4ED251930EE7}" srcOrd="0" destOrd="1" presId="urn:microsoft.com/office/officeart/2005/8/layout/process3"/>
    <dgm:cxn modelId="{C0AF3AC8-F03F-4440-8C36-4E02E1BD0AE7}" type="presOf" srcId="{9F0673EF-A64B-4498-8F4A-1E321B9FB68F}" destId="{B783C25F-CA18-4E7F-BFAF-751867CDEA58}" srcOrd="0" destOrd="0" presId="urn:microsoft.com/office/officeart/2005/8/layout/process3"/>
    <dgm:cxn modelId="{50C42FD8-E9D0-4B36-81C0-8C8CFDAC8EBB}" type="presOf" srcId="{F3FC06F0-AD9B-4BA1-8F9F-27947A331625}" destId="{EAC90A35-1E79-418E-B25A-802C95034042}" srcOrd="0" destOrd="0" presId="urn:microsoft.com/office/officeart/2005/8/layout/process3"/>
    <dgm:cxn modelId="{E3273FD9-41F9-4F23-996E-7C0A15D5DA4C}" type="presOf" srcId="{2D7E54B3-8038-4957-A74E-0E8950FF9729}" destId="{B8718957-1DE3-4BE7-AF80-4CB7451071D0}" srcOrd="0" destOrd="0" presId="urn:microsoft.com/office/officeart/2005/8/layout/process3"/>
    <dgm:cxn modelId="{327182EF-DB7C-46B0-9BAE-EBB95988ED46}" srcId="{7EA7C115-98AF-4085-A24D-382B5AD2A0B5}" destId="{3AAC9823-8C4C-44B8-B567-6C3827BACFC7}" srcOrd="1" destOrd="0" parTransId="{A92106CD-CA20-42AB-B7D8-67907477A648}" sibTransId="{45F570AD-1EFB-4B74-851B-09EEDB51D749}"/>
    <dgm:cxn modelId="{71F2A1EF-5724-4843-86C4-411D5393A96F}" srcId="{165744D1-170C-458F-AE4B-522E41582860}" destId="{F3FC06F0-AD9B-4BA1-8F9F-27947A331625}" srcOrd="0" destOrd="0" parTransId="{4B5F1434-2A93-4D60-BF6B-5C4EECC4DE3B}" sibTransId="{DCB58A57-60B0-49D7-8691-57D2B565C937}"/>
    <dgm:cxn modelId="{60E29F5F-2613-4D7C-8082-A3ED94AA4717}" type="presParOf" srcId="{15110569-25A0-4CF0-BECA-41AACC48A018}" destId="{CF3EE9DD-AA6F-490A-91A8-5869E78E6C38}" srcOrd="0" destOrd="0" presId="urn:microsoft.com/office/officeart/2005/8/layout/process3"/>
    <dgm:cxn modelId="{9BF909FD-A51E-4BFF-96BB-20E66AC0A769}" type="presParOf" srcId="{CF3EE9DD-AA6F-490A-91A8-5869E78E6C38}" destId="{EAC90A35-1E79-418E-B25A-802C95034042}" srcOrd="0" destOrd="0" presId="urn:microsoft.com/office/officeart/2005/8/layout/process3"/>
    <dgm:cxn modelId="{445E6B72-5B0B-457A-9F1F-57A6BFBF1652}" type="presParOf" srcId="{CF3EE9DD-AA6F-490A-91A8-5869E78E6C38}" destId="{8A4F7E09-9625-4853-92B5-F177D08292B2}" srcOrd="1" destOrd="0" presId="urn:microsoft.com/office/officeart/2005/8/layout/process3"/>
    <dgm:cxn modelId="{D5A4442A-EF02-468B-AC8B-4BB60625D401}" type="presParOf" srcId="{CF3EE9DD-AA6F-490A-91A8-5869E78E6C38}" destId="{B8718957-1DE3-4BE7-AF80-4CB7451071D0}" srcOrd="2" destOrd="0" presId="urn:microsoft.com/office/officeart/2005/8/layout/process3"/>
    <dgm:cxn modelId="{F3D99B6B-E855-4170-B0F2-CD4306AA1496}" type="presParOf" srcId="{15110569-25A0-4CF0-BECA-41AACC48A018}" destId="{3EB52377-2F2A-4C7A-A797-9C8996A5048C}" srcOrd="1" destOrd="0" presId="urn:microsoft.com/office/officeart/2005/8/layout/process3"/>
    <dgm:cxn modelId="{204B63B7-68EE-4DB5-872E-C8C0E99E2D0D}" type="presParOf" srcId="{3EB52377-2F2A-4C7A-A797-9C8996A5048C}" destId="{968D59BA-0281-4F73-B9F6-ADD9D1810F3C}" srcOrd="0" destOrd="0" presId="urn:microsoft.com/office/officeart/2005/8/layout/process3"/>
    <dgm:cxn modelId="{65DD30A8-9690-4FFB-83B8-A8F0E67B450C}" type="presParOf" srcId="{15110569-25A0-4CF0-BECA-41AACC48A018}" destId="{4B36A114-EF88-45FB-820B-BA93456FFB8E}" srcOrd="2" destOrd="0" presId="urn:microsoft.com/office/officeart/2005/8/layout/process3"/>
    <dgm:cxn modelId="{B17E2A04-F025-49F3-82A6-291B1E659262}" type="presParOf" srcId="{4B36A114-EF88-45FB-820B-BA93456FFB8E}" destId="{780814BA-7DA6-4E3E-9A71-A7F7953B4DEF}" srcOrd="0" destOrd="0" presId="urn:microsoft.com/office/officeart/2005/8/layout/process3"/>
    <dgm:cxn modelId="{12048AFC-1ADD-40F1-8FEB-AE007E4A1A24}" type="presParOf" srcId="{4B36A114-EF88-45FB-820B-BA93456FFB8E}" destId="{31C0A908-59DB-4CAB-8E1A-2BADB200C9B4}" srcOrd="1" destOrd="0" presId="urn:microsoft.com/office/officeart/2005/8/layout/process3"/>
    <dgm:cxn modelId="{9D4A6373-6496-475B-84C9-BCD9FDF5429C}" type="presParOf" srcId="{4B36A114-EF88-45FB-820B-BA93456FFB8E}" destId="{D80E300D-D83E-4D5E-91A6-4ED251930EE7}" srcOrd="2" destOrd="0" presId="urn:microsoft.com/office/officeart/2005/8/layout/process3"/>
    <dgm:cxn modelId="{2B7E0C2A-6A82-4964-ADB0-506B06CD5BDE}" type="presParOf" srcId="{15110569-25A0-4CF0-BECA-41AACC48A018}" destId="{D14D887E-3B16-40D7-AFF2-B167A02B18B9}" srcOrd="3" destOrd="0" presId="urn:microsoft.com/office/officeart/2005/8/layout/process3"/>
    <dgm:cxn modelId="{4F348D33-CBC1-4874-99FD-3801BD1ECB0C}" type="presParOf" srcId="{D14D887E-3B16-40D7-AFF2-B167A02B18B9}" destId="{A1DA068E-B329-4A06-A8E0-3998E26C1C35}" srcOrd="0" destOrd="0" presId="urn:microsoft.com/office/officeart/2005/8/layout/process3"/>
    <dgm:cxn modelId="{4294B59B-83FC-4357-8F74-261A46ACADD5}" type="presParOf" srcId="{15110569-25A0-4CF0-BECA-41AACC48A018}" destId="{A7D24B5E-8C0C-435E-8951-BF1F6FEDCA0A}" srcOrd="4" destOrd="0" presId="urn:microsoft.com/office/officeart/2005/8/layout/process3"/>
    <dgm:cxn modelId="{C9A39753-D4AC-42E4-A7BF-4DE03B5581EB}" type="presParOf" srcId="{A7D24B5E-8C0C-435E-8951-BF1F6FEDCA0A}" destId="{B783C25F-CA18-4E7F-BFAF-751867CDEA58}" srcOrd="0" destOrd="0" presId="urn:microsoft.com/office/officeart/2005/8/layout/process3"/>
    <dgm:cxn modelId="{131B36E8-474C-4564-AB6F-4C230B9E8CE1}" type="presParOf" srcId="{A7D24B5E-8C0C-435E-8951-BF1F6FEDCA0A}" destId="{F69BC210-D055-4387-AA32-14AAC22CFBF3}" srcOrd="1" destOrd="0" presId="urn:microsoft.com/office/officeart/2005/8/layout/process3"/>
    <dgm:cxn modelId="{E98F14AF-18A9-4E42-8CC8-255206499E6C}" type="presParOf" srcId="{A7D24B5E-8C0C-435E-8951-BF1F6FEDCA0A}" destId="{C867EA57-E22E-4FB1-A8B5-F58C26CCC45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43837D-B22A-41D6-8283-FAB58F72E49F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1A9B4DC-2F43-4A0B-84E9-69D94882828E}">
      <dgm:prSet phldrT="[Text]"/>
      <dgm:spPr/>
      <dgm:t>
        <a:bodyPr/>
        <a:lstStyle/>
        <a:p>
          <a:r>
            <a:rPr lang="en-US" dirty="0"/>
            <a:t>3 colleagues per group (at least 1 staff member from each site)</a:t>
          </a:r>
        </a:p>
      </dgm:t>
    </dgm:pt>
    <dgm:pt modelId="{5D7084BC-71B2-4C93-A534-6B7909B37119}" type="parTrans" cxnId="{00E4D2F1-3DE9-4C6C-917B-8362A5673CA1}">
      <dgm:prSet/>
      <dgm:spPr/>
      <dgm:t>
        <a:bodyPr/>
        <a:lstStyle/>
        <a:p>
          <a:endParaRPr lang="en-US"/>
        </a:p>
      </dgm:t>
    </dgm:pt>
    <dgm:pt modelId="{7EE2063F-B3F8-452E-9E1B-8E729649934B}" type="sibTrans" cxnId="{00E4D2F1-3DE9-4C6C-917B-8362A5673CA1}">
      <dgm:prSet/>
      <dgm:spPr/>
      <dgm:t>
        <a:bodyPr/>
        <a:lstStyle/>
        <a:p>
          <a:endParaRPr lang="en-US"/>
        </a:p>
      </dgm:t>
    </dgm:pt>
    <dgm:pt modelId="{7F407EE5-CBB5-41F9-90C7-288631D2CBEB}">
      <dgm:prSet phldrT="[Text]"/>
      <dgm:spPr/>
      <dgm:t>
        <a:bodyPr/>
        <a:lstStyle/>
        <a:p>
          <a:r>
            <a:rPr lang="en-US" dirty="0"/>
            <a:t>1 enquiry randomly selected for review per colleague</a:t>
          </a:r>
        </a:p>
      </dgm:t>
    </dgm:pt>
    <dgm:pt modelId="{B0A56C25-05ED-4655-8FCD-505E4AF0946E}" type="parTrans" cxnId="{AC6C1A27-2FBA-4372-A1C8-8F468F25F23C}">
      <dgm:prSet/>
      <dgm:spPr/>
      <dgm:t>
        <a:bodyPr/>
        <a:lstStyle/>
        <a:p>
          <a:endParaRPr lang="en-US"/>
        </a:p>
      </dgm:t>
    </dgm:pt>
    <dgm:pt modelId="{77AD7413-61A8-4ED0-B6E2-0D2BAD7D4CED}" type="sibTrans" cxnId="{AC6C1A27-2FBA-4372-A1C8-8F468F25F23C}">
      <dgm:prSet/>
      <dgm:spPr/>
      <dgm:t>
        <a:bodyPr/>
        <a:lstStyle/>
        <a:p>
          <a:endParaRPr lang="en-US"/>
        </a:p>
      </dgm:t>
    </dgm:pt>
    <dgm:pt modelId="{967475E2-107B-4507-871C-4C9912348E2F}">
      <dgm:prSet phldrT="[Text]"/>
      <dgm:spPr/>
      <dgm:t>
        <a:bodyPr/>
        <a:lstStyle/>
        <a:p>
          <a:r>
            <a:rPr lang="en-US" dirty="0"/>
            <a:t>Removal of scoring system from the enquiry answering assessment form</a:t>
          </a:r>
        </a:p>
      </dgm:t>
    </dgm:pt>
    <dgm:pt modelId="{87FA07BA-BD2E-433B-A283-242E247E95F2}" type="parTrans" cxnId="{1D3E503D-2901-4250-BE82-F94678190FBD}">
      <dgm:prSet/>
      <dgm:spPr/>
      <dgm:t>
        <a:bodyPr/>
        <a:lstStyle/>
        <a:p>
          <a:endParaRPr lang="en-US"/>
        </a:p>
      </dgm:t>
    </dgm:pt>
    <dgm:pt modelId="{C4C1782A-C39A-484C-A44F-A3E520546476}" type="sibTrans" cxnId="{1D3E503D-2901-4250-BE82-F94678190FBD}">
      <dgm:prSet/>
      <dgm:spPr/>
      <dgm:t>
        <a:bodyPr/>
        <a:lstStyle/>
        <a:p>
          <a:endParaRPr lang="en-US"/>
        </a:p>
      </dgm:t>
    </dgm:pt>
    <dgm:pt modelId="{68CD0E9D-796D-497C-BCCF-F2C97AD864AC}">
      <dgm:prSet phldrT="[Text]"/>
      <dgm:spPr/>
      <dgm:t>
        <a:bodyPr/>
        <a:lstStyle/>
        <a:p>
          <a:r>
            <a:rPr lang="en-US" dirty="0"/>
            <a:t>Both written and verbal feedback from colleagues – use of Microsoft Teams meetings</a:t>
          </a:r>
        </a:p>
      </dgm:t>
    </dgm:pt>
    <dgm:pt modelId="{C91BDB61-F39A-4867-9B76-9A6B7C170884}" type="parTrans" cxnId="{4B5EE5B3-2B8E-44F4-83AD-75D8AF3030AB}">
      <dgm:prSet/>
      <dgm:spPr/>
      <dgm:t>
        <a:bodyPr/>
        <a:lstStyle/>
        <a:p>
          <a:endParaRPr lang="en-US"/>
        </a:p>
      </dgm:t>
    </dgm:pt>
    <dgm:pt modelId="{B107D93C-6C41-44E5-A32C-7C9222A32D68}" type="sibTrans" cxnId="{4B5EE5B3-2B8E-44F4-83AD-75D8AF3030AB}">
      <dgm:prSet/>
      <dgm:spPr/>
      <dgm:t>
        <a:bodyPr/>
        <a:lstStyle/>
        <a:p>
          <a:endParaRPr lang="en-US"/>
        </a:p>
      </dgm:t>
    </dgm:pt>
    <dgm:pt modelId="{D1A80AEC-9036-4B2B-B1E7-AB8BE787671F}">
      <dgm:prSet phldrT="[Text]"/>
      <dgm:spPr/>
      <dgm:t>
        <a:bodyPr/>
        <a:lstStyle/>
        <a:p>
          <a:r>
            <a:rPr lang="en-US" dirty="0"/>
            <a:t>Presentation of feedback and discussion at MEMAS wide clinical meetings</a:t>
          </a:r>
        </a:p>
      </dgm:t>
    </dgm:pt>
    <dgm:pt modelId="{39746B64-D0A0-4E6E-8DD6-BAA7548BDF2D}" type="parTrans" cxnId="{D39EF84F-AD51-4FF8-8A27-D5CC3E1830D9}">
      <dgm:prSet/>
      <dgm:spPr/>
      <dgm:t>
        <a:bodyPr/>
        <a:lstStyle/>
        <a:p>
          <a:endParaRPr lang="en-US"/>
        </a:p>
      </dgm:t>
    </dgm:pt>
    <dgm:pt modelId="{CB3F7E27-8322-4A3A-8235-25D99BB986AB}" type="sibTrans" cxnId="{D39EF84F-AD51-4FF8-8A27-D5CC3E1830D9}">
      <dgm:prSet/>
      <dgm:spPr/>
      <dgm:t>
        <a:bodyPr/>
        <a:lstStyle/>
        <a:p>
          <a:endParaRPr lang="en-US"/>
        </a:p>
      </dgm:t>
    </dgm:pt>
    <dgm:pt modelId="{38A89E2C-A69F-4D93-9F9B-EC1BC536E6A6}" type="pres">
      <dgm:prSet presAssocID="{7243837D-B22A-41D6-8283-FAB58F72E49F}" presName="diagram" presStyleCnt="0">
        <dgm:presLayoutVars>
          <dgm:dir/>
          <dgm:resizeHandles val="exact"/>
        </dgm:presLayoutVars>
      </dgm:prSet>
      <dgm:spPr/>
    </dgm:pt>
    <dgm:pt modelId="{EBCC15A6-626C-4CBA-958E-9568924B8906}" type="pres">
      <dgm:prSet presAssocID="{91A9B4DC-2F43-4A0B-84E9-69D94882828E}" presName="node" presStyleLbl="node1" presStyleIdx="0" presStyleCnt="5">
        <dgm:presLayoutVars>
          <dgm:bulletEnabled val="1"/>
        </dgm:presLayoutVars>
      </dgm:prSet>
      <dgm:spPr/>
    </dgm:pt>
    <dgm:pt modelId="{5E6902C6-EC39-4C4C-8C6C-F4856E837B55}" type="pres">
      <dgm:prSet presAssocID="{7EE2063F-B3F8-452E-9E1B-8E729649934B}" presName="sibTrans" presStyleCnt="0"/>
      <dgm:spPr/>
    </dgm:pt>
    <dgm:pt modelId="{5454C5EF-B905-4A63-B706-7DBC1F765E7E}" type="pres">
      <dgm:prSet presAssocID="{7F407EE5-CBB5-41F9-90C7-288631D2CBEB}" presName="node" presStyleLbl="node1" presStyleIdx="1" presStyleCnt="5">
        <dgm:presLayoutVars>
          <dgm:bulletEnabled val="1"/>
        </dgm:presLayoutVars>
      </dgm:prSet>
      <dgm:spPr/>
    </dgm:pt>
    <dgm:pt modelId="{389A39BA-1EF9-41C8-88CC-4E2EB7C8C00A}" type="pres">
      <dgm:prSet presAssocID="{77AD7413-61A8-4ED0-B6E2-0D2BAD7D4CED}" presName="sibTrans" presStyleCnt="0"/>
      <dgm:spPr/>
    </dgm:pt>
    <dgm:pt modelId="{F1A6A633-B7D2-463E-915F-2598374FA100}" type="pres">
      <dgm:prSet presAssocID="{967475E2-107B-4507-871C-4C9912348E2F}" presName="node" presStyleLbl="node1" presStyleIdx="2" presStyleCnt="5">
        <dgm:presLayoutVars>
          <dgm:bulletEnabled val="1"/>
        </dgm:presLayoutVars>
      </dgm:prSet>
      <dgm:spPr/>
    </dgm:pt>
    <dgm:pt modelId="{DB982266-A730-447C-95CC-4F545BF900C6}" type="pres">
      <dgm:prSet presAssocID="{C4C1782A-C39A-484C-A44F-A3E520546476}" presName="sibTrans" presStyleCnt="0"/>
      <dgm:spPr/>
    </dgm:pt>
    <dgm:pt modelId="{3D17C50F-37D4-463A-ADDF-861ECCDFFBF9}" type="pres">
      <dgm:prSet presAssocID="{68CD0E9D-796D-497C-BCCF-F2C97AD864AC}" presName="node" presStyleLbl="node1" presStyleIdx="3" presStyleCnt="5">
        <dgm:presLayoutVars>
          <dgm:bulletEnabled val="1"/>
        </dgm:presLayoutVars>
      </dgm:prSet>
      <dgm:spPr/>
    </dgm:pt>
    <dgm:pt modelId="{51EE724E-86BD-4F81-A6DC-1C2719712C47}" type="pres">
      <dgm:prSet presAssocID="{B107D93C-6C41-44E5-A32C-7C9222A32D68}" presName="sibTrans" presStyleCnt="0"/>
      <dgm:spPr/>
    </dgm:pt>
    <dgm:pt modelId="{BF01967D-4403-4EF8-9481-FD4BBA2F8EAC}" type="pres">
      <dgm:prSet presAssocID="{D1A80AEC-9036-4B2B-B1E7-AB8BE787671F}" presName="node" presStyleLbl="node1" presStyleIdx="4" presStyleCnt="5">
        <dgm:presLayoutVars>
          <dgm:bulletEnabled val="1"/>
        </dgm:presLayoutVars>
      </dgm:prSet>
      <dgm:spPr/>
    </dgm:pt>
  </dgm:ptLst>
  <dgm:cxnLst>
    <dgm:cxn modelId="{AC6C1A27-2FBA-4372-A1C8-8F468F25F23C}" srcId="{7243837D-B22A-41D6-8283-FAB58F72E49F}" destId="{7F407EE5-CBB5-41F9-90C7-288631D2CBEB}" srcOrd="1" destOrd="0" parTransId="{B0A56C25-05ED-4655-8FCD-505E4AF0946E}" sibTransId="{77AD7413-61A8-4ED0-B6E2-0D2BAD7D4CED}"/>
    <dgm:cxn modelId="{AA4AF429-E8E0-4A07-BBF6-C7F0DBAC666D}" type="presOf" srcId="{91A9B4DC-2F43-4A0B-84E9-69D94882828E}" destId="{EBCC15A6-626C-4CBA-958E-9568924B8906}" srcOrd="0" destOrd="0" presId="urn:microsoft.com/office/officeart/2005/8/layout/default"/>
    <dgm:cxn modelId="{68A9413C-EB73-45C0-9E25-ACED4C4C08A0}" type="presOf" srcId="{7243837D-B22A-41D6-8283-FAB58F72E49F}" destId="{38A89E2C-A69F-4D93-9F9B-EC1BC536E6A6}" srcOrd="0" destOrd="0" presId="urn:microsoft.com/office/officeart/2005/8/layout/default"/>
    <dgm:cxn modelId="{1D3E503D-2901-4250-BE82-F94678190FBD}" srcId="{7243837D-B22A-41D6-8283-FAB58F72E49F}" destId="{967475E2-107B-4507-871C-4C9912348E2F}" srcOrd="2" destOrd="0" parTransId="{87FA07BA-BD2E-433B-A283-242E247E95F2}" sibTransId="{C4C1782A-C39A-484C-A44F-A3E520546476}"/>
    <dgm:cxn modelId="{69F46266-8A65-4142-8DBD-3748482152E7}" type="presOf" srcId="{68CD0E9D-796D-497C-BCCF-F2C97AD864AC}" destId="{3D17C50F-37D4-463A-ADDF-861ECCDFFBF9}" srcOrd="0" destOrd="0" presId="urn:microsoft.com/office/officeart/2005/8/layout/default"/>
    <dgm:cxn modelId="{D39EF84F-AD51-4FF8-8A27-D5CC3E1830D9}" srcId="{7243837D-B22A-41D6-8283-FAB58F72E49F}" destId="{D1A80AEC-9036-4B2B-B1E7-AB8BE787671F}" srcOrd="4" destOrd="0" parTransId="{39746B64-D0A0-4E6E-8DD6-BAA7548BDF2D}" sibTransId="{CB3F7E27-8322-4A3A-8235-25D99BB986AB}"/>
    <dgm:cxn modelId="{030A17AF-3005-443A-B8B2-E83F0729C5CB}" type="presOf" srcId="{967475E2-107B-4507-871C-4C9912348E2F}" destId="{F1A6A633-B7D2-463E-915F-2598374FA100}" srcOrd="0" destOrd="0" presId="urn:microsoft.com/office/officeart/2005/8/layout/default"/>
    <dgm:cxn modelId="{4B5EE5B3-2B8E-44F4-83AD-75D8AF3030AB}" srcId="{7243837D-B22A-41D6-8283-FAB58F72E49F}" destId="{68CD0E9D-796D-497C-BCCF-F2C97AD864AC}" srcOrd="3" destOrd="0" parTransId="{C91BDB61-F39A-4867-9B76-9A6B7C170884}" sibTransId="{B107D93C-6C41-44E5-A32C-7C9222A32D68}"/>
    <dgm:cxn modelId="{F3BC40B7-A985-4971-860E-ED5EBF206FF7}" type="presOf" srcId="{D1A80AEC-9036-4B2B-B1E7-AB8BE787671F}" destId="{BF01967D-4403-4EF8-9481-FD4BBA2F8EAC}" srcOrd="0" destOrd="0" presId="urn:microsoft.com/office/officeart/2005/8/layout/default"/>
    <dgm:cxn modelId="{E9F7A2E4-2703-4340-97FB-EB87417D8DD3}" type="presOf" srcId="{7F407EE5-CBB5-41F9-90C7-288631D2CBEB}" destId="{5454C5EF-B905-4A63-B706-7DBC1F765E7E}" srcOrd="0" destOrd="0" presId="urn:microsoft.com/office/officeart/2005/8/layout/default"/>
    <dgm:cxn modelId="{00E4D2F1-3DE9-4C6C-917B-8362A5673CA1}" srcId="{7243837D-B22A-41D6-8283-FAB58F72E49F}" destId="{91A9B4DC-2F43-4A0B-84E9-69D94882828E}" srcOrd="0" destOrd="0" parTransId="{5D7084BC-71B2-4C93-A534-6B7909B37119}" sibTransId="{7EE2063F-B3F8-452E-9E1B-8E729649934B}"/>
    <dgm:cxn modelId="{77D294F0-D534-496B-A6D0-035AD88F2998}" type="presParOf" srcId="{38A89E2C-A69F-4D93-9F9B-EC1BC536E6A6}" destId="{EBCC15A6-626C-4CBA-958E-9568924B8906}" srcOrd="0" destOrd="0" presId="urn:microsoft.com/office/officeart/2005/8/layout/default"/>
    <dgm:cxn modelId="{2CA8E9FE-21BE-4932-A415-A57647B5F893}" type="presParOf" srcId="{38A89E2C-A69F-4D93-9F9B-EC1BC536E6A6}" destId="{5E6902C6-EC39-4C4C-8C6C-F4856E837B55}" srcOrd="1" destOrd="0" presId="urn:microsoft.com/office/officeart/2005/8/layout/default"/>
    <dgm:cxn modelId="{7A84774F-5FE8-4696-B8F6-A4782A7DDAB7}" type="presParOf" srcId="{38A89E2C-A69F-4D93-9F9B-EC1BC536E6A6}" destId="{5454C5EF-B905-4A63-B706-7DBC1F765E7E}" srcOrd="2" destOrd="0" presId="urn:microsoft.com/office/officeart/2005/8/layout/default"/>
    <dgm:cxn modelId="{33CF85F9-1208-4722-958C-3EEE7EFF49C6}" type="presParOf" srcId="{38A89E2C-A69F-4D93-9F9B-EC1BC536E6A6}" destId="{389A39BA-1EF9-41C8-88CC-4E2EB7C8C00A}" srcOrd="3" destOrd="0" presId="urn:microsoft.com/office/officeart/2005/8/layout/default"/>
    <dgm:cxn modelId="{89D8F184-079F-46B4-A391-3FFA14D07F41}" type="presParOf" srcId="{38A89E2C-A69F-4D93-9F9B-EC1BC536E6A6}" destId="{F1A6A633-B7D2-463E-915F-2598374FA100}" srcOrd="4" destOrd="0" presId="urn:microsoft.com/office/officeart/2005/8/layout/default"/>
    <dgm:cxn modelId="{5DE73238-1F2B-4E98-87B5-4030DE2EC48F}" type="presParOf" srcId="{38A89E2C-A69F-4D93-9F9B-EC1BC536E6A6}" destId="{DB982266-A730-447C-95CC-4F545BF900C6}" srcOrd="5" destOrd="0" presId="urn:microsoft.com/office/officeart/2005/8/layout/default"/>
    <dgm:cxn modelId="{1D52E958-8051-4333-930F-8770C01D6343}" type="presParOf" srcId="{38A89E2C-A69F-4D93-9F9B-EC1BC536E6A6}" destId="{3D17C50F-37D4-463A-ADDF-861ECCDFFBF9}" srcOrd="6" destOrd="0" presId="urn:microsoft.com/office/officeart/2005/8/layout/default"/>
    <dgm:cxn modelId="{AD9EEB8C-C84A-4327-BC40-D713EDE1F054}" type="presParOf" srcId="{38A89E2C-A69F-4D93-9F9B-EC1BC536E6A6}" destId="{51EE724E-86BD-4F81-A6DC-1C2719712C47}" srcOrd="7" destOrd="0" presId="urn:microsoft.com/office/officeart/2005/8/layout/default"/>
    <dgm:cxn modelId="{D4F638F8-973C-451B-8294-A66B2C48D062}" type="presParOf" srcId="{38A89E2C-A69F-4D93-9F9B-EC1BC536E6A6}" destId="{BF01967D-4403-4EF8-9481-FD4BBA2F8EA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679B63-18DA-40D5-8206-15A3752AD79A}" type="doc">
      <dgm:prSet loTypeId="urn:microsoft.com/office/officeart/2005/8/layout/h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D0D85C9-022F-4666-AEEB-373964CB2484}">
      <dgm:prSet phldrT="[Text]"/>
      <dgm:spPr/>
      <dgm:t>
        <a:bodyPr/>
        <a:lstStyle/>
        <a:p>
          <a:r>
            <a:rPr lang="en-US" dirty="0"/>
            <a:t>Challenges</a:t>
          </a:r>
        </a:p>
      </dgm:t>
    </dgm:pt>
    <dgm:pt modelId="{B9F061F8-2635-4C7B-9493-A8C172D940F1}" type="parTrans" cxnId="{FD137DFB-1E88-4B60-A62B-9FC922572878}">
      <dgm:prSet/>
      <dgm:spPr/>
      <dgm:t>
        <a:bodyPr/>
        <a:lstStyle/>
        <a:p>
          <a:endParaRPr lang="en-US"/>
        </a:p>
      </dgm:t>
    </dgm:pt>
    <dgm:pt modelId="{4D7C51FD-91BA-49B3-B9C4-A4D451DEB3EC}" type="sibTrans" cxnId="{FD137DFB-1E88-4B60-A62B-9FC922572878}">
      <dgm:prSet/>
      <dgm:spPr/>
      <dgm:t>
        <a:bodyPr/>
        <a:lstStyle/>
        <a:p>
          <a:endParaRPr lang="en-US"/>
        </a:p>
      </dgm:t>
    </dgm:pt>
    <dgm:pt modelId="{A1E16A88-EFA4-4570-91F8-BD6B111CAED7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Use of different </a:t>
          </a:r>
          <a:r>
            <a:rPr lang="en-US" dirty="0" err="1">
              <a:solidFill>
                <a:srgbClr val="002060"/>
              </a:solidFill>
            </a:rPr>
            <a:t>MiDatabank</a:t>
          </a:r>
          <a:r>
            <a:rPr lang="en-US" dirty="0">
              <a:solidFill>
                <a:srgbClr val="002060"/>
              </a:solidFill>
            </a:rPr>
            <a:t> systems and sharing of enquiries</a:t>
          </a:r>
        </a:p>
      </dgm:t>
    </dgm:pt>
    <dgm:pt modelId="{E38C8E99-5A9F-4652-ADCF-935782EE67A2}" type="parTrans" cxnId="{393C8C9E-07A1-4E4C-A362-264D5AD39E57}">
      <dgm:prSet/>
      <dgm:spPr/>
      <dgm:t>
        <a:bodyPr/>
        <a:lstStyle/>
        <a:p>
          <a:endParaRPr lang="en-US"/>
        </a:p>
      </dgm:t>
    </dgm:pt>
    <dgm:pt modelId="{17D018AF-D90F-4718-8E80-EC09618FA4F1}" type="sibTrans" cxnId="{393C8C9E-07A1-4E4C-A362-264D5AD39E57}">
      <dgm:prSet/>
      <dgm:spPr/>
      <dgm:t>
        <a:bodyPr/>
        <a:lstStyle/>
        <a:p>
          <a:endParaRPr lang="en-US"/>
        </a:p>
      </dgm:t>
    </dgm:pt>
    <dgm:pt modelId="{5A461B77-81F2-41FF-83C3-26E050C058ED}">
      <dgm:prSet phldrT="[Text]"/>
      <dgm:spPr/>
      <dgm:t>
        <a:bodyPr/>
        <a:lstStyle/>
        <a:p>
          <a:r>
            <a:rPr lang="en-US" dirty="0" err="1">
              <a:solidFill>
                <a:srgbClr val="002060"/>
              </a:solidFill>
            </a:rPr>
            <a:t>Organisation</a:t>
          </a:r>
          <a:r>
            <a:rPr lang="en-US" dirty="0">
              <a:solidFill>
                <a:srgbClr val="002060"/>
              </a:solidFill>
            </a:rPr>
            <a:t> of Microsoft Teams meetings for feedback and time to complete</a:t>
          </a:r>
        </a:p>
      </dgm:t>
    </dgm:pt>
    <dgm:pt modelId="{170A931E-D0D1-4C6A-B0CD-11FEDDC32912}" type="parTrans" cxnId="{75B126B9-8576-4895-9114-F026CBCC4E49}">
      <dgm:prSet/>
      <dgm:spPr/>
      <dgm:t>
        <a:bodyPr/>
        <a:lstStyle/>
        <a:p>
          <a:endParaRPr lang="en-US"/>
        </a:p>
      </dgm:t>
    </dgm:pt>
    <dgm:pt modelId="{67DEB369-6E00-4180-B7FE-C7B77E149618}" type="sibTrans" cxnId="{75B126B9-8576-4895-9114-F026CBCC4E49}">
      <dgm:prSet/>
      <dgm:spPr/>
      <dgm:t>
        <a:bodyPr/>
        <a:lstStyle/>
        <a:p>
          <a:endParaRPr lang="en-US"/>
        </a:p>
      </dgm:t>
    </dgm:pt>
    <dgm:pt modelId="{2D50B574-CD71-4D02-8EB1-F82FF1690088}">
      <dgm:prSet phldrT="[Text]"/>
      <dgm:spPr/>
      <dgm:t>
        <a:bodyPr/>
        <a:lstStyle/>
        <a:p>
          <a:r>
            <a:rPr lang="en-US" dirty="0"/>
            <a:t>Positive Outcomes</a:t>
          </a:r>
        </a:p>
      </dgm:t>
    </dgm:pt>
    <dgm:pt modelId="{151448E6-DD9A-440F-B63F-6CC01A99AE7D}" type="parTrans" cxnId="{EFCABB1C-F418-4D79-A238-E5674B16B6A5}">
      <dgm:prSet/>
      <dgm:spPr/>
      <dgm:t>
        <a:bodyPr/>
        <a:lstStyle/>
        <a:p>
          <a:endParaRPr lang="en-US"/>
        </a:p>
      </dgm:t>
    </dgm:pt>
    <dgm:pt modelId="{E397F565-2870-486F-87CE-99E1846B286E}" type="sibTrans" cxnId="{EFCABB1C-F418-4D79-A238-E5674B16B6A5}">
      <dgm:prSet/>
      <dgm:spPr/>
      <dgm:t>
        <a:bodyPr/>
        <a:lstStyle/>
        <a:p>
          <a:endParaRPr lang="en-US"/>
        </a:p>
      </dgm:t>
    </dgm:pt>
    <dgm:pt modelId="{69A00716-2FC5-47B4-A54B-BA0144E45EDD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Number of enquiries for review was manageable with existing workloads</a:t>
          </a:r>
        </a:p>
      </dgm:t>
    </dgm:pt>
    <dgm:pt modelId="{9DCDDDFC-123B-427B-ACF6-50F1ECDB154C}" type="parTrans" cxnId="{DF63237E-CC82-4453-A7B0-2B64D75292C8}">
      <dgm:prSet/>
      <dgm:spPr/>
      <dgm:t>
        <a:bodyPr/>
        <a:lstStyle/>
        <a:p>
          <a:endParaRPr lang="en-US"/>
        </a:p>
      </dgm:t>
    </dgm:pt>
    <dgm:pt modelId="{4512504E-D388-406A-9504-7A9383129EE7}" type="sibTrans" cxnId="{DF63237E-CC82-4453-A7B0-2B64D75292C8}">
      <dgm:prSet/>
      <dgm:spPr/>
      <dgm:t>
        <a:bodyPr/>
        <a:lstStyle/>
        <a:p>
          <a:endParaRPr lang="en-US"/>
        </a:p>
      </dgm:t>
    </dgm:pt>
    <dgm:pt modelId="{3725ED13-51B9-40BA-85DB-B295C8E05B9F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Qualitative feedback led to more productive and supportive peer discussions</a:t>
          </a:r>
        </a:p>
      </dgm:t>
    </dgm:pt>
    <dgm:pt modelId="{ED9EC5C2-B819-487C-A469-BEF8613CCE92}" type="parTrans" cxnId="{169B539F-76E5-416D-B54A-7D315C33F437}">
      <dgm:prSet/>
      <dgm:spPr/>
      <dgm:t>
        <a:bodyPr/>
        <a:lstStyle/>
        <a:p>
          <a:endParaRPr lang="en-US"/>
        </a:p>
      </dgm:t>
    </dgm:pt>
    <dgm:pt modelId="{60DE6F5B-E3C2-4B34-9B1A-DF0EFF2A0516}" type="sibTrans" cxnId="{169B539F-76E5-416D-B54A-7D315C33F437}">
      <dgm:prSet/>
      <dgm:spPr/>
      <dgm:t>
        <a:bodyPr/>
        <a:lstStyle/>
        <a:p>
          <a:endParaRPr lang="en-US"/>
        </a:p>
      </dgm:t>
    </dgm:pt>
    <dgm:pt modelId="{C6ECEB59-3354-4364-9E69-BB66B8E16748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Quarterly completion of the full peer review process</a:t>
          </a:r>
        </a:p>
      </dgm:t>
    </dgm:pt>
    <dgm:pt modelId="{C0E5A27E-82BE-4741-BA36-A6840D3A90C9}" type="parTrans" cxnId="{A9A3C822-8DF7-4D52-8C27-7217E5EF4A3F}">
      <dgm:prSet/>
      <dgm:spPr/>
      <dgm:t>
        <a:bodyPr/>
        <a:lstStyle/>
        <a:p>
          <a:endParaRPr lang="en-US"/>
        </a:p>
      </dgm:t>
    </dgm:pt>
    <dgm:pt modelId="{CE778E35-80D3-46E4-92FD-A04D5451A8AD}" type="sibTrans" cxnId="{A9A3C822-8DF7-4D52-8C27-7217E5EF4A3F}">
      <dgm:prSet/>
      <dgm:spPr/>
      <dgm:t>
        <a:bodyPr/>
        <a:lstStyle/>
        <a:p>
          <a:endParaRPr lang="en-US"/>
        </a:p>
      </dgm:t>
    </dgm:pt>
    <dgm:pt modelId="{7F0A3B10-B39F-4EDF-8CAF-DB7A993AEA0C}">
      <dgm:prSet phldrT="[Text]"/>
      <dgm:spPr/>
      <dgm:t>
        <a:bodyPr/>
        <a:lstStyle/>
        <a:p>
          <a:r>
            <a:rPr lang="en-GB" dirty="0">
              <a:solidFill>
                <a:srgbClr val="002060"/>
              </a:solidFill>
            </a:rPr>
            <a:t>Collaborative ways of working for the development of colleague relationships</a:t>
          </a:r>
          <a:endParaRPr lang="en-US" dirty="0">
            <a:solidFill>
              <a:srgbClr val="002060"/>
            </a:solidFill>
          </a:endParaRPr>
        </a:p>
      </dgm:t>
    </dgm:pt>
    <dgm:pt modelId="{99FFDF43-F640-4527-B1EB-95ACE0C108FE}" type="parTrans" cxnId="{7AE4C0AA-F4ED-4D23-958F-20A7357E7DEB}">
      <dgm:prSet/>
      <dgm:spPr/>
      <dgm:t>
        <a:bodyPr/>
        <a:lstStyle/>
        <a:p>
          <a:endParaRPr lang="en-US"/>
        </a:p>
      </dgm:t>
    </dgm:pt>
    <dgm:pt modelId="{05ABEA67-CCBC-49D2-B3FB-83C66D32ACCA}" type="sibTrans" cxnId="{7AE4C0AA-F4ED-4D23-958F-20A7357E7DEB}">
      <dgm:prSet/>
      <dgm:spPr/>
      <dgm:t>
        <a:bodyPr/>
        <a:lstStyle/>
        <a:p>
          <a:endParaRPr lang="en-US"/>
        </a:p>
      </dgm:t>
    </dgm:pt>
    <dgm:pt modelId="{37248447-301C-4EB3-B493-BD8D7797289D}">
      <dgm:prSet phldrT="[Text]"/>
      <dgm:spPr/>
      <dgm:t>
        <a:bodyPr/>
        <a:lstStyle/>
        <a:p>
          <a:r>
            <a:rPr lang="en-GB">
              <a:solidFill>
                <a:srgbClr val="002060"/>
              </a:solidFill>
            </a:rPr>
            <a:t>Learning opportunities for different ways of working for enquiry answering</a:t>
          </a:r>
          <a:endParaRPr lang="en-US" dirty="0">
            <a:solidFill>
              <a:srgbClr val="002060"/>
            </a:solidFill>
          </a:endParaRPr>
        </a:p>
      </dgm:t>
    </dgm:pt>
    <dgm:pt modelId="{D12D254F-2FD2-46E2-A66B-B9AA5DEDB5C8}" type="parTrans" cxnId="{B41A7A84-5F50-4239-987F-3E6080225B43}">
      <dgm:prSet/>
      <dgm:spPr/>
      <dgm:t>
        <a:bodyPr/>
        <a:lstStyle/>
        <a:p>
          <a:endParaRPr lang="en-US"/>
        </a:p>
      </dgm:t>
    </dgm:pt>
    <dgm:pt modelId="{6B8EC425-504D-45B5-A807-4345213B33B6}" type="sibTrans" cxnId="{B41A7A84-5F50-4239-987F-3E6080225B43}">
      <dgm:prSet/>
      <dgm:spPr/>
      <dgm:t>
        <a:bodyPr/>
        <a:lstStyle/>
        <a:p>
          <a:endParaRPr lang="en-US"/>
        </a:p>
      </dgm:t>
    </dgm:pt>
    <dgm:pt modelId="{CE7A6265-A8DC-4AC4-A235-C10B24E5C0FA}">
      <dgm:prSet phldrT="[Text]"/>
      <dgm:spPr/>
      <dgm:t>
        <a:bodyPr/>
        <a:lstStyle/>
        <a:p>
          <a:r>
            <a:rPr lang="en-GB" dirty="0">
              <a:solidFill>
                <a:srgbClr val="002060"/>
              </a:solidFill>
            </a:rPr>
            <a:t>Support for the consistency of service provision and quality of enquiry answering</a:t>
          </a:r>
          <a:endParaRPr lang="en-US" dirty="0">
            <a:solidFill>
              <a:srgbClr val="002060"/>
            </a:solidFill>
          </a:endParaRPr>
        </a:p>
      </dgm:t>
    </dgm:pt>
    <dgm:pt modelId="{D57C651A-728D-4FE2-A478-D60647125669}" type="parTrans" cxnId="{F3CC2E81-7D46-458B-A5FC-44267F5F5908}">
      <dgm:prSet/>
      <dgm:spPr/>
      <dgm:t>
        <a:bodyPr/>
        <a:lstStyle/>
        <a:p>
          <a:endParaRPr lang="en-US"/>
        </a:p>
      </dgm:t>
    </dgm:pt>
    <dgm:pt modelId="{60C7BCB1-E10C-4EB2-9D69-33C9CF176723}" type="sibTrans" cxnId="{F3CC2E81-7D46-458B-A5FC-44267F5F5908}">
      <dgm:prSet/>
      <dgm:spPr/>
      <dgm:t>
        <a:bodyPr/>
        <a:lstStyle/>
        <a:p>
          <a:endParaRPr lang="en-US"/>
        </a:p>
      </dgm:t>
    </dgm:pt>
    <dgm:pt modelId="{28DEC159-C41E-4944-A1EE-6F328CA2A5EE}" type="pres">
      <dgm:prSet presAssocID="{B2679B63-18DA-40D5-8206-15A3752AD79A}" presName="Name0" presStyleCnt="0">
        <dgm:presLayoutVars>
          <dgm:dir/>
          <dgm:animLvl val="lvl"/>
          <dgm:resizeHandles val="exact"/>
        </dgm:presLayoutVars>
      </dgm:prSet>
      <dgm:spPr/>
    </dgm:pt>
    <dgm:pt modelId="{11A118DC-8A4C-4A1A-B253-4E11FD8266E6}" type="pres">
      <dgm:prSet presAssocID="{8D0D85C9-022F-4666-AEEB-373964CB2484}" presName="composite" presStyleCnt="0"/>
      <dgm:spPr/>
    </dgm:pt>
    <dgm:pt modelId="{5C0718AB-99D3-4B9E-A074-F549DBA61644}" type="pres">
      <dgm:prSet presAssocID="{8D0D85C9-022F-4666-AEEB-373964CB248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0AC2580-A537-4AE9-A5C7-F322888B4203}" type="pres">
      <dgm:prSet presAssocID="{8D0D85C9-022F-4666-AEEB-373964CB2484}" presName="desTx" presStyleLbl="alignAccFollowNode1" presStyleIdx="0" presStyleCnt="2">
        <dgm:presLayoutVars>
          <dgm:bulletEnabled val="1"/>
        </dgm:presLayoutVars>
      </dgm:prSet>
      <dgm:spPr/>
    </dgm:pt>
    <dgm:pt modelId="{614975AE-AF72-4A08-BA4D-2056D3AFA95E}" type="pres">
      <dgm:prSet presAssocID="{4D7C51FD-91BA-49B3-B9C4-A4D451DEB3EC}" presName="space" presStyleCnt="0"/>
      <dgm:spPr/>
    </dgm:pt>
    <dgm:pt modelId="{DB0FC73D-889E-4949-9078-A21F3724B6DD}" type="pres">
      <dgm:prSet presAssocID="{2D50B574-CD71-4D02-8EB1-F82FF1690088}" presName="composite" presStyleCnt="0"/>
      <dgm:spPr/>
    </dgm:pt>
    <dgm:pt modelId="{51213FB8-8ACA-46F8-A426-E439753E0985}" type="pres">
      <dgm:prSet presAssocID="{2D50B574-CD71-4D02-8EB1-F82FF169008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EEAF547-4D1A-483C-B3FF-59BAD2DCFE12}" type="pres">
      <dgm:prSet presAssocID="{2D50B574-CD71-4D02-8EB1-F82FF169008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FCABB1C-F418-4D79-A238-E5674B16B6A5}" srcId="{B2679B63-18DA-40D5-8206-15A3752AD79A}" destId="{2D50B574-CD71-4D02-8EB1-F82FF1690088}" srcOrd="1" destOrd="0" parTransId="{151448E6-DD9A-440F-B63F-6CC01A99AE7D}" sibTransId="{E397F565-2870-486F-87CE-99E1846B286E}"/>
    <dgm:cxn modelId="{A9A3C822-8DF7-4D52-8C27-7217E5EF4A3F}" srcId="{8D0D85C9-022F-4666-AEEB-373964CB2484}" destId="{C6ECEB59-3354-4364-9E69-BB66B8E16748}" srcOrd="2" destOrd="0" parTransId="{C0E5A27E-82BE-4741-BA36-A6840D3A90C9}" sibTransId="{CE778E35-80D3-46E4-92FD-A04D5451A8AD}"/>
    <dgm:cxn modelId="{CB57672A-B50F-48C7-A7B0-5C844C0C6205}" type="presOf" srcId="{69A00716-2FC5-47B4-A54B-BA0144E45EDD}" destId="{DEEAF547-4D1A-483C-B3FF-59BAD2DCFE12}" srcOrd="0" destOrd="0" presId="urn:microsoft.com/office/officeart/2005/8/layout/hList1"/>
    <dgm:cxn modelId="{B4F3FA33-20D1-4B03-BCB7-B16C48127C29}" type="presOf" srcId="{3725ED13-51B9-40BA-85DB-B295C8E05B9F}" destId="{DEEAF547-4D1A-483C-B3FF-59BAD2DCFE12}" srcOrd="0" destOrd="1" presId="urn:microsoft.com/office/officeart/2005/8/layout/hList1"/>
    <dgm:cxn modelId="{F8A75064-96A9-4ED6-99CD-363F3EE932D8}" type="presOf" srcId="{B2679B63-18DA-40D5-8206-15A3752AD79A}" destId="{28DEC159-C41E-4944-A1EE-6F328CA2A5EE}" srcOrd="0" destOrd="0" presId="urn:microsoft.com/office/officeart/2005/8/layout/hList1"/>
    <dgm:cxn modelId="{C1C8E46A-7BC9-4BE6-AB7D-1AB49EB18627}" type="presOf" srcId="{A1E16A88-EFA4-4570-91F8-BD6B111CAED7}" destId="{50AC2580-A537-4AE9-A5C7-F322888B4203}" srcOrd="0" destOrd="0" presId="urn:microsoft.com/office/officeart/2005/8/layout/hList1"/>
    <dgm:cxn modelId="{A0B03750-68B6-4F0B-A237-5EEC00E28BD3}" type="presOf" srcId="{8D0D85C9-022F-4666-AEEB-373964CB2484}" destId="{5C0718AB-99D3-4B9E-A074-F549DBA61644}" srcOrd="0" destOrd="0" presId="urn:microsoft.com/office/officeart/2005/8/layout/hList1"/>
    <dgm:cxn modelId="{9E1B2D7D-469C-4147-A6BC-5AED59B01EF5}" type="presOf" srcId="{5A461B77-81F2-41FF-83C3-26E050C058ED}" destId="{50AC2580-A537-4AE9-A5C7-F322888B4203}" srcOrd="0" destOrd="1" presId="urn:microsoft.com/office/officeart/2005/8/layout/hList1"/>
    <dgm:cxn modelId="{DF63237E-CC82-4453-A7B0-2B64D75292C8}" srcId="{2D50B574-CD71-4D02-8EB1-F82FF1690088}" destId="{69A00716-2FC5-47B4-A54B-BA0144E45EDD}" srcOrd="0" destOrd="0" parTransId="{9DCDDDFC-123B-427B-ACF6-50F1ECDB154C}" sibTransId="{4512504E-D388-406A-9504-7A9383129EE7}"/>
    <dgm:cxn modelId="{F3CC2E81-7D46-458B-A5FC-44267F5F5908}" srcId="{2D50B574-CD71-4D02-8EB1-F82FF1690088}" destId="{CE7A6265-A8DC-4AC4-A235-C10B24E5C0FA}" srcOrd="4" destOrd="0" parTransId="{D57C651A-728D-4FE2-A478-D60647125669}" sibTransId="{60C7BCB1-E10C-4EB2-9D69-33C9CF176723}"/>
    <dgm:cxn modelId="{B41A7A84-5F50-4239-987F-3E6080225B43}" srcId="{2D50B574-CD71-4D02-8EB1-F82FF1690088}" destId="{37248447-301C-4EB3-B493-BD8D7797289D}" srcOrd="3" destOrd="0" parTransId="{D12D254F-2FD2-46E2-A66B-B9AA5DEDB5C8}" sibTransId="{6B8EC425-504D-45B5-A807-4345213B33B6}"/>
    <dgm:cxn modelId="{03672498-B229-4B0A-BDF7-53CA50AF6537}" type="presOf" srcId="{37248447-301C-4EB3-B493-BD8D7797289D}" destId="{DEEAF547-4D1A-483C-B3FF-59BAD2DCFE12}" srcOrd="0" destOrd="3" presId="urn:microsoft.com/office/officeart/2005/8/layout/hList1"/>
    <dgm:cxn modelId="{393C8C9E-07A1-4E4C-A362-264D5AD39E57}" srcId="{8D0D85C9-022F-4666-AEEB-373964CB2484}" destId="{A1E16A88-EFA4-4570-91F8-BD6B111CAED7}" srcOrd="0" destOrd="0" parTransId="{E38C8E99-5A9F-4652-ADCF-935782EE67A2}" sibTransId="{17D018AF-D90F-4718-8E80-EC09618FA4F1}"/>
    <dgm:cxn modelId="{169B539F-76E5-416D-B54A-7D315C33F437}" srcId="{2D50B574-CD71-4D02-8EB1-F82FF1690088}" destId="{3725ED13-51B9-40BA-85DB-B295C8E05B9F}" srcOrd="1" destOrd="0" parTransId="{ED9EC5C2-B819-487C-A469-BEF8613CCE92}" sibTransId="{60DE6F5B-E3C2-4B34-9B1A-DF0EFF2A0516}"/>
    <dgm:cxn modelId="{7AE4C0AA-F4ED-4D23-958F-20A7357E7DEB}" srcId="{2D50B574-CD71-4D02-8EB1-F82FF1690088}" destId="{7F0A3B10-B39F-4EDF-8CAF-DB7A993AEA0C}" srcOrd="2" destOrd="0" parTransId="{99FFDF43-F640-4527-B1EB-95ACE0C108FE}" sibTransId="{05ABEA67-CCBC-49D2-B3FB-83C66D32ACCA}"/>
    <dgm:cxn modelId="{75B126B9-8576-4895-9114-F026CBCC4E49}" srcId="{8D0D85C9-022F-4666-AEEB-373964CB2484}" destId="{5A461B77-81F2-41FF-83C3-26E050C058ED}" srcOrd="1" destOrd="0" parTransId="{170A931E-D0D1-4C6A-B0CD-11FEDDC32912}" sibTransId="{67DEB369-6E00-4180-B7FE-C7B77E149618}"/>
    <dgm:cxn modelId="{D7C036BA-B785-4E5E-9EDD-385D6DA0DA6A}" type="presOf" srcId="{2D50B574-CD71-4D02-8EB1-F82FF1690088}" destId="{51213FB8-8ACA-46F8-A426-E439753E0985}" srcOrd="0" destOrd="0" presId="urn:microsoft.com/office/officeart/2005/8/layout/hList1"/>
    <dgm:cxn modelId="{0F75B2BD-E934-4331-8E99-4D1243F1DAC8}" type="presOf" srcId="{CE7A6265-A8DC-4AC4-A235-C10B24E5C0FA}" destId="{DEEAF547-4D1A-483C-B3FF-59BAD2DCFE12}" srcOrd="0" destOrd="4" presId="urn:microsoft.com/office/officeart/2005/8/layout/hList1"/>
    <dgm:cxn modelId="{4B2B76BE-AAE5-45E3-A9CA-B0A7411BC669}" type="presOf" srcId="{7F0A3B10-B39F-4EDF-8CAF-DB7A993AEA0C}" destId="{DEEAF547-4D1A-483C-B3FF-59BAD2DCFE12}" srcOrd="0" destOrd="2" presId="urn:microsoft.com/office/officeart/2005/8/layout/hList1"/>
    <dgm:cxn modelId="{8C5779FB-88BC-417C-B995-91C5353E6BD1}" type="presOf" srcId="{C6ECEB59-3354-4364-9E69-BB66B8E16748}" destId="{50AC2580-A537-4AE9-A5C7-F322888B4203}" srcOrd="0" destOrd="2" presId="urn:microsoft.com/office/officeart/2005/8/layout/hList1"/>
    <dgm:cxn modelId="{FD137DFB-1E88-4B60-A62B-9FC922572878}" srcId="{B2679B63-18DA-40D5-8206-15A3752AD79A}" destId="{8D0D85C9-022F-4666-AEEB-373964CB2484}" srcOrd="0" destOrd="0" parTransId="{B9F061F8-2635-4C7B-9493-A8C172D940F1}" sibTransId="{4D7C51FD-91BA-49B3-B9C4-A4D451DEB3EC}"/>
    <dgm:cxn modelId="{F6DD4C61-6811-4DDA-A566-8F5DDB879C84}" type="presParOf" srcId="{28DEC159-C41E-4944-A1EE-6F328CA2A5EE}" destId="{11A118DC-8A4C-4A1A-B253-4E11FD8266E6}" srcOrd="0" destOrd="0" presId="urn:microsoft.com/office/officeart/2005/8/layout/hList1"/>
    <dgm:cxn modelId="{58CAC830-EE4E-440F-B262-3D658563F10A}" type="presParOf" srcId="{11A118DC-8A4C-4A1A-B253-4E11FD8266E6}" destId="{5C0718AB-99D3-4B9E-A074-F549DBA61644}" srcOrd="0" destOrd="0" presId="urn:microsoft.com/office/officeart/2005/8/layout/hList1"/>
    <dgm:cxn modelId="{3E2EC0EF-0771-4595-AD7D-C450CEED1023}" type="presParOf" srcId="{11A118DC-8A4C-4A1A-B253-4E11FD8266E6}" destId="{50AC2580-A537-4AE9-A5C7-F322888B4203}" srcOrd="1" destOrd="0" presId="urn:microsoft.com/office/officeart/2005/8/layout/hList1"/>
    <dgm:cxn modelId="{895441B9-CABA-4F0B-A014-AB0D8B1FE390}" type="presParOf" srcId="{28DEC159-C41E-4944-A1EE-6F328CA2A5EE}" destId="{614975AE-AF72-4A08-BA4D-2056D3AFA95E}" srcOrd="1" destOrd="0" presId="urn:microsoft.com/office/officeart/2005/8/layout/hList1"/>
    <dgm:cxn modelId="{4BB20DF8-A9BB-4394-8196-B2A3FC875B7C}" type="presParOf" srcId="{28DEC159-C41E-4944-A1EE-6F328CA2A5EE}" destId="{DB0FC73D-889E-4949-9078-A21F3724B6DD}" srcOrd="2" destOrd="0" presId="urn:microsoft.com/office/officeart/2005/8/layout/hList1"/>
    <dgm:cxn modelId="{687C35C9-CA64-42DE-A1AE-4CAF60E0EB4A}" type="presParOf" srcId="{DB0FC73D-889E-4949-9078-A21F3724B6DD}" destId="{51213FB8-8ACA-46F8-A426-E439753E0985}" srcOrd="0" destOrd="0" presId="urn:microsoft.com/office/officeart/2005/8/layout/hList1"/>
    <dgm:cxn modelId="{458065AD-34C9-4565-8AB2-B220C5C59AC5}" type="presParOf" srcId="{DB0FC73D-889E-4949-9078-A21F3724B6DD}" destId="{DEEAF547-4D1A-483C-B3FF-59BAD2DCFE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F7E09-9625-4853-92B5-F177D08292B2}">
      <dsp:nvSpPr>
        <dsp:cNvPr id="0" name=""/>
        <dsp:cNvSpPr/>
      </dsp:nvSpPr>
      <dsp:spPr>
        <a:xfrm>
          <a:off x="5002" y="465807"/>
          <a:ext cx="2274632" cy="1109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MEMAS Formation April 2020</a:t>
          </a:r>
        </a:p>
      </dsp:txBody>
      <dsp:txXfrm>
        <a:off x="5002" y="465807"/>
        <a:ext cx="2274632" cy="739859"/>
      </dsp:txXfrm>
    </dsp:sp>
    <dsp:sp modelId="{B8718957-1DE3-4BE7-AF80-4CB7451071D0}">
      <dsp:nvSpPr>
        <dsp:cNvPr id="0" name=""/>
        <dsp:cNvSpPr/>
      </dsp:nvSpPr>
      <dsp:spPr>
        <a:xfrm>
          <a:off x="470891" y="1205667"/>
          <a:ext cx="2274632" cy="2351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2060"/>
              </a:solidFill>
            </a:rPr>
            <a:t>MEMAS is comprised of the Midlands site (Leicester) &amp; East site (Ipswich)</a:t>
          </a:r>
        </a:p>
      </dsp:txBody>
      <dsp:txXfrm>
        <a:off x="537513" y="1272289"/>
        <a:ext cx="2141388" cy="2218006"/>
      </dsp:txXfrm>
    </dsp:sp>
    <dsp:sp modelId="{3EB52377-2F2A-4C7A-A797-9C8996A5048C}">
      <dsp:nvSpPr>
        <dsp:cNvPr id="0" name=""/>
        <dsp:cNvSpPr/>
      </dsp:nvSpPr>
      <dsp:spPr>
        <a:xfrm>
          <a:off x="2624461" y="552578"/>
          <a:ext cx="731031" cy="5663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624461" y="665841"/>
        <a:ext cx="561136" cy="339791"/>
      </dsp:txXfrm>
    </dsp:sp>
    <dsp:sp modelId="{31C0A908-59DB-4CAB-8E1A-2BADB200C9B4}">
      <dsp:nvSpPr>
        <dsp:cNvPr id="0" name=""/>
        <dsp:cNvSpPr/>
      </dsp:nvSpPr>
      <dsp:spPr>
        <a:xfrm>
          <a:off x="3658939" y="465807"/>
          <a:ext cx="2274632" cy="1109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78510"/>
                <a:satOff val="-2579"/>
                <a:lumOff val="29967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78510"/>
                <a:satOff val="-2579"/>
                <a:lumOff val="29967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78510"/>
                <a:satOff val="-2579"/>
                <a:lumOff val="2996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78510"/>
                <a:satOff val="-2579"/>
                <a:lumOff val="2996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Revision of Peer Review Processes</a:t>
          </a:r>
        </a:p>
      </dsp:txBody>
      <dsp:txXfrm>
        <a:off x="3658939" y="465807"/>
        <a:ext cx="2274632" cy="739859"/>
      </dsp:txXfrm>
    </dsp:sp>
    <dsp:sp modelId="{D80E300D-D83E-4D5E-91A6-4ED251930EE7}">
      <dsp:nvSpPr>
        <dsp:cNvPr id="0" name=""/>
        <dsp:cNvSpPr/>
      </dsp:nvSpPr>
      <dsp:spPr>
        <a:xfrm>
          <a:off x="4124828" y="1205667"/>
          <a:ext cx="2274632" cy="2351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71036"/>
              <a:satOff val="-1865"/>
              <a:lumOff val="2727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2060"/>
              </a:solidFill>
            </a:rPr>
            <a:t>Collaboration of colleagues across MEMAS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2060"/>
              </a:solidFill>
            </a:rPr>
            <a:t>Development of cross-site </a:t>
          </a:r>
          <a:r>
            <a:rPr lang="en-US" sz="1900" kern="1200" dirty="0" err="1">
              <a:solidFill>
                <a:srgbClr val="002060"/>
              </a:solidFill>
            </a:rPr>
            <a:t>standardised</a:t>
          </a:r>
          <a:r>
            <a:rPr lang="en-US" sz="1900" kern="1200" dirty="0">
              <a:solidFill>
                <a:srgbClr val="002060"/>
              </a:solidFill>
            </a:rPr>
            <a:t> process</a:t>
          </a:r>
        </a:p>
      </dsp:txBody>
      <dsp:txXfrm>
        <a:off x="4191450" y="1272289"/>
        <a:ext cx="2141388" cy="2218006"/>
      </dsp:txXfrm>
    </dsp:sp>
    <dsp:sp modelId="{D14D887E-3B16-40D7-AFF2-B167A02B18B9}">
      <dsp:nvSpPr>
        <dsp:cNvPr id="0" name=""/>
        <dsp:cNvSpPr/>
      </dsp:nvSpPr>
      <dsp:spPr>
        <a:xfrm>
          <a:off x="6278398" y="552578"/>
          <a:ext cx="731031" cy="5663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12374"/>
                <a:satOff val="-5842"/>
                <a:lumOff val="30415"/>
                <a:alphaOff val="0"/>
                <a:shade val="85000"/>
                <a:satMod val="130000"/>
              </a:schemeClr>
            </a:gs>
            <a:gs pos="34000">
              <a:schemeClr val="accent2">
                <a:shade val="90000"/>
                <a:hueOff val="112374"/>
                <a:satOff val="-5842"/>
                <a:lumOff val="30415"/>
                <a:alphaOff val="0"/>
                <a:shade val="87000"/>
                <a:satMod val="125000"/>
              </a:schemeClr>
            </a:gs>
            <a:gs pos="70000">
              <a:schemeClr val="accent2">
                <a:shade val="90000"/>
                <a:hueOff val="112374"/>
                <a:satOff val="-5842"/>
                <a:lumOff val="3041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90000"/>
                <a:hueOff val="112374"/>
                <a:satOff val="-5842"/>
                <a:lumOff val="3041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278398" y="665841"/>
        <a:ext cx="561136" cy="339791"/>
      </dsp:txXfrm>
    </dsp:sp>
    <dsp:sp modelId="{F69BC210-D055-4387-AA32-14AAC22CFBF3}">
      <dsp:nvSpPr>
        <dsp:cNvPr id="0" name=""/>
        <dsp:cNvSpPr/>
      </dsp:nvSpPr>
      <dsp:spPr>
        <a:xfrm>
          <a:off x="7312876" y="465807"/>
          <a:ext cx="2274632" cy="1109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78510"/>
                <a:satOff val="-2579"/>
                <a:lumOff val="29967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78510"/>
                <a:satOff val="-2579"/>
                <a:lumOff val="29967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78510"/>
                <a:satOff val="-2579"/>
                <a:lumOff val="2996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78510"/>
                <a:satOff val="-2579"/>
                <a:lumOff val="2996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Implementation November 2021</a:t>
          </a:r>
        </a:p>
      </dsp:txBody>
      <dsp:txXfrm>
        <a:off x="7312876" y="465807"/>
        <a:ext cx="2274632" cy="739859"/>
      </dsp:txXfrm>
    </dsp:sp>
    <dsp:sp modelId="{C867EA57-E22E-4FB1-A8B5-F58C26CCC45F}">
      <dsp:nvSpPr>
        <dsp:cNvPr id="0" name=""/>
        <dsp:cNvSpPr/>
      </dsp:nvSpPr>
      <dsp:spPr>
        <a:xfrm>
          <a:off x="7778764" y="1205667"/>
          <a:ext cx="2274632" cy="2351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71036"/>
              <a:satOff val="-1865"/>
              <a:lumOff val="2727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2060"/>
              </a:solidFill>
            </a:rPr>
            <a:t>MEMAS peer review has been completed and reviewed every 4 months since implementation</a:t>
          </a:r>
        </a:p>
      </dsp:txBody>
      <dsp:txXfrm>
        <a:off x="7845386" y="1272289"/>
        <a:ext cx="2141388" cy="2218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C15A6-626C-4CBA-958E-9568924B8906}">
      <dsp:nvSpPr>
        <dsp:cNvPr id="0" name=""/>
        <dsp:cNvSpPr/>
      </dsp:nvSpPr>
      <dsp:spPr>
        <a:xfrm>
          <a:off x="78581" y="173"/>
          <a:ext cx="3094136" cy="185648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 colleagues per group (at least 1 staff member from each site)</a:t>
          </a:r>
        </a:p>
      </dsp:txBody>
      <dsp:txXfrm>
        <a:off x="78581" y="173"/>
        <a:ext cx="3094136" cy="1856482"/>
      </dsp:txXfrm>
    </dsp:sp>
    <dsp:sp modelId="{5454C5EF-B905-4A63-B706-7DBC1F765E7E}">
      <dsp:nvSpPr>
        <dsp:cNvPr id="0" name=""/>
        <dsp:cNvSpPr/>
      </dsp:nvSpPr>
      <dsp:spPr>
        <a:xfrm>
          <a:off x="3482131" y="173"/>
          <a:ext cx="3094136" cy="1856482"/>
        </a:xfrm>
        <a:prstGeom prst="rect">
          <a:avLst/>
        </a:prstGeom>
        <a:solidFill>
          <a:schemeClr val="accent2">
            <a:shade val="80000"/>
            <a:hueOff val="21151"/>
            <a:satOff val="34"/>
            <a:lumOff val="60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 enquiry randomly selected for review per colleague</a:t>
          </a:r>
        </a:p>
      </dsp:txBody>
      <dsp:txXfrm>
        <a:off x="3482131" y="173"/>
        <a:ext cx="3094136" cy="1856482"/>
      </dsp:txXfrm>
    </dsp:sp>
    <dsp:sp modelId="{F1A6A633-B7D2-463E-915F-2598374FA100}">
      <dsp:nvSpPr>
        <dsp:cNvPr id="0" name=""/>
        <dsp:cNvSpPr/>
      </dsp:nvSpPr>
      <dsp:spPr>
        <a:xfrm>
          <a:off x="6885682" y="173"/>
          <a:ext cx="3094136" cy="1856482"/>
        </a:xfrm>
        <a:prstGeom prst="rect">
          <a:avLst/>
        </a:prstGeom>
        <a:solidFill>
          <a:schemeClr val="accent2">
            <a:shade val="80000"/>
            <a:hueOff val="42302"/>
            <a:satOff val="68"/>
            <a:lumOff val="121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Removal of scoring system from the enquiry answering assessment form</a:t>
          </a:r>
        </a:p>
      </dsp:txBody>
      <dsp:txXfrm>
        <a:off x="6885682" y="173"/>
        <a:ext cx="3094136" cy="1856482"/>
      </dsp:txXfrm>
    </dsp:sp>
    <dsp:sp modelId="{3D17C50F-37D4-463A-ADDF-861ECCDFFBF9}">
      <dsp:nvSpPr>
        <dsp:cNvPr id="0" name=""/>
        <dsp:cNvSpPr/>
      </dsp:nvSpPr>
      <dsp:spPr>
        <a:xfrm>
          <a:off x="1780356" y="2166069"/>
          <a:ext cx="3094136" cy="1856482"/>
        </a:xfrm>
        <a:prstGeom prst="rect">
          <a:avLst/>
        </a:prstGeom>
        <a:solidFill>
          <a:schemeClr val="accent2">
            <a:shade val="80000"/>
            <a:hueOff val="63454"/>
            <a:satOff val="102"/>
            <a:lumOff val="182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Both written and verbal feedback from colleagues – use of Microsoft Teams meetings</a:t>
          </a:r>
        </a:p>
      </dsp:txBody>
      <dsp:txXfrm>
        <a:off x="1780356" y="2166069"/>
        <a:ext cx="3094136" cy="1856482"/>
      </dsp:txXfrm>
    </dsp:sp>
    <dsp:sp modelId="{BF01967D-4403-4EF8-9481-FD4BBA2F8EAC}">
      <dsp:nvSpPr>
        <dsp:cNvPr id="0" name=""/>
        <dsp:cNvSpPr/>
      </dsp:nvSpPr>
      <dsp:spPr>
        <a:xfrm>
          <a:off x="5183906" y="2166069"/>
          <a:ext cx="3094136" cy="1856482"/>
        </a:xfrm>
        <a:prstGeom prst="rect">
          <a:avLst/>
        </a:prstGeom>
        <a:solidFill>
          <a:schemeClr val="accent2">
            <a:shade val="80000"/>
            <a:hueOff val="84605"/>
            <a:satOff val="136"/>
            <a:lumOff val="243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Presentation of feedback and discussion at MEMAS wide clinical meetings</a:t>
          </a:r>
        </a:p>
      </dsp:txBody>
      <dsp:txXfrm>
        <a:off x="5183906" y="2166069"/>
        <a:ext cx="3094136" cy="1856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718AB-99D3-4B9E-A074-F549DBA61644}">
      <dsp:nvSpPr>
        <dsp:cNvPr id="0" name=""/>
        <dsp:cNvSpPr/>
      </dsp:nvSpPr>
      <dsp:spPr>
        <a:xfrm>
          <a:off x="29" y="42915"/>
          <a:ext cx="2850909" cy="4320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Challenges</a:t>
          </a:r>
        </a:p>
      </dsp:txBody>
      <dsp:txXfrm>
        <a:off x="29" y="42915"/>
        <a:ext cx="2850909" cy="432000"/>
      </dsp:txXfrm>
    </dsp:sp>
    <dsp:sp modelId="{50AC2580-A537-4AE9-A5C7-F322888B4203}">
      <dsp:nvSpPr>
        <dsp:cNvPr id="0" name=""/>
        <dsp:cNvSpPr/>
      </dsp:nvSpPr>
      <dsp:spPr>
        <a:xfrm>
          <a:off x="29" y="474915"/>
          <a:ext cx="2850909" cy="348572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060"/>
              </a:solidFill>
            </a:rPr>
            <a:t>Use of different </a:t>
          </a:r>
          <a:r>
            <a:rPr lang="en-US" sz="1500" kern="1200" dirty="0" err="1">
              <a:solidFill>
                <a:srgbClr val="002060"/>
              </a:solidFill>
            </a:rPr>
            <a:t>MiDatabank</a:t>
          </a:r>
          <a:r>
            <a:rPr lang="en-US" sz="1500" kern="1200" dirty="0">
              <a:solidFill>
                <a:srgbClr val="002060"/>
              </a:solidFill>
            </a:rPr>
            <a:t> systems and sharing of enquiries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solidFill>
                <a:srgbClr val="002060"/>
              </a:solidFill>
            </a:rPr>
            <a:t>Organisation</a:t>
          </a:r>
          <a:r>
            <a:rPr lang="en-US" sz="1500" kern="1200" dirty="0">
              <a:solidFill>
                <a:srgbClr val="002060"/>
              </a:solidFill>
            </a:rPr>
            <a:t> of Microsoft Teams meetings for feedback and time to complete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060"/>
              </a:solidFill>
            </a:rPr>
            <a:t>Quarterly completion of the full peer review process</a:t>
          </a:r>
        </a:p>
      </dsp:txBody>
      <dsp:txXfrm>
        <a:off x="29" y="474915"/>
        <a:ext cx="2850909" cy="3485721"/>
      </dsp:txXfrm>
    </dsp:sp>
    <dsp:sp modelId="{51213FB8-8ACA-46F8-A426-E439753E0985}">
      <dsp:nvSpPr>
        <dsp:cNvPr id="0" name=""/>
        <dsp:cNvSpPr/>
      </dsp:nvSpPr>
      <dsp:spPr>
        <a:xfrm>
          <a:off x="3250066" y="42915"/>
          <a:ext cx="2850909" cy="4320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Positive Outcomes</a:t>
          </a:r>
        </a:p>
      </dsp:txBody>
      <dsp:txXfrm>
        <a:off x="3250066" y="42915"/>
        <a:ext cx="2850909" cy="432000"/>
      </dsp:txXfrm>
    </dsp:sp>
    <dsp:sp modelId="{DEEAF547-4D1A-483C-B3FF-59BAD2DCFE12}">
      <dsp:nvSpPr>
        <dsp:cNvPr id="0" name=""/>
        <dsp:cNvSpPr/>
      </dsp:nvSpPr>
      <dsp:spPr>
        <a:xfrm>
          <a:off x="3250066" y="474915"/>
          <a:ext cx="2850909" cy="348572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060"/>
              </a:solidFill>
            </a:rPr>
            <a:t>Number of enquiries for review was manageable with existing workloads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2060"/>
              </a:solidFill>
            </a:rPr>
            <a:t>Qualitative feedback led to more productive and supportive peer discussions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rgbClr val="002060"/>
              </a:solidFill>
            </a:rPr>
            <a:t>Collaborative ways of working for the development of colleague relationships</a:t>
          </a:r>
          <a:endParaRPr lang="en-US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solidFill>
                <a:srgbClr val="002060"/>
              </a:solidFill>
            </a:rPr>
            <a:t>Learning opportunities for different ways of working for enquiry answering</a:t>
          </a:r>
          <a:endParaRPr lang="en-US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solidFill>
                <a:srgbClr val="002060"/>
              </a:solidFill>
            </a:rPr>
            <a:t>Support for the consistency of service provision and quality of enquiry answering</a:t>
          </a:r>
          <a:endParaRPr lang="en-US" sz="1500" kern="1200" dirty="0">
            <a:solidFill>
              <a:srgbClr val="002060"/>
            </a:solidFill>
          </a:endParaRPr>
        </a:p>
      </dsp:txBody>
      <dsp:txXfrm>
        <a:off x="3250066" y="474915"/>
        <a:ext cx="2850909" cy="348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0F604-35D8-4FAD-9368-CA8E60AF9704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8E615-DEBA-45E7-BAEB-A0A342DDB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7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8E615-DEBA-45E7-BAEB-A0A342DDBA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32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8E615-DEBA-45E7-BAEB-A0A342DDBA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2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8E615-DEBA-45E7-BAEB-A0A342DDBA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9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8E615-DEBA-45E7-BAEB-A0A342DDBA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4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8E615-DEBA-45E7-BAEB-A0A342DDBA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04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8E615-DEBA-45E7-BAEB-A0A342DDBA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1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DB2-998C-472A-8460-BA2200C6FBA8}" type="datetime2">
              <a:rPr lang="en-US" smtClean="0"/>
              <a:t>Monday, October 31,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Midlands &amp; East Medicines Advice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35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776C-1CD4-41A1-90E9-FD3B1C38146E}" type="datetime2">
              <a:rPr lang="en-US" smtClean="0"/>
              <a:t>Monday, October 31,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Midlands &amp; East Medicines Advice Service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5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A027-4F54-479C-8F62-1F9F9CAB5EB6}" type="datetime2">
              <a:rPr lang="en-US" smtClean="0"/>
              <a:t>Monday, October 31,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Midlands &amp; East Medicines Advice Service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DD95-0642-4826-B70B-1D75FC96EAD7}" type="datetime2">
              <a:rPr lang="en-US" smtClean="0"/>
              <a:t>Monday, October 31,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Midlands &amp; East Medicines Advice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4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E40E-29CE-43DD-909F-74913372BE60}" type="datetime2">
              <a:rPr lang="en-US" smtClean="0"/>
              <a:t>Monday, October 31,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Midlands &amp; East Medicines Advice Service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78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3C20-7BFE-4B7B-B2DB-DDBC393EDC6F}" type="datetime2">
              <a:rPr lang="en-US" smtClean="0"/>
              <a:t>Monday, October 31,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Midlands &amp; East Medicines Advice Service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5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5F70-E886-482B-96E9-DF113025225F}" type="datetime2">
              <a:rPr lang="en-US" smtClean="0"/>
              <a:t>Monday, October 31,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Midlands &amp; East Medicines Advice Service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3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AFB-685B-4A9A-884D-E4C20CB65225}" type="datetime2">
              <a:rPr lang="en-US" smtClean="0"/>
              <a:t>Monday, October 31,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Midlands &amp; East Medicines Advice Service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5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9F74-8BA4-44D5-A808-23AADDA964E7}" type="datetime2">
              <a:rPr lang="en-US" smtClean="0"/>
              <a:t>Monday, October 31,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Midlands &amp; East Medicines Advice Service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F72759-1A60-46CF-9AF8-D35F77C42AAD}" type="datetime2">
              <a:rPr lang="en-US" smtClean="0"/>
              <a:t>Monday, October 31,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Midlands &amp; East Medicines Advice Service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A3F6-2DF2-41B9-88B0-16D2BAAD4108}" type="datetime2">
              <a:rPr lang="en-US" smtClean="0"/>
              <a:t>Monday, October 31,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Midlands &amp; East Medicines Advice Service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4A9E93-B59D-4939-B7CA-D6FCBB287D9E}" type="datetime2">
              <a:rPr lang="en-US" smtClean="0"/>
              <a:t>Monday, October 31,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Midlands &amp; East Medicines Advice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1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27412-ADDB-4E23-8FF4-BB2301A47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679963"/>
            <a:ext cx="10058400" cy="356616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Service development of a cross-site peer review process for the Midlands and East Medicines Advice 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92E87-FA49-47AE-843F-DEAFD583A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u="sng" dirty="0">
                <a:solidFill>
                  <a:srgbClr val="002060"/>
                </a:solidFill>
              </a:rPr>
              <a:t>Jen Lynch</a:t>
            </a:r>
            <a:r>
              <a:rPr lang="en-GB" dirty="0">
                <a:solidFill>
                  <a:srgbClr val="002060"/>
                </a:solidFill>
              </a:rPr>
              <a:t> and Caroline Sathe, Midlands and East Medicines Advice Service (MEMAS), East Suffolk and North Essex NHS Foundation Trust (ESNEFT), Ipswich and University Hospitals of Leicester NHS Trust, Leicester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GB" dirty="0"/>
              <a:t>Midlands &amp; East Medicines Advice Service</a:t>
            </a:r>
            <a:endParaRPr lang="en-US" dirty="0"/>
          </a:p>
        </p:txBody>
      </p:sp>
      <p:pic>
        <p:nvPicPr>
          <p:cNvPr id="5" name="Lynch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44759" y="6799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3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Background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17032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Midlands &amp; East Medicines Advice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08E4-C343-4FD3-98FD-56A0B999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Existing peer review processes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245659"/>
              </p:ext>
            </p:extLst>
          </p:nvPr>
        </p:nvGraphicFramePr>
        <p:xfrm>
          <a:off x="1097280" y="2139340"/>
          <a:ext cx="10058400" cy="348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60245585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679170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Midlands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East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74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Completed as a whole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Completed in pairs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6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 3 enquiries from 3 colleagues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6 enquiries per colleague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61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Random selection</a:t>
                      </a:r>
                      <a:r>
                        <a:rPr lang="en-GB" b="0" baseline="0" dirty="0">
                          <a:solidFill>
                            <a:srgbClr val="002060"/>
                          </a:solidFill>
                        </a:rPr>
                        <a:t> of enquiries</a:t>
                      </a:r>
                      <a:endParaRPr lang="en-GB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Random selection</a:t>
                      </a:r>
                      <a:r>
                        <a:rPr lang="en-GB" b="0" baseline="0" dirty="0">
                          <a:solidFill>
                            <a:srgbClr val="002060"/>
                          </a:solidFill>
                        </a:rPr>
                        <a:t> of enquiries</a:t>
                      </a:r>
                      <a:endParaRPr lang="en-GB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17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Written and verbal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Written and verbal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623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Group discussions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Individual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2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Quantitative and qualitative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Quantitative and qualitative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4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Colleagues rotated each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Colleagues rotated each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87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Cycle completed every 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</a:rPr>
                        <a:t>Cycle complete every 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4950"/>
                  </a:ext>
                </a:extLst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GB" dirty="0"/>
              <a:t>Midlands &amp; East Medicines Advice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9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Changes and implementation of the cross-site peer review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404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Midlands &amp; East Medicines Advice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0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Challenges and positive outcomes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701369"/>
              </p:ext>
            </p:extLst>
          </p:nvPr>
        </p:nvGraphicFramePr>
        <p:xfrm>
          <a:off x="1096963" y="1846264"/>
          <a:ext cx="6101006" cy="400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Midlands &amp; East Medicines Advice Service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7807568" y="1846264"/>
            <a:ext cx="3681047" cy="1031630"/>
          </a:xfrm>
          <a:prstGeom prst="wedgeEllipseCallout">
            <a:avLst>
              <a:gd name="adj1" fmla="val -30069"/>
              <a:gd name="adj2" fmla="val 693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i="1" dirty="0"/>
          </a:p>
          <a:p>
            <a:pPr algn="ctr"/>
            <a:r>
              <a:rPr lang="en-GB" sz="1400" i="1" dirty="0"/>
              <a:t>'It was very interesting to discuss the differences in practice, and to get some useful tips'</a:t>
            </a:r>
            <a:endParaRPr lang="en-GB" sz="1400" dirty="0"/>
          </a:p>
          <a:p>
            <a:pPr algn="ctr"/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8042031" y="3218233"/>
            <a:ext cx="3446584" cy="1383323"/>
          </a:xfrm>
          <a:prstGeom prst="wedgeRoundRectCallout">
            <a:avLst>
              <a:gd name="adj1" fmla="val 41055"/>
              <a:gd name="adj2" fmla="val 7240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‘It was useful to have a mixed team because we have slightly different ways of working. We thought the number of enquiries was about right because it was not too time consuming'</a:t>
            </a:r>
            <a:endParaRPr lang="en-GB" sz="1400" dirty="0"/>
          </a:p>
        </p:txBody>
      </p:sp>
      <p:sp>
        <p:nvSpPr>
          <p:cNvPr id="10" name="Oval Callout 9"/>
          <p:cNvSpPr/>
          <p:nvPr/>
        </p:nvSpPr>
        <p:spPr>
          <a:xfrm>
            <a:off x="7807568" y="4973824"/>
            <a:ext cx="3681047" cy="1098730"/>
          </a:xfrm>
          <a:prstGeom prst="wedgeEllipseCallout">
            <a:avLst>
              <a:gd name="adj1" fmla="val -30178"/>
              <a:gd name="adj2" fmla="val 633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‘</a:t>
            </a:r>
            <a:r>
              <a:rPr lang="en-GB" sz="1600" i="1" dirty="0"/>
              <a:t>Cross-site peer review supports standardisation of responses'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6396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 Positive feedback from MEMAS colleagues supports the use of cross-site peer review for the collaboration of colleagues leading to shared learning and development opportunities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 Continuous review and revision of the process is essential – there are still challenges to overcome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 This pilot allows for future implementation of a single national peer review system: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2060"/>
                </a:solidFill>
              </a:rPr>
              <a:t> Gradual involvement of more sites for shared learning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2060"/>
                </a:solidFill>
              </a:rPr>
              <a:t> Future plans for the development of one </a:t>
            </a:r>
            <a:r>
              <a:rPr lang="en-GB" sz="2200" dirty="0" err="1">
                <a:solidFill>
                  <a:srgbClr val="002060"/>
                </a:solidFill>
              </a:rPr>
              <a:t>MiDatabank</a:t>
            </a:r>
            <a:r>
              <a:rPr lang="en-GB" sz="2200" dirty="0">
                <a:solidFill>
                  <a:srgbClr val="002060"/>
                </a:solidFill>
              </a:rPr>
              <a:t> system would help with the flow of the peer review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2060"/>
                </a:solidFill>
              </a:rPr>
              <a:t> This would contribute to the standardisation of the national clinical enquiry answering service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Midlands &amp; East Medicines Advice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643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516</TotalTime>
  <Words>532</Words>
  <Application>Microsoft Office PowerPoint</Application>
  <PresentationFormat>Widescreen</PresentationFormat>
  <Paragraphs>69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Retrospect</vt:lpstr>
      <vt:lpstr>Service development of a cross-site peer review process for the Midlands and East Medicines Advice Service</vt:lpstr>
      <vt:lpstr>Background</vt:lpstr>
      <vt:lpstr>Existing peer review processes</vt:lpstr>
      <vt:lpstr>Changes and implementation of the cross-site peer review process</vt:lpstr>
      <vt:lpstr>Challenges and positive outcomes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Daisy Fallows</dc:creator>
  <cp:lastModifiedBy>Thompson Clare - Office Manager</cp:lastModifiedBy>
  <cp:revision>55</cp:revision>
  <dcterms:created xsi:type="dcterms:W3CDTF">2021-06-20T18:35:29Z</dcterms:created>
  <dcterms:modified xsi:type="dcterms:W3CDTF">2022-10-31T11:44:19Z</dcterms:modified>
</cp:coreProperties>
</file>