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7" r:id="rId5"/>
    <p:sldId id="277" r:id="rId6"/>
    <p:sldId id="272" r:id="rId7"/>
    <p:sldId id="275" r:id="rId8"/>
    <p:sldId id="266" r:id="rId9"/>
    <p:sldId id="268" r:id="rId10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C78"/>
    <a:srgbClr val="00B5CC"/>
    <a:srgbClr val="EA0190"/>
    <a:srgbClr val="0C4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CADFA-E940-6F2A-86C7-BC82E9215F73}" v="2" dt="2022-07-21T08:08:57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46" autoAdjust="0"/>
    <p:restoredTop sz="86395" autoAdjust="0"/>
  </p:normalViewPr>
  <p:slideViewPr>
    <p:cSldViewPr snapToGrid="0">
      <p:cViewPr varScale="1">
        <p:scale>
          <a:sx n="71" d="100"/>
          <a:sy n="71" d="100"/>
        </p:scale>
        <p:origin x="78" y="8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89826-EDEF-4271-98E5-436C9B9F5CCF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94E1E5-5EBF-44D4-9568-C9945C5385EC}">
      <dgm:prSet phldrT="[Text]" custT="1"/>
      <dgm:spPr>
        <a:solidFill>
          <a:srgbClr val="0C4C83"/>
        </a:solidFill>
      </dgm:spPr>
      <dgm:t>
        <a:bodyPr/>
        <a:lstStyle/>
        <a:p>
          <a:r>
            <a:rPr lang="en-GB" sz="1400" b="1" dirty="0">
              <a:solidFill>
                <a:schemeClr val="bg1"/>
              </a:solidFill>
              <a:latin typeface="Montserrat Classic Bold" panose="020B0604020202020204" charset="0"/>
            </a:rPr>
            <a:t>Sessions  </a:t>
          </a:r>
        </a:p>
        <a:p>
          <a:r>
            <a:rPr lang="en-GB" sz="1200" dirty="0">
              <a:solidFill>
                <a:schemeClr val="bg1"/>
              </a:solidFill>
              <a:latin typeface="Montserrat Classic" panose="020B0604020202020204" charset="0"/>
            </a:rPr>
            <a:t>28 extremely useful </a:t>
          </a:r>
        </a:p>
        <a:p>
          <a:r>
            <a:rPr lang="en-GB" sz="1200" dirty="0">
              <a:solidFill>
                <a:schemeClr val="bg1"/>
              </a:solidFill>
              <a:latin typeface="Montserrat Classic" panose="020B0604020202020204" charset="0"/>
            </a:rPr>
            <a:t>31 very useful </a:t>
          </a:r>
        </a:p>
        <a:p>
          <a:r>
            <a:rPr lang="en-GB" sz="1200" dirty="0">
              <a:solidFill>
                <a:schemeClr val="bg1"/>
              </a:solidFill>
              <a:latin typeface="Montserrat Classic" panose="020B0604020202020204" charset="0"/>
            </a:rPr>
            <a:t>3 somewhat useful</a:t>
          </a:r>
          <a:endParaRPr lang="en-US" sz="1200" dirty="0">
            <a:solidFill>
              <a:schemeClr val="bg1"/>
            </a:solidFill>
            <a:latin typeface="Montserrat Classic" panose="020B0604020202020204" charset="0"/>
          </a:endParaRPr>
        </a:p>
      </dgm:t>
    </dgm:pt>
    <dgm:pt modelId="{7A23DE92-D7C1-4640-BAA6-D0C494D9E28C}" type="parTrans" cxnId="{0440B6C7-3728-4FCB-ACC3-3A2506BB3E7E}">
      <dgm:prSet/>
      <dgm:spPr/>
      <dgm:t>
        <a:bodyPr/>
        <a:lstStyle/>
        <a:p>
          <a:endParaRPr lang="en-US"/>
        </a:p>
      </dgm:t>
    </dgm:pt>
    <dgm:pt modelId="{FD067C87-942E-4851-A0B3-760D3D7EC6B2}" type="sibTrans" cxnId="{0440B6C7-3728-4FCB-ACC3-3A2506BB3E7E}">
      <dgm:prSet/>
      <dgm:spPr/>
      <dgm:t>
        <a:bodyPr/>
        <a:lstStyle/>
        <a:p>
          <a:endParaRPr lang="en-US"/>
        </a:p>
      </dgm:t>
    </dgm:pt>
    <dgm:pt modelId="{18B0EF69-56C8-4951-A1F0-071D9E0A7931}">
      <dgm:prSet phldrT="[Text]" custT="1"/>
      <dgm:spPr>
        <a:solidFill>
          <a:srgbClr val="00B5CC"/>
        </a:solidFill>
      </dgm:spPr>
      <dgm:t>
        <a:bodyPr/>
        <a:lstStyle/>
        <a:p>
          <a:r>
            <a:rPr lang="en-US" sz="950" dirty="0">
              <a:latin typeface="Montserrat Classic" panose="020B0604020202020204" charset="0"/>
            </a:rPr>
            <a:t>“Excellent and interesting awareness session”</a:t>
          </a:r>
        </a:p>
      </dgm:t>
    </dgm:pt>
    <dgm:pt modelId="{0A852CB1-1DF2-4CCC-96E2-C5025FD25F38}" type="parTrans" cxnId="{19F992B0-84E5-4679-BE20-195F40B04243}">
      <dgm:prSet/>
      <dgm:spPr/>
      <dgm:t>
        <a:bodyPr/>
        <a:lstStyle/>
        <a:p>
          <a:endParaRPr lang="en-US"/>
        </a:p>
      </dgm:t>
    </dgm:pt>
    <dgm:pt modelId="{9DB1DA72-1B01-42AE-BB6B-5498DDC7A470}" type="sibTrans" cxnId="{19F992B0-84E5-4679-BE20-195F40B04243}">
      <dgm:prSet/>
      <dgm:spPr>
        <a:solidFill>
          <a:srgbClr val="661C78"/>
        </a:solidFill>
      </dgm:spPr>
      <dgm:t>
        <a:bodyPr/>
        <a:lstStyle/>
        <a:p>
          <a:endParaRPr lang="en-US"/>
        </a:p>
      </dgm:t>
    </dgm:pt>
    <dgm:pt modelId="{5558CFF3-50B8-4274-9B8F-BE2E4191FC2C}">
      <dgm:prSet phldrT="[Text]"/>
      <dgm:spPr/>
      <dgm:t>
        <a:bodyPr/>
        <a:lstStyle/>
        <a:p>
          <a:endParaRPr lang="en-US" dirty="0"/>
        </a:p>
      </dgm:t>
    </dgm:pt>
    <dgm:pt modelId="{2155EC5E-EA8A-4F95-BD99-C112437666CF}" type="parTrans" cxnId="{94FF1FF4-75E7-4EA8-BB12-F4E246DF6BFF}">
      <dgm:prSet/>
      <dgm:spPr/>
      <dgm:t>
        <a:bodyPr/>
        <a:lstStyle/>
        <a:p>
          <a:endParaRPr lang="en-US"/>
        </a:p>
      </dgm:t>
    </dgm:pt>
    <dgm:pt modelId="{1D9C300E-6971-4F2B-86CC-72FC447E7750}" type="sibTrans" cxnId="{94FF1FF4-75E7-4EA8-BB12-F4E246DF6BFF}">
      <dgm:prSet/>
      <dgm:spPr/>
      <dgm:t>
        <a:bodyPr/>
        <a:lstStyle/>
        <a:p>
          <a:endParaRPr lang="en-US"/>
        </a:p>
      </dgm:t>
    </dgm:pt>
    <dgm:pt modelId="{98BC4BDE-93A4-4C4A-BFBB-C1E15AFDBBAD}">
      <dgm:prSet phldrT="[Text]"/>
      <dgm:spPr/>
      <dgm:t>
        <a:bodyPr/>
        <a:lstStyle/>
        <a:p>
          <a:endParaRPr lang="en-US" dirty="0"/>
        </a:p>
      </dgm:t>
    </dgm:pt>
    <dgm:pt modelId="{65284901-729E-47B3-A5B0-E85B34F038AE}" type="parTrans" cxnId="{F562954C-8EEE-46B5-ABE6-4501F4D73619}">
      <dgm:prSet/>
      <dgm:spPr/>
      <dgm:t>
        <a:bodyPr/>
        <a:lstStyle/>
        <a:p>
          <a:endParaRPr lang="en-US"/>
        </a:p>
      </dgm:t>
    </dgm:pt>
    <dgm:pt modelId="{09AF3634-D423-4D7A-A1CA-74607685C3BA}" type="sibTrans" cxnId="{F562954C-8EEE-46B5-ABE6-4501F4D73619}">
      <dgm:prSet/>
      <dgm:spPr/>
      <dgm:t>
        <a:bodyPr/>
        <a:lstStyle/>
        <a:p>
          <a:endParaRPr lang="en-US"/>
        </a:p>
      </dgm:t>
    </dgm:pt>
    <dgm:pt modelId="{25BB39AA-9CB8-4621-AC7B-5BEA96B7148C}">
      <dgm:prSet phldrT="[Text]"/>
      <dgm:spPr/>
      <dgm:t>
        <a:bodyPr/>
        <a:lstStyle/>
        <a:p>
          <a:endParaRPr lang="en-US" dirty="0"/>
        </a:p>
      </dgm:t>
    </dgm:pt>
    <dgm:pt modelId="{FEA87992-8745-494A-9A04-AF13DC1EEE60}" type="parTrans" cxnId="{494327E9-CBCB-4CAA-BB1B-4905D252BFBA}">
      <dgm:prSet/>
      <dgm:spPr/>
      <dgm:t>
        <a:bodyPr/>
        <a:lstStyle/>
        <a:p>
          <a:endParaRPr lang="en-US"/>
        </a:p>
      </dgm:t>
    </dgm:pt>
    <dgm:pt modelId="{723CE49C-8FB8-4255-B764-7E58FED2828E}" type="sibTrans" cxnId="{494327E9-CBCB-4CAA-BB1B-4905D252BFBA}">
      <dgm:prSet/>
      <dgm:spPr/>
      <dgm:t>
        <a:bodyPr/>
        <a:lstStyle/>
        <a:p>
          <a:endParaRPr lang="en-US"/>
        </a:p>
      </dgm:t>
    </dgm:pt>
    <dgm:pt modelId="{677373E0-3063-40A8-9F1D-558C50A55E51}">
      <dgm:prSet/>
      <dgm:spPr/>
      <dgm:t>
        <a:bodyPr/>
        <a:lstStyle/>
        <a:p>
          <a:endParaRPr lang="en-US"/>
        </a:p>
      </dgm:t>
    </dgm:pt>
    <dgm:pt modelId="{EC32E925-4749-47B9-8B1D-2225AF86010D}" type="parTrans" cxnId="{7520E811-7695-44C9-92C3-7086236F942E}">
      <dgm:prSet/>
      <dgm:spPr/>
      <dgm:t>
        <a:bodyPr/>
        <a:lstStyle/>
        <a:p>
          <a:endParaRPr lang="en-US"/>
        </a:p>
      </dgm:t>
    </dgm:pt>
    <dgm:pt modelId="{2A9C4147-9DF3-4D7E-A58F-C70CF352D65D}" type="sibTrans" cxnId="{7520E811-7695-44C9-92C3-7086236F942E}">
      <dgm:prSet/>
      <dgm:spPr/>
      <dgm:t>
        <a:bodyPr/>
        <a:lstStyle/>
        <a:p>
          <a:endParaRPr lang="en-US"/>
        </a:p>
      </dgm:t>
    </dgm:pt>
    <dgm:pt modelId="{B5FAF713-CBAE-43A8-A453-901C9BA991C6}">
      <dgm:prSet/>
      <dgm:spPr/>
      <dgm:t>
        <a:bodyPr/>
        <a:lstStyle/>
        <a:p>
          <a:endParaRPr lang="en-US"/>
        </a:p>
      </dgm:t>
    </dgm:pt>
    <dgm:pt modelId="{CCCFBB5B-DBE6-4AC5-A2DF-3C046174F2A1}" type="parTrans" cxnId="{BD74D91E-01E6-41D3-9CA1-135AC74279BA}">
      <dgm:prSet/>
      <dgm:spPr/>
      <dgm:t>
        <a:bodyPr/>
        <a:lstStyle/>
        <a:p>
          <a:endParaRPr lang="en-US"/>
        </a:p>
      </dgm:t>
    </dgm:pt>
    <dgm:pt modelId="{BA6EC417-A121-4227-B529-514E65909671}" type="sibTrans" cxnId="{BD74D91E-01E6-41D3-9CA1-135AC74279BA}">
      <dgm:prSet/>
      <dgm:spPr/>
      <dgm:t>
        <a:bodyPr/>
        <a:lstStyle/>
        <a:p>
          <a:endParaRPr lang="en-US"/>
        </a:p>
      </dgm:t>
    </dgm:pt>
    <dgm:pt modelId="{D525ED8F-4A62-429B-803C-041AA5676301}">
      <dgm:prSet/>
      <dgm:spPr/>
      <dgm:t>
        <a:bodyPr/>
        <a:lstStyle/>
        <a:p>
          <a:endParaRPr lang="en-US"/>
        </a:p>
      </dgm:t>
    </dgm:pt>
    <dgm:pt modelId="{B498CC1D-BB55-422F-97F9-7A227E3EF5E7}" type="parTrans" cxnId="{0C77A717-3422-4593-B98C-A07C3E6B6F57}">
      <dgm:prSet/>
      <dgm:spPr/>
      <dgm:t>
        <a:bodyPr/>
        <a:lstStyle/>
        <a:p>
          <a:endParaRPr lang="en-US"/>
        </a:p>
      </dgm:t>
    </dgm:pt>
    <dgm:pt modelId="{5133D7F7-9572-4DA0-B9C6-FBF16EE30C2C}" type="sibTrans" cxnId="{0C77A717-3422-4593-B98C-A07C3E6B6F57}">
      <dgm:prSet/>
      <dgm:spPr/>
      <dgm:t>
        <a:bodyPr/>
        <a:lstStyle/>
        <a:p>
          <a:endParaRPr lang="en-US"/>
        </a:p>
      </dgm:t>
    </dgm:pt>
    <dgm:pt modelId="{4582EC63-14A2-4210-93A0-EB658711C779}">
      <dgm:prSet/>
      <dgm:spPr/>
      <dgm:t>
        <a:bodyPr/>
        <a:lstStyle/>
        <a:p>
          <a:endParaRPr lang="en-US"/>
        </a:p>
      </dgm:t>
    </dgm:pt>
    <dgm:pt modelId="{3B5B2D09-3490-4DB3-BD26-2777D5BAF7D8}" type="parTrans" cxnId="{56E1CBC0-5D87-4586-A516-40B11B251CA3}">
      <dgm:prSet/>
      <dgm:spPr/>
      <dgm:t>
        <a:bodyPr/>
        <a:lstStyle/>
        <a:p>
          <a:endParaRPr lang="en-US"/>
        </a:p>
      </dgm:t>
    </dgm:pt>
    <dgm:pt modelId="{92E04EF6-DFF3-4D55-852F-9A6B74BB9FCF}" type="sibTrans" cxnId="{56E1CBC0-5D87-4586-A516-40B11B251CA3}">
      <dgm:prSet/>
      <dgm:spPr/>
      <dgm:t>
        <a:bodyPr/>
        <a:lstStyle/>
        <a:p>
          <a:endParaRPr lang="en-US"/>
        </a:p>
      </dgm:t>
    </dgm:pt>
    <dgm:pt modelId="{575FD476-BAE1-456B-B743-7C79619228F0}">
      <dgm:prSet phldrT="[Text]" custT="1"/>
      <dgm:spPr>
        <a:solidFill>
          <a:srgbClr val="00B5CC"/>
        </a:solidFill>
      </dgm:spPr>
      <dgm:t>
        <a:bodyPr/>
        <a:lstStyle/>
        <a:p>
          <a:r>
            <a:rPr lang="en-US" sz="950" dirty="0">
              <a:latin typeface="Montserrat Classic" panose="020B0604020202020204" charset="0"/>
            </a:rPr>
            <a:t>“Recommended </a:t>
          </a:r>
        </a:p>
        <a:p>
          <a:r>
            <a:rPr lang="en-US" sz="950" dirty="0">
              <a:latin typeface="Montserrat Classic" panose="020B0604020202020204" charset="0"/>
            </a:rPr>
            <a:t>to a colleague”</a:t>
          </a:r>
        </a:p>
      </dgm:t>
    </dgm:pt>
    <dgm:pt modelId="{0F62F5C4-31A3-427E-A840-DF7DE16E2306}" type="parTrans" cxnId="{3A52F5E2-D304-40FF-8DC4-462F2D7BAD72}">
      <dgm:prSet/>
      <dgm:spPr/>
      <dgm:t>
        <a:bodyPr/>
        <a:lstStyle/>
        <a:p>
          <a:endParaRPr lang="en-US"/>
        </a:p>
      </dgm:t>
    </dgm:pt>
    <dgm:pt modelId="{8266D977-A1EE-4265-B33E-2FAE826922CA}" type="sibTrans" cxnId="{3A52F5E2-D304-40FF-8DC4-462F2D7BAD72}">
      <dgm:prSet/>
      <dgm:spPr>
        <a:solidFill>
          <a:srgbClr val="661C78"/>
        </a:solidFill>
      </dgm:spPr>
      <dgm:t>
        <a:bodyPr/>
        <a:lstStyle/>
        <a:p>
          <a:endParaRPr lang="en-US"/>
        </a:p>
      </dgm:t>
    </dgm:pt>
    <dgm:pt modelId="{06D105A2-4EDC-45F1-AABF-3CBA07036B66}">
      <dgm:prSet phldrT="[Text]" custT="1"/>
      <dgm:spPr>
        <a:solidFill>
          <a:srgbClr val="00B5CC"/>
        </a:solidFill>
      </dgm:spPr>
      <dgm:t>
        <a:bodyPr/>
        <a:lstStyle/>
        <a:p>
          <a:r>
            <a:rPr lang="en-US" sz="950" dirty="0">
              <a:latin typeface="Montserrat Classic" panose="020B0604020202020204" charset="0"/>
            </a:rPr>
            <a:t>“Learnt more than I thought I would”</a:t>
          </a:r>
        </a:p>
      </dgm:t>
    </dgm:pt>
    <dgm:pt modelId="{96428AD5-D685-474B-99FC-7477DF54A024}" type="parTrans" cxnId="{4A79BC3C-FB75-4D07-A646-BD6F924C2DAA}">
      <dgm:prSet/>
      <dgm:spPr/>
      <dgm:t>
        <a:bodyPr/>
        <a:lstStyle/>
        <a:p>
          <a:endParaRPr lang="en-US"/>
        </a:p>
      </dgm:t>
    </dgm:pt>
    <dgm:pt modelId="{14A55685-99B9-40D3-BEC6-E5083F431F15}" type="sibTrans" cxnId="{4A79BC3C-FB75-4D07-A646-BD6F924C2DAA}">
      <dgm:prSet/>
      <dgm:spPr>
        <a:solidFill>
          <a:srgbClr val="661C78"/>
        </a:solidFill>
      </dgm:spPr>
      <dgm:t>
        <a:bodyPr/>
        <a:lstStyle/>
        <a:p>
          <a:endParaRPr lang="en-US"/>
        </a:p>
      </dgm:t>
    </dgm:pt>
    <dgm:pt modelId="{5F853FFB-8B64-4EA9-B7F1-71677CA1E6DE}">
      <dgm:prSet phldrT="[Text]" custT="1"/>
      <dgm:spPr>
        <a:solidFill>
          <a:srgbClr val="00B5CC"/>
        </a:solidFill>
      </dgm:spPr>
      <dgm:t>
        <a:bodyPr/>
        <a:lstStyle/>
        <a:p>
          <a:r>
            <a:rPr lang="en-US" sz="950" dirty="0">
              <a:latin typeface="Montserrat Classic" panose="020B0604020202020204" charset="0"/>
            </a:rPr>
            <a:t>“Very informative”</a:t>
          </a:r>
        </a:p>
      </dgm:t>
    </dgm:pt>
    <dgm:pt modelId="{C6C44BBD-CCD5-4375-80E5-080F8DE2AF11}" type="parTrans" cxnId="{ACF3122B-7763-4CFC-8BD8-BB43442CB15A}">
      <dgm:prSet/>
      <dgm:spPr/>
      <dgm:t>
        <a:bodyPr/>
        <a:lstStyle/>
        <a:p>
          <a:endParaRPr lang="en-US"/>
        </a:p>
      </dgm:t>
    </dgm:pt>
    <dgm:pt modelId="{6F67F0A6-7BD5-4FE0-8E69-394CF72E99AC}" type="sibTrans" cxnId="{ACF3122B-7763-4CFC-8BD8-BB43442CB15A}">
      <dgm:prSet/>
      <dgm:spPr>
        <a:solidFill>
          <a:srgbClr val="661C78"/>
        </a:solidFill>
      </dgm:spPr>
      <dgm:t>
        <a:bodyPr/>
        <a:lstStyle/>
        <a:p>
          <a:endParaRPr lang="en-US"/>
        </a:p>
      </dgm:t>
    </dgm:pt>
    <dgm:pt modelId="{9852A2EC-5DCD-443F-9BF5-5C3DCEB9180A}">
      <dgm:prSet custT="1"/>
      <dgm:spPr>
        <a:solidFill>
          <a:srgbClr val="00B5CC"/>
        </a:solidFill>
      </dgm:spPr>
      <dgm:t>
        <a:bodyPr/>
        <a:lstStyle/>
        <a:p>
          <a:r>
            <a:rPr lang="en-GB" sz="950" dirty="0">
              <a:latin typeface="Montserrat Classic" panose="020B0604020202020204" charset="0"/>
            </a:rPr>
            <a:t>“Informative as knew nothing about the system previously” </a:t>
          </a:r>
        </a:p>
      </dgm:t>
    </dgm:pt>
    <dgm:pt modelId="{F3393511-EFFD-431B-9F07-28526975B65F}" type="parTrans" cxnId="{4741164A-D7E9-476F-950B-D4BFE8F319CF}">
      <dgm:prSet/>
      <dgm:spPr/>
      <dgm:t>
        <a:bodyPr/>
        <a:lstStyle/>
        <a:p>
          <a:endParaRPr lang="en-US"/>
        </a:p>
      </dgm:t>
    </dgm:pt>
    <dgm:pt modelId="{4225D2E4-8AF7-4F0D-A816-CAB7C9EBAC32}" type="sibTrans" cxnId="{4741164A-D7E9-476F-950B-D4BFE8F319CF}">
      <dgm:prSet/>
      <dgm:spPr>
        <a:solidFill>
          <a:srgbClr val="661C78"/>
        </a:solidFill>
      </dgm:spPr>
      <dgm:t>
        <a:bodyPr/>
        <a:lstStyle/>
        <a:p>
          <a:endParaRPr lang="en-US"/>
        </a:p>
      </dgm:t>
    </dgm:pt>
    <dgm:pt modelId="{873F864A-67CF-4020-B641-F510B278F104}">
      <dgm:prSet phldrT="[Text]" custT="1"/>
      <dgm:spPr>
        <a:solidFill>
          <a:srgbClr val="00B5CC"/>
        </a:solidFill>
      </dgm:spPr>
      <dgm:t>
        <a:bodyPr/>
        <a:lstStyle/>
        <a:p>
          <a:r>
            <a:rPr lang="en-GB" sz="950" i="0" dirty="0">
              <a:latin typeface="Montserrat Classic" panose="020B0604020202020204" charset="0"/>
            </a:rPr>
            <a:t>“Really helpful in raising awareness” </a:t>
          </a:r>
          <a:endParaRPr lang="en-US" sz="950" i="0" dirty="0">
            <a:latin typeface="Montserrat Classic" panose="020B0604020202020204" charset="0"/>
          </a:endParaRPr>
        </a:p>
      </dgm:t>
    </dgm:pt>
    <dgm:pt modelId="{AF145703-6C6A-491E-8E8C-CD621BB0C88E}" type="parTrans" cxnId="{C9BC13E7-B9A4-464C-9157-F55CC7E05AB8}">
      <dgm:prSet/>
      <dgm:spPr/>
      <dgm:t>
        <a:bodyPr/>
        <a:lstStyle/>
        <a:p>
          <a:endParaRPr lang="en-US"/>
        </a:p>
      </dgm:t>
    </dgm:pt>
    <dgm:pt modelId="{0C21441D-B92D-4BEF-AAC1-939C56F951B3}" type="sibTrans" cxnId="{C9BC13E7-B9A4-464C-9157-F55CC7E05AB8}">
      <dgm:prSet/>
      <dgm:spPr>
        <a:solidFill>
          <a:srgbClr val="661C78"/>
        </a:solidFill>
      </dgm:spPr>
      <dgm:t>
        <a:bodyPr/>
        <a:lstStyle/>
        <a:p>
          <a:endParaRPr lang="en-US"/>
        </a:p>
      </dgm:t>
    </dgm:pt>
    <dgm:pt modelId="{980E8D0E-4A91-4D0C-8A78-8D9ECD86A571}" type="pres">
      <dgm:prSet presAssocID="{C3E89826-EDEF-4271-98E5-436C9B9F5C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8009C9A-2E3E-4032-B108-52A455DAB424}" type="pres">
      <dgm:prSet presAssocID="{EE94E1E5-5EBF-44D4-9568-C9945C5385EC}" presName="centerShape" presStyleLbl="node0" presStyleIdx="0" presStyleCnt="1" custScaleX="115647" custScaleY="113135"/>
      <dgm:spPr/>
    </dgm:pt>
    <dgm:pt modelId="{E6676105-DF72-4557-8E9E-886F27360239}" type="pres">
      <dgm:prSet presAssocID="{18B0EF69-56C8-4951-A1F0-071D9E0A7931}" presName="node" presStyleLbl="node1" presStyleIdx="0" presStyleCnt="6">
        <dgm:presLayoutVars>
          <dgm:bulletEnabled val="1"/>
        </dgm:presLayoutVars>
      </dgm:prSet>
      <dgm:spPr/>
    </dgm:pt>
    <dgm:pt modelId="{D0FC28EA-5AFD-4726-A5DE-11DE4258C998}" type="pres">
      <dgm:prSet presAssocID="{18B0EF69-56C8-4951-A1F0-071D9E0A7931}" presName="dummy" presStyleCnt="0"/>
      <dgm:spPr/>
    </dgm:pt>
    <dgm:pt modelId="{BC07CC12-4CA1-42EB-87ED-95DF21372158}" type="pres">
      <dgm:prSet presAssocID="{9DB1DA72-1B01-42AE-BB6B-5498DDC7A470}" presName="sibTrans" presStyleLbl="sibTrans2D1" presStyleIdx="0" presStyleCnt="6"/>
      <dgm:spPr/>
    </dgm:pt>
    <dgm:pt modelId="{12B22FA6-A0A6-4A63-A8F0-B6AA1AFF24DC}" type="pres">
      <dgm:prSet presAssocID="{575FD476-BAE1-456B-B743-7C79619228F0}" presName="node" presStyleLbl="node1" presStyleIdx="1" presStyleCnt="6" custScaleX="99994">
        <dgm:presLayoutVars>
          <dgm:bulletEnabled val="1"/>
        </dgm:presLayoutVars>
      </dgm:prSet>
      <dgm:spPr/>
    </dgm:pt>
    <dgm:pt modelId="{EDE7AD26-FDFE-466B-945C-6D3E0C260B9E}" type="pres">
      <dgm:prSet presAssocID="{575FD476-BAE1-456B-B743-7C79619228F0}" presName="dummy" presStyleCnt="0"/>
      <dgm:spPr/>
    </dgm:pt>
    <dgm:pt modelId="{8DE0D2B3-C0E0-488C-BEEF-7AF11EE08C4D}" type="pres">
      <dgm:prSet presAssocID="{8266D977-A1EE-4265-B33E-2FAE826922CA}" presName="sibTrans" presStyleLbl="sibTrans2D1" presStyleIdx="1" presStyleCnt="6"/>
      <dgm:spPr/>
    </dgm:pt>
    <dgm:pt modelId="{D3954C41-45C2-401E-8D45-6BED4C414E0B}" type="pres">
      <dgm:prSet presAssocID="{06D105A2-4EDC-45F1-AABF-3CBA07036B66}" presName="node" presStyleLbl="node1" presStyleIdx="2" presStyleCnt="6">
        <dgm:presLayoutVars>
          <dgm:bulletEnabled val="1"/>
        </dgm:presLayoutVars>
      </dgm:prSet>
      <dgm:spPr/>
    </dgm:pt>
    <dgm:pt modelId="{A374C427-6750-4E93-8D6F-794E782BF728}" type="pres">
      <dgm:prSet presAssocID="{06D105A2-4EDC-45F1-AABF-3CBA07036B66}" presName="dummy" presStyleCnt="0"/>
      <dgm:spPr/>
    </dgm:pt>
    <dgm:pt modelId="{45EF678D-9247-49D4-99F8-2E5DB2CE9782}" type="pres">
      <dgm:prSet presAssocID="{14A55685-99B9-40D3-BEC6-E5083F431F15}" presName="sibTrans" presStyleLbl="sibTrans2D1" presStyleIdx="2" presStyleCnt="6"/>
      <dgm:spPr/>
    </dgm:pt>
    <dgm:pt modelId="{26CCF456-FE7E-427B-BA0E-D76D6323C7E3}" type="pres">
      <dgm:prSet presAssocID="{5F853FFB-8B64-4EA9-B7F1-71677CA1E6DE}" presName="node" presStyleLbl="node1" presStyleIdx="3" presStyleCnt="6">
        <dgm:presLayoutVars>
          <dgm:bulletEnabled val="1"/>
        </dgm:presLayoutVars>
      </dgm:prSet>
      <dgm:spPr/>
    </dgm:pt>
    <dgm:pt modelId="{943C316E-A425-415E-ACC9-38CF6E70A978}" type="pres">
      <dgm:prSet presAssocID="{5F853FFB-8B64-4EA9-B7F1-71677CA1E6DE}" presName="dummy" presStyleCnt="0"/>
      <dgm:spPr/>
    </dgm:pt>
    <dgm:pt modelId="{6F640FCD-D2E1-43C9-A67E-40EA0EDF2917}" type="pres">
      <dgm:prSet presAssocID="{6F67F0A6-7BD5-4FE0-8E69-394CF72E99AC}" presName="sibTrans" presStyleLbl="sibTrans2D1" presStyleIdx="3" presStyleCnt="6"/>
      <dgm:spPr/>
    </dgm:pt>
    <dgm:pt modelId="{6E08E1B2-2021-4D01-83B1-9758AC77A008}" type="pres">
      <dgm:prSet presAssocID="{9852A2EC-5DCD-443F-9BF5-5C3DCEB9180A}" presName="node" presStyleLbl="node1" presStyleIdx="4" presStyleCnt="6">
        <dgm:presLayoutVars>
          <dgm:bulletEnabled val="1"/>
        </dgm:presLayoutVars>
      </dgm:prSet>
      <dgm:spPr/>
    </dgm:pt>
    <dgm:pt modelId="{7EC6DA25-C160-4075-AEA3-B767BF42FB3E}" type="pres">
      <dgm:prSet presAssocID="{9852A2EC-5DCD-443F-9BF5-5C3DCEB9180A}" presName="dummy" presStyleCnt="0"/>
      <dgm:spPr/>
    </dgm:pt>
    <dgm:pt modelId="{952C3D0F-2F3A-40F5-846E-D45F9170B9F6}" type="pres">
      <dgm:prSet presAssocID="{4225D2E4-8AF7-4F0D-A816-CAB7C9EBAC32}" presName="sibTrans" presStyleLbl="sibTrans2D1" presStyleIdx="4" presStyleCnt="6"/>
      <dgm:spPr/>
    </dgm:pt>
    <dgm:pt modelId="{FFA58C55-F21C-4E1F-991E-5BFCDA7E0077}" type="pres">
      <dgm:prSet presAssocID="{873F864A-67CF-4020-B641-F510B278F104}" presName="node" presStyleLbl="node1" presStyleIdx="5" presStyleCnt="6">
        <dgm:presLayoutVars>
          <dgm:bulletEnabled val="1"/>
        </dgm:presLayoutVars>
      </dgm:prSet>
      <dgm:spPr/>
    </dgm:pt>
    <dgm:pt modelId="{7B6B77BA-3E47-41D7-8D31-C57FB5CD1D62}" type="pres">
      <dgm:prSet presAssocID="{873F864A-67CF-4020-B641-F510B278F104}" presName="dummy" presStyleCnt="0"/>
      <dgm:spPr/>
    </dgm:pt>
    <dgm:pt modelId="{5042CCB0-86F4-4E69-98CF-CD1339B1C2E2}" type="pres">
      <dgm:prSet presAssocID="{0C21441D-B92D-4BEF-AAC1-939C56F951B3}" presName="sibTrans" presStyleLbl="sibTrans2D1" presStyleIdx="5" presStyleCnt="6"/>
      <dgm:spPr/>
    </dgm:pt>
  </dgm:ptLst>
  <dgm:cxnLst>
    <dgm:cxn modelId="{0F5DE601-1D93-4879-9B20-616ADB350923}" type="presOf" srcId="{EE94E1E5-5EBF-44D4-9568-C9945C5385EC}" destId="{38009C9A-2E3E-4032-B108-52A455DAB424}" srcOrd="0" destOrd="0" presId="urn:microsoft.com/office/officeart/2005/8/layout/radial6"/>
    <dgm:cxn modelId="{E4F69F0F-5F4A-4330-90CB-5340AF52E71A}" type="presOf" srcId="{9DB1DA72-1B01-42AE-BB6B-5498DDC7A470}" destId="{BC07CC12-4CA1-42EB-87ED-95DF21372158}" srcOrd="0" destOrd="0" presId="urn:microsoft.com/office/officeart/2005/8/layout/radial6"/>
    <dgm:cxn modelId="{7520E811-7695-44C9-92C3-7086236F942E}" srcId="{C3E89826-EDEF-4271-98E5-436C9B9F5CCF}" destId="{677373E0-3063-40A8-9F1D-558C50A55E51}" srcOrd="4" destOrd="0" parTransId="{EC32E925-4749-47B9-8B1D-2225AF86010D}" sibTransId="{2A9C4147-9DF3-4D7E-A58F-C70CF352D65D}"/>
    <dgm:cxn modelId="{0C77A717-3422-4593-B98C-A07C3E6B6F57}" srcId="{677373E0-3063-40A8-9F1D-558C50A55E51}" destId="{D525ED8F-4A62-429B-803C-041AA5676301}" srcOrd="1" destOrd="0" parTransId="{B498CC1D-BB55-422F-97F9-7A227E3EF5E7}" sibTransId="{5133D7F7-9572-4DA0-B9C6-FBF16EE30C2C}"/>
    <dgm:cxn modelId="{BD74D91E-01E6-41D3-9CA1-135AC74279BA}" srcId="{677373E0-3063-40A8-9F1D-558C50A55E51}" destId="{B5FAF713-CBAE-43A8-A453-901C9BA991C6}" srcOrd="0" destOrd="0" parTransId="{CCCFBB5B-DBE6-4AC5-A2DF-3C046174F2A1}" sibTransId="{BA6EC417-A121-4227-B529-514E65909671}"/>
    <dgm:cxn modelId="{ACF3122B-7763-4CFC-8BD8-BB43442CB15A}" srcId="{EE94E1E5-5EBF-44D4-9568-C9945C5385EC}" destId="{5F853FFB-8B64-4EA9-B7F1-71677CA1E6DE}" srcOrd="3" destOrd="0" parTransId="{C6C44BBD-CCD5-4375-80E5-080F8DE2AF11}" sibTransId="{6F67F0A6-7BD5-4FE0-8E69-394CF72E99AC}"/>
    <dgm:cxn modelId="{4A79BC3C-FB75-4D07-A646-BD6F924C2DAA}" srcId="{EE94E1E5-5EBF-44D4-9568-C9945C5385EC}" destId="{06D105A2-4EDC-45F1-AABF-3CBA07036B66}" srcOrd="2" destOrd="0" parTransId="{96428AD5-D685-474B-99FC-7477DF54A024}" sibTransId="{14A55685-99B9-40D3-BEC6-E5083F431F15}"/>
    <dgm:cxn modelId="{4741164A-D7E9-476F-950B-D4BFE8F319CF}" srcId="{EE94E1E5-5EBF-44D4-9568-C9945C5385EC}" destId="{9852A2EC-5DCD-443F-9BF5-5C3DCEB9180A}" srcOrd="4" destOrd="0" parTransId="{F3393511-EFFD-431B-9F07-28526975B65F}" sibTransId="{4225D2E4-8AF7-4F0D-A816-CAB7C9EBAC32}"/>
    <dgm:cxn modelId="{25E6D76B-1567-4174-A9FC-60E8DC1A352A}" type="presOf" srcId="{18B0EF69-56C8-4951-A1F0-071D9E0A7931}" destId="{E6676105-DF72-4557-8E9E-886F27360239}" srcOrd="0" destOrd="0" presId="urn:microsoft.com/office/officeart/2005/8/layout/radial6"/>
    <dgm:cxn modelId="{F562954C-8EEE-46B5-ABE6-4501F4D73619}" srcId="{C3E89826-EDEF-4271-98E5-436C9B9F5CCF}" destId="{98BC4BDE-93A4-4C4A-BFBB-C1E15AFDBBAD}" srcOrd="2" destOrd="0" parTransId="{65284901-729E-47B3-A5B0-E85B34F038AE}" sibTransId="{09AF3634-D423-4D7A-A1CA-74607685C3BA}"/>
    <dgm:cxn modelId="{F8AC5159-B2F7-45D3-AB94-88DF22B6CB3F}" type="presOf" srcId="{8266D977-A1EE-4265-B33E-2FAE826922CA}" destId="{8DE0D2B3-C0E0-488C-BEEF-7AF11EE08C4D}" srcOrd="0" destOrd="0" presId="urn:microsoft.com/office/officeart/2005/8/layout/radial6"/>
    <dgm:cxn modelId="{48FFE1A3-76D2-40FE-A5A7-9A3C988EFD01}" type="presOf" srcId="{14A55685-99B9-40D3-BEC6-E5083F431F15}" destId="{45EF678D-9247-49D4-99F8-2E5DB2CE9782}" srcOrd="0" destOrd="0" presId="urn:microsoft.com/office/officeart/2005/8/layout/radial6"/>
    <dgm:cxn modelId="{F6C73CA5-1428-476C-94C2-301453ACA92F}" type="presOf" srcId="{873F864A-67CF-4020-B641-F510B278F104}" destId="{FFA58C55-F21C-4E1F-991E-5BFCDA7E0077}" srcOrd="0" destOrd="0" presId="urn:microsoft.com/office/officeart/2005/8/layout/radial6"/>
    <dgm:cxn modelId="{62CC53AB-82DD-4A4A-B3F3-EC1838770572}" type="presOf" srcId="{0C21441D-B92D-4BEF-AAC1-939C56F951B3}" destId="{5042CCB0-86F4-4E69-98CF-CD1339B1C2E2}" srcOrd="0" destOrd="0" presId="urn:microsoft.com/office/officeart/2005/8/layout/radial6"/>
    <dgm:cxn modelId="{19F992B0-84E5-4679-BE20-195F40B04243}" srcId="{EE94E1E5-5EBF-44D4-9568-C9945C5385EC}" destId="{18B0EF69-56C8-4951-A1F0-071D9E0A7931}" srcOrd="0" destOrd="0" parTransId="{0A852CB1-1DF2-4CCC-96E2-C5025FD25F38}" sibTransId="{9DB1DA72-1B01-42AE-BB6B-5498DDC7A470}"/>
    <dgm:cxn modelId="{3C2760B4-8206-4488-8512-60BE026A5F58}" type="presOf" srcId="{9852A2EC-5DCD-443F-9BF5-5C3DCEB9180A}" destId="{6E08E1B2-2021-4D01-83B1-9758AC77A008}" srcOrd="0" destOrd="0" presId="urn:microsoft.com/office/officeart/2005/8/layout/radial6"/>
    <dgm:cxn modelId="{EDC675BC-A600-4313-826F-E17B15B65CC0}" type="presOf" srcId="{575FD476-BAE1-456B-B743-7C79619228F0}" destId="{12B22FA6-A0A6-4A63-A8F0-B6AA1AFF24DC}" srcOrd="0" destOrd="0" presId="urn:microsoft.com/office/officeart/2005/8/layout/radial6"/>
    <dgm:cxn modelId="{56E1CBC0-5D87-4586-A516-40B11B251CA3}" srcId="{677373E0-3063-40A8-9F1D-558C50A55E51}" destId="{4582EC63-14A2-4210-93A0-EB658711C779}" srcOrd="2" destOrd="0" parTransId="{3B5B2D09-3490-4DB3-BD26-2777D5BAF7D8}" sibTransId="{92E04EF6-DFF3-4D55-852F-9A6B74BB9FCF}"/>
    <dgm:cxn modelId="{36B503C2-B323-41D5-B378-D9967FFF1E68}" type="presOf" srcId="{C3E89826-EDEF-4271-98E5-436C9B9F5CCF}" destId="{980E8D0E-4A91-4D0C-8A78-8D9ECD86A571}" srcOrd="0" destOrd="0" presId="urn:microsoft.com/office/officeart/2005/8/layout/radial6"/>
    <dgm:cxn modelId="{0440B6C7-3728-4FCB-ACC3-3A2506BB3E7E}" srcId="{C3E89826-EDEF-4271-98E5-436C9B9F5CCF}" destId="{EE94E1E5-5EBF-44D4-9568-C9945C5385EC}" srcOrd="0" destOrd="0" parTransId="{7A23DE92-D7C1-4640-BAA6-D0C494D9E28C}" sibTransId="{FD067C87-942E-4851-A0B3-760D3D7EC6B2}"/>
    <dgm:cxn modelId="{451E6EE2-66A5-4AFA-A1BF-F5B9573F3867}" type="presOf" srcId="{5F853FFB-8B64-4EA9-B7F1-71677CA1E6DE}" destId="{26CCF456-FE7E-427B-BA0E-D76D6323C7E3}" srcOrd="0" destOrd="0" presId="urn:microsoft.com/office/officeart/2005/8/layout/radial6"/>
    <dgm:cxn modelId="{3A52F5E2-D304-40FF-8DC4-462F2D7BAD72}" srcId="{EE94E1E5-5EBF-44D4-9568-C9945C5385EC}" destId="{575FD476-BAE1-456B-B743-7C79619228F0}" srcOrd="1" destOrd="0" parTransId="{0F62F5C4-31A3-427E-A840-DF7DE16E2306}" sibTransId="{8266D977-A1EE-4265-B33E-2FAE826922CA}"/>
    <dgm:cxn modelId="{C9BC13E7-B9A4-464C-9157-F55CC7E05AB8}" srcId="{EE94E1E5-5EBF-44D4-9568-C9945C5385EC}" destId="{873F864A-67CF-4020-B641-F510B278F104}" srcOrd="5" destOrd="0" parTransId="{AF145703-6C6A-491E-8E8C-CD621BB0C88E}" sibTransId="{0C21441D-B92D-4BEF-AAC1-939C56F951B3}"/>
    <dgm:cxn modelId="{C0994FE7-1F58-4F2C-BC14-F41C92A2C077}" type="presOf" srcId="{6F67F0A6-7BD5-4FE0-8E69-394CF72E99AC}" destId="{6F640FCD-D2E1-43C9-A67E-40EA0EDF2917}" srcOrd="0" destOrd="0" presId="urn:microsoft.com/office/officeart/2005/8/layout/radial6"/>
    <dgm:cxn modelId="{494327E9-CBCB-4CAA-BB1B-4905D252BFBA}" srcId="{C3E89826-EDEF-4271-98E5-436C9B9F5CCF}" destId="{25BB39AA-9CB8-4621-AC7B-5BEA96B7148C}" srcOrd="3" destOrd="0" parTransId="{FEA87992-8745-494A-9A04-AF13DC1EEE60}" sibTransId="{723CE49C-8FB8-4255-B764-7E58FED2828E}"/>
    <dgm:cxn modelId="{D6F7F3ED-4EF7-4E8B-8BD5-2E513DE523E0}" type="presOf" srcId="{06D105A2-4EDC-45F1-AABF-3CBA07036B66}" destId="{D3954C41-45C2-401E-8D45-6BED4C414E0B}" srcOrd="0" destOrd="0" presId="urn:microsoft.com/office/officeart/2005/8/layout/radial6"/>
    <dgm:cxn modelId="{94FF1FF4-75E7-4EA8-BB12-F4E246DF6BFF}" srcId="{C3E89826-EDEF-4271-98E5-436C9B9F5CCF}" destId="{5558CFF3-50B8-4274-9B8F-BE2E4191FC2C}" srcOrd="1" destOrd="0" parTransId="{2155EC5E-EA8A-4F95-BD99-C112437666CF}" sibTransId="{1D9C300E-6971-4F2B-86CC-72FC447E7750}"/>
    <dgm:cxn modelId="{D6B88FFC-81E6-47E2-BCD9-C77C06921734}" type="presOf" srcId="{4225D2E4-8AF7-4F0D-A816-CAB7C9EBAC32}" destId="{952C3D0F-2F3A-40F5-846E-D45F9170B9F6}" srcOrd="0" destOrd="0" presId="urn:microsoft.com/office/officeart/2005/8/layout/radial6"/>
    <dgm:cxn modelId="{43F88739-0018-4D7F-83E2-E37E427F49B1}" type="presParOf" srcId="{980E8D0E-4A91-4D0C-8A78-8D9ECD86A571}" destId="{38009C9A-2E3E-4032-B108-52A455DAB424}" srcOrd="0" destOrd="0" presId="urn:microsoft.com/office/officeart/2005/8/layout/radial6"/>
    <dgm:cxn modelId="{C2C6DCC1-93A8-4469-9F2E-DC82A4307C3C}" type="presParOf" srcId="{980E8D0E-4A91-4D0C-8A78-8D9ECD86A571}" destId="{E6676105-DF72-4557-8E9E-886F27360239}" srcOrd="1" destOrd="0" presId="urn:microsoft.com/office/officeart/2005/8/layout/radial6"/>
    <dgm:cxn modelId="{D200B6EE-C978-4C09-BBCB-7DFD40925DB7}" type="presParOf" srcId="{980E8D0E-4A91-4D0C-8A78-8D9ECD86A571}" destId="{D0FC28EA-5AFD-4726-A5DE-11DE4258C998}" srcOrd="2" destOrd="0" presId="urn:microsoft.com/office/officeart/2005/8/layout/radial6"/>
    <dgm:cxn modelId="{460994FB-7F52-470A-86F7-13D2F666FA3A}" type="presParOf" srcId="{980E8D0E-4A91-4D0C-8A78-8D9ECD86A571}" destId="{BC07CC12-4CA1-42EB-87ED-95DF21372158}" srcOrd="3" destOrd="0" presId="urn:microsoft.com/office/officeart/2005/8/layout/radial6"/>
    <dgm:cxn modelId="{17256EA7-E2FE-484B-820A-EE358BB63A9F}" type="presParOf" srcId="{980E8D0E-4A91-4D0C-8A78-8D9ECD86A571}" destId="{12B22FA6-A0A6-4A63-A8F0-B6AA1AFF24DC}" srcOrd="4" destOrd="0" presId="urn:microsoft.com/office/officeart/2005/8/layout/radial6"/>
    <dgm:cxn modelId="{2E576371-AF0B-4D81-A05C-50EDE2CF6844}" type="presParOf" srcId="{980E8D0E-4A91-4D0C-8A78-8D9ECD86A571}" destId="{EDE7AD26-FDFE-466B-945C-6D3E0C260B9E}" srcOrd="5" destOrd="0" presId="urn:microsoft.com/office/officeart/2005/8/layout/radial6"/>
    <dgm:cxn modelId="{6591DFF1-0BAE-4C69-9F26-90AFADE061A8}" type="presParOf" srcId="{980E8D0E-4A91-4D0C-8A78-8D9ECD86A571}" destId="{8DE0D2B3-C0E0-488C-BEEF-7AF11EE08C4D}" srcOrd="6" destOrd="0" presId="urn:microsoft.com/office/officeart/2005/8/layout/radial6"/>
    <dgm:cxn modelId="{781F4A4E-F6EE-41B7-8947-F1C676FDFD66}" type="presParOf" srcId="{980E8D0E-4A91-4D0C-8A78-8D9ECD86A571}" destId="{D3954C41-45C2-401E-8D45-6BED4C414E0B}" srcOrd="7" destOrd="0" presId="urn:microsoft.com/office/officeart/2005/8/layout/radial6"/>
    <dgm:cxn modelId="{45062CFB-1D85-41CA-A565-E1A611C0C1E4}" type="presParOf" srcId="{980E8D0E-4A91-4D0C-8A78-8D9ECD86A571}" destId="{A374C427-6750-4E93-8D6F-794E782BF728}" srcOrd="8" destOrd="0" presId="urn:microsoft.com/office/officeart/2005/8/layout/radial6"/>
    <dgm:cxn modelId="{9F9914F8-B962-4064-B07F-404A589784CA}" type="presParOf" srcId="{980E8D0E-4A91-4D0C-8A78-8D9ECD86A571}" destId="{45EF678D-9247-49D4-99F8-2E5DB2CE9782}" srcOrd="9" destOrd="0" presId="urn:microsoft.com/office/officeart/2005/8/layout/radial6"/>
    <dgm:cxn modelId="{1D4E3EB4-02DC-4E9D-8646-AF79A716A7B6}" type="presParOf" srcId="{980E8D0E-4A91-4D0C-8A78-8D9ECD86A571}" destId="{26CCF456-FE7E-427B-BA0E-D76D6323C7E3}" srcOrd="10" destOrd="0" presId="urn:microsoft.com/office/officeart/2005/8/layout/radial6"/>
    <dgm:cxn modelId="{3EBFEE8C-C4F9-4727-A89C-B8F6541008A3}" type="presParOf" srcId="{980E8D0E-4A91-4D0C-8A78-8D9ECD86A571}" destId="{943C316E-A425-415E-ACC9-38CF6E70A978}" srcOrd="11" destOrd="0" presId="urn:microsoft.com/office/officeart/2005/8/layout/radial6"/>
    <dgm:cxn modelId="{C97F522E-FACF-4A6A-948F-06AA9DBE9D00}" type="presParOf" srcId="{980E8D0E-4A91-4D0C-8A78-8D9ECD86A571}" destId="{6F640FCD-D2E1-43C9-A67E-40EA0EDF2917}" srcOrd="12" destOrd="0" presId="urn:microsoft.com/office/officeart/2005/8/layout/radial6"/>
    <dgm:cxn modelId="{D2D67232-E607-4628-8CBE-012E3795D48F}" type="presParOf" srcId="{980E8D0E-4A91-4D0C-8A78-8D9ECD86A571}" destId="{6E08E1B2-2021-4D01-83B1-9758AC77A008}" srcOrd="13" destOrd="0" presId="urn:microsoft.com/office/officeart/2005/8/layout/radial6"/>
    <dgm:cxn modelId="{6A7DDC42-E3E7-41BD-8785-5A21C57AA2DA}" type="presParOf" srcId="{980E8D0E-4A91-4D0C-8A78-8D9ECD86A571}" destId="{7EC6DA25-C160-4075-AEA3-B767BF42FB3E}" srcOrd="14" destOrd="0" presId="urn:microsoft.com/office/officeart/2005/8/layout/radial6"/>
    <dgm:cxn modelId="{0ACC4041-849E-4536-BCE5-F16AB5AE5721}" type="presParOf" srcId="{980E8D0E-4A91-4D0C-8A78-8D9ECD86A571}" destId="{952C3D0F-2F3A-40F5-846E-D45F9170B9F6}" srcOrd="15" destOrd="0" presId="urn:microsoft.com/office/officeart/2005/8/layout/radial6"/>
    <dgm:cxn modelId="{33695191-F1A9-4B34-B419-C362331CA9F5}" type="presParOf" srcId="{980E8D0E-4A91-4D0C-8A78-8D9ECD86A571}" destId="{FFA58C55-F21C-4E1F-991E-5BFCDA7E0077}" srcOrd="16" destOrd="0" presId="urn:microsoft.com/office/officeart/2005/8/layout/radial6"/>
    <dgm:cxn modelId="{D7349E94-539D-4132-AA34-BCAB51786CB0}" type="presParOf" srcId="{980E8D0E-4A91-4D0C-8A78-8D9ECD86A571}" destId="{7B6B77BA-3E47-41D7-8D31-C57FB5CD1D62}" srcOrd="17" destOrd="0" presId="urn:microsoft.com/office/officeart/2005/8/layout/radial6"/>
    <dgm:cxn modelId="{30571A24-1CB8-4D04-B146-953B92FBA646}" type="presParOf" srcId="{980E8D0E-4A91-4D0C-8A78-8D9ECD86A571}" destId="{5042CCB0-86F4-4E69-98CF-CD1339B1C2E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2CCB0-86F4-4E69-98CF-CD1339B1C2E2}">
      <dsp:nvSpPr>
        <dsp:cNvPr id="0" name=""/>
        <dsp:cNvSpPr/>
      </dsp:nvSpPr>
      <dsp:spPr>
        <a:xfrm>
          <a:off x="1123481" y="584314"/>
          <a:ext cx="4006946" cy="4006946"/>
        </a:xfrm>
        <a:prstGeom prst="blockArc">
          <a:avLst>
            <a:gd name="adj1" fmla="val 12600000"/>
            <a:gd name="adj2" fmla="val 16200000"/>
            <a:gd name="adj3" fmla="val 4517"/>
          </a:avLst>
        </a:prstGeom>
        <a:solidFill>
          <a:srgbClr val="661C7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C3D0F-2F3A-40F5-846E-D45F9170B9F6}">
      <dsp:nvSpPr>
        <dsp:cNvPr id="0" name=""/>
        <dsp:cNvSpPr/>
      </dsp:nvSpPr>
      <dsp:spPr>
        <a:xfrm>
          <a:off x="1123481" y="584314"/>
          <a:ext cx="4006946" cy="4006946"/>
        </a:xfrm>
        <a:prstGeom prst="blockArc">
          <a:avLst>
            <a:gd name="adj1" fmla="val 9000000"/>
            <a:gd name="adj2" fmla="val 12600000"/>
            <a:gd name="adj3" fmla="val 4517"/>
          </a:avLst>
        </a:prstGeom>
        <a:solidFill>
          <a:srgbClr val="661C7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40FCD-D2E1-43C9-A67E-40EA0EDF2917}">
      <dsp:nvSpPr>
        <dsp:cNvPr id="0" name=""/>
        <dsp:cNvSpPr/>
      </dsp:nvSpPr>
      <dsp:spPr>
        <a:xfrm>
          <a:off x="1123481" y="584314"/>
          <a:ext cx="4006946" cy="4006946"/>
        </a:xfrm>
        <a:prstGeom prst="blockArc">
          <a:avLst>
            <a:gd name="adj1" fmla="val 5400000"/>
            <a:gd name="adj2" fmla="val 9000000"/>
            <a:gd name="adj3" fmla="val 4517"/>
          </a:avLst>
        </a:prstGeom>
        <a:solidFill>
          <a:srgbClr val="661C7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F678D-9247-49D4-99F8-2E5DB2CE9782}">
      <dsp:nvSpPr>
        <dsp:cNvPr id="0" name=""/>
        <dsp:cNvSpPr/>
      </dsp:nvSpPr>
      <dsp:spPr>
        <a:xfrm>
          <a:off x="1123481" y="584314"/>
          <a:ext cx="4006946" cy="4006946"/>
        </a:xfrm>
        <a:prstGeom prst="blockArc">
          <a:avLst>
            <a:gd name="adj1" fmla="val 1800000"/>
            <a:gd name="adj2" fmla="val 5400000"/>
            <a:gd name="adj3" fmla="val 4517"/>
          </a:avLst>
        </a:prstGeom>
        <a:solidFill>
          <a:srgbClr val="661C7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0D2B3-C0E0-488C-BEEF-7AF11EE08C4D}">
      <dsp:nvSpPr>
        <dsp:cNvPr id="0" name=""/>
        <dsp:cNvSpPr/>
      </dsp:nvSpPr>
      <dsp:spPr>
        <a:xfrm>
          <a:off x="1123481" y="584314"/>
          <a:ext cx="4006946" cy="4006946"/>
        </a:xfrm>
        <a:prstGeom prst="blockArc">
          <a:avLst>
            <a:gd name="adj1" fmla="val 19800000"/>
            <a:gd name="adj2" fmla="val 1800000"/>
            <a:gd name="adj3" fmla="val 4517"/>
          </a:avLst>
        </a:prstGeom>
        <a:solidFill>
          <a:srgbClr val="661C7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7CC12-4CA1-42EB-87ED-95DF21372158}">
      <dsp:nvSpPr>
        <dsp:cNvPr id="0" name=""/>
        <dsp:cNvSpPr/>
      </dsp:nvSpPr>
      <dsp:spPr>
        <a:xfrm>
          <a:off x="1123481" y="584314"/>
          <a:ext cx="4006946" cy="4006946"/>
        </a:xfrm>
        <a:prstGeom prst="blockArc">
          <a:avLst>
            <a:gd name="adj1" fmla="val 16200000"/>
            <a:gd name="adj2" fmla="val 19800000"/>
            <a:gd name="adj3" fmla="val 4517"/>
          </a:avLst>
        </a:prstGeom>
        <a:solidFill>
          <a:srgbClr val="661C7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09C9A-2E3E-4032-B108-52A455DAB424}">
      <dsp:nvSpPr>
        <dsp:cNvPr id="0" name=""/>
        <dsp:cNvSpPr/>
      </dsp:nvSpPr>
      <dsp:spPr>
        <a:xfrm>
          <a:off x="2088701" y="1572086"/>
          <a:ext cx="2076506" cy="2031402"/>
        </a:xfrm>
        <a:prstGeom prst="ellipse">
          <a:avLst/>
        </a:prstGeom>
        <a:solidFill>
          <a:srgbClr val="0C4C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  <a:latin typeface="Montserrat Classic Bold" panose="020B0604020202020204" charset="0"/>
            </a:rPr>
            <a:t>Sessions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  <a:latin typeface="Montserrat Classic" panose="020B0604020202020204" charset="0"/>
            </a:rPr>
            <a:t>28 extremely useful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  <a:latin typeface="Montserrat Classic" panose="020B0604020202020204" charset="0"/>
            </a:rPr>
            <a:t>31 very useful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  <a:latin typeface="Montserrat Classic" panose="020B0604020202020204" charset="0"/>
            </a:rPr>
            <a:t>3 somewhat useful</a:t>
          </a:r>
          <a:endParaRPr lang="en-US" sz="1200" kern="1200" dirty="0">
            <a:solidFill>
              <a:schemeClr val="bg1"/>
            </a:solidFill>
            <a:latin typeface="Montserrat Classic" panose="020B0604020202020204" charset="0"/>
          </a:endParaRPr>
        </a:p>
      </dsp:txBody>
      <dsp:txXfrm>
        <a:off x="2392798" y="1869578"/>
        <a:ext cx="1468312" cy="1436418"/>
      </dsp:txXfrm>
    </dsp:sp>
    <dsp:sp modelId="{E6676105-DF72-4557-8E9E-886F27360239}">
      <dsp:nvSpPr>
        <dsp:cNvPr id="0" name=""/>
        <dsp:cNvSpPr/>
      </dsp:nvSpPr>
      <dsp:spPr>
        <a:xfrm>
          <a:off x="2498509" y="1118"/>
          <a:ext cx="1256889" cy="1256889"/>
        </a:xfrm>
        <a:prstGeom prst="ellipse">
          <a:avLst/>
        </a:prstGeom>
        <a:solidFill>
          <a:srgbClr val="00B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Montserrat Classic" panose="020B0604020202020204" charset="0"/>
            </a:rPr>
            <a:t>“Excellent and interesting awareness session”</a:t>
          </a:r>
        </a:p>
      </dsp:txBody>
      <dsp:txXfrm>
        <a:off x="2682576" y="185185"/>
        <a:ext cx="888755" cy="888755"/>
      </dsp:txXfrm>
    </dsp:sp>
    <dsp:sp modelId="{12B22FA6-A0A6-4A63-A8F0-B6AA1AFF24DC}">
      <dsp:nvSpPr>
        <dsp:cNvPr id="0" name=""/>
        <dsp:cNvSpPr/>
      </dsp:nvSpPr>
      <dsp:spPr>
        <a:xfrm>
          <a:off x="4194420" y="980230"/>
          <a:ext cx="1256813" cy="1256889"/>
        </a:xfrm>
        <a:prstGeom prst="ellipse">
          <a:avLst/>
        </a:prstGeom>
        <a:solidFill>
          <a:srgbClr val="00B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Montserrat Classic" panose="020B0604020202020204" charset="0"/>
            </a:rPr>
            <a:t>“Recommended </a:t>
          </a:r>
        </a:p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Montserrat Classic" panose="020B0604020202020204" charset="0"/>
            </a:rPr>
            <a:t>to a colleague”</a:t>
          </a:r>
        </a:p>
      </dsp:txBody>
      <dsp:txXfrm>
        <a:off x="4378476" y="1164297"/>
        <a:ext cx="888701" cy="888755"/>
      </dsp:txXfrm>
    </dsp:sp>
    <dsp:sp modelId="{D3954C41-45C2-401E-8D45-6BED4C414E0B}">
      <dsp:nvSpPr>
        <dsp:cNvPr id="0" name=""/>
        <dsp:cNvSpPr/>
      </dsp:nvSpPr>
      <dsp:spPr>
        <a:xfrm>
          <a:off x="4194382" y="2938456"/>
          <a:ext cx="1256889" cy="1256889"/>
        </a:xfrm>
        <a:prstGeom prst="ellipse">
          <a:avLst/>
        </a:prstGeom>
        <a:solidFill>
          <a:srgbClr val="00B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Montserrat Classic" panose="020B0604020202020204" charset="0"/>
            </a:rPr>
            <a:t>“Learnt more than I thought I would”</a:t>
          </a:r>
        </a:p>
      </dsp:txBody>
      <dsp:txXfrm>
        <a:off x="4378449" y="3122523"/>
        <a:ext cx="888755" cy="888755"/>
      </dsp:txXfrm>
    </dsp:sp>
    <dsp:sp modelId="{26CCF456-FE7E-427B-BA0E-D76D6323C7E3}">
      <dsp:nvSpPr>
        <dsp:cNvPr id="0" name=""/>
        <dsp:cNvSpPr/>
      </dsp:nvSpPr>
      <dsp:spPr>
        <a:xfrm>
          <a:off x="2498509" y="3917568"/>
          <a:ext cx="1256889" cy="1256889"/>
        </a:xfrm>
        <a:prstGeom prst="ellipse">
          <a:avLst/>
        </a:prstGeom>
        <a:solidFill>
          <a:srgbClr val="00B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Montserrat Classic" panose="020B0604020202020204" charset="0"/>
            </a:rPr>
            <a:t>“Very informative”</a:t>
          </a:r>
        </a:p>
      </dsp:txBody>
      <dsp:txXfrm>
        <a:off x="2682576" y="4101635"/>
        <a:ext cx="888755" cy="888755"/>
      </dsp:txXfrm>
    </dsp:sp>
    <dsp:sp modelId="{6E08E1B2-2021-4D01-83B1-9758AC77A008}">
      <dsp:nvSpPr>
        <dsp:cNvPr id="0" name=""/>
        <dsp:cNvSpPr/>
      </dsp:nvSpPr>
      <dsp:spPr>
        <a:xfrm>
          <a:off x="802636" y="2938456"/>
          <a:ext cx="1256889" cy="1256889"/>
        </a:xfrm>
        <a:prstGeom prst="ellipse">
          <a:avLst/>
        </a:prstGeom>
        <a:solidFill>
          <a:srgbClr val="00B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50" kern="1200" dirty="0">
              <a:latin typeface="Montserrat Classic" panose="020B0604020202020204" charset="0"/>
            </a:rPr>
            <a:t>“Informative as knew nothing about the system previously” </a:t>
          </a:r>
        </a:p>
      </dsp:txBody>
      <dsp:txXfrm>
        <a:off x="986703" y="3122523"/>
        <a:ext cx="888755" cy="888755"/>
      </dsp:txXfrm>
    </dsp:sp>
    <dsp:sp modelId="{FFA58C55-F21C-4E1F-991E-5BFCDA7E0077}">
      <dsp:nvSpPr>
        <dsp:cNvPr id="0" name=""/>
        <dsp:cNvSpPr/>
      </dsp:nvSpPr>
      <dsp:spPr>
        <a:xfrm>
          <a:off x="802636" y="980230"/>
          <a:ext cx="1256889" cy="1256889"/>
        </a:xfrm>
        <a:prstGeom prst="ellipse">
          <a:avLst/>
        </a:prstGeom>
        <a:solidFill>
          <a:srgbClr val="00B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50" i="0" kern="1200" dirty="0">
              <a:latin typeface="Montserrat Classic" panose="020B0604020202020204" charset="0"/>
            </a:rPr>
            <a:t>“Really helpful in raising awareness” </a:t>
          </a:r>
          <a:endParaRPr lang="en-US" sz="950" i="0" kern="1200" dirty="0">
            <a:latin typeface="Montserrat Classic" panose="020B0604020202020204" charset="0"/>
          </a:endParaRPr>
        </a:p>
      </dsp:txBody>
      <dsp:txXfrm>
        <a:off x="986703" y="1164297"/>
        <a:ext cx="888755" cy="888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8336B-0293-49A6-B3BF-DF2BB5FE200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0" y="4693922"/>
            <a:ext cx="5335270" cy="38404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CC2BD-595B-4A07-9751-B307AC0E7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97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853251" cy="365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4" y="1"/>
            <a:ext cx="3853251" cy="365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14538" y="547688"/>
            <a:ext cx="4862512" cy="2736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467946"/>
            <a:ext cx="7113694" cy="32867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35895"/>
            <a:ext cx="3853251" cy="364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4" y="6935895"/>
            <a:ext cx="3853251" cy="364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15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853251" cy="365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4" y="1"/>
            <a:ext cx="3853251" cy="365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3913" y="585788"/>
            <a:ext cx="4862512" cy="2736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467946"/>
            <a:ext cx="5261169" cy="32867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35895"/>
            <a:ext cx="3853251" cy="364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4" y="6935895"/>
            <a:ext cx="3853251" cy="364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90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4538" y="547688"/>
            <a:ext cx="4862512" cy="273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77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4538" y="547688"/>
            <a:ext cx="4862512" cy="273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00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4538" y="547688"/>
            <a:ext cx="4862512" cy="273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734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853251" cy="365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4" y="1"/>
            <a:ext cx="3853251" cy="365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14538" y="547688"/>
            <a:ext cx="4862512" cy="2736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467946"/>
            <a:ext cx="7113694" cy="32867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C4C83"/>
              </a:solidFill>
              <a:latin typeface="Montserrat Light Bol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35895"/>
            <a:ext cx="3853251" cy="364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4" y="6935895"/>
            <a:ext cx="3853251" cy="364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05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1904-6B80-460C-8F39-4BF98446304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DC50-F395-41C8-BD46-33984263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5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1904-6B80-460C-8F39-4BF98446304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DC50-F395-41C8-BD46-33984263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3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1904-6B80-460C-8F39-4BF98446304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DC50-F395-41C8-BD46-33984263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26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1904-6B80-460C-8F39-4BF98446304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DC50-F395-41C8-BD46-33984263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6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1904-6B80-460C-8F39-4BF98446304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DC50-F395-41C8-BD46-33984263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2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1904-6B80-460C-8F39-4BF98446304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DC50-F395-41C8-BD46-33984263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7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1904-6B80-460C-8F39-4BF98446304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DC50-F395-41C8-BD46-33984263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8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1904-6B80-460C-8F39-4BF98446304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DC50-F395-41C8-BD46-33984263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7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1904-6B80-460C-8F39-4BF98446304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DC50-F395-41C8-BD46-33984263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1904-6B80-460C-8F39-4BF98446304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DC50-F395-41C8-BD46-33984263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9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1904-6B80-460C-8F39-4BF98446304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DC50-F395-41C8-BD46-33984263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9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1904-6B80-460C-8F39-4BF98446304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3DC50-F395-41C8-BD46-33984263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38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0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diagramDrawing" Target="../diagrams/drawing1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4327" y="2196460"/>
            <a:ext cx="10583593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6"/>
              </a:lnSpc>
            </a:pPr>
            <a:r>
              <a:rPr lang="en-US" sz="4000" spc="75" dirty="0">
                <a:solidFill>
                  <a:srgbClr val="0C4C83"/>
                </a:solidFill>
                <a:latin typeface="Montserrat Classic"/>
              </a:rPr>
              <a:t>Medicines Information Promoting </a:t>
            </a:r>
            <a:r>
              <a:rPr lang="en-US" sz="4000" spc="75" dirty="0">
                <a:solidFill>
                  <a:srgbClr val="0C4C83"/>
                </a:solidFill>
                <a:latin typeface="Montserrat Classic Bold"/>
              </a:rPr>
              <a:t>Pharmacovigilance</a:t>
            </a:r>
            <a:r>
              <a:rPr lang="en-US" sz="4000" spc="75" dirty="0">
                <a:solidFill>
                  <a:srgbClr val="0C4C83"/>
                </a:solidFill>
                <a:latin typeface="Montserrat Classic"/>
              </a:rPr>
              <a:t> to Radiographers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E8B2F57-1CB0-1A4B-9060-5004B0167F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5" b="11945"/>
          <a:stretch/>
        </p:blipFill>
        <p:spPr>
          <a:xfrm>
            <a:off x="3860585" y="5238253"/>
            <a:ext cx="3810000" cy="958979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AB5A7C-E4E8-D941-B131-4708866451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5" b="16823"/>
          <a:stretch/>
        </p:blipFill>
        <p:spPr>
          <a:xfrm>
            <a:off x="646545" y="5150368"/>
            <a:ext cx="3508748" cy="110949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01DE9F0-EB37-694A-A276-F50F0231A3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85" y="5293951"/>
            <a:ext cx="3810000" cy="958979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17CB04E1-8F43-9B46-A15B-9B5E5D63FA2D}"/>
              </a:ext>
            </a:extLst>
          </p:cNvPr>
          <p:cNvSpPr/>
          <p:nvPr/>
        </p:nvSpPr>
        <p:spPr>
          <a:xfrm flipV="1">
            <a:off x="754328" y="3525509"/>
            <a:ext cx="9111568" cy="51195"/>
          </a:xfrm>
          <a:prstGeom prst="rect">
            <a:avLst/>
          </a:prstGeom>
          <a:solidFill>
            <a:srgbClr val="0C4C83"/>
          </a:solidFill>
        </p:spPr>
      </p:sp>
      <p:sp>
        <p:nvSpPr>
          <p:cNvPr id="3" name="TextBox 2"/>
          <p:cNvSpPr txBox="1"/>
          <p:nvPr/>
        </p:nvSpPr>
        <p:spPr>
          <a:xfrm>
            <a:off x="754327" y="3822912"/>
            <a:ext cx="502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C4C83"/>
                </a:solidFill>
                <a:latin typeface="Montserrat Classic" panose="020B0604020202020204" charset="0"/>
              </a:rPr>
              <a:t>Claire King </a:t>
            </a:r>
          </a:p>
          <a:p>
            <a:r>
              <a:rPr lang="en-GB" sz="1600" dirty="0">
                <a:solidFill>
                  <a:srgbClr val="0C4C83"/>
                </a:solidFill>
                <a:latin typeface="Montserrat Classic" panose="020B0604020202020204" charset="0"/>
              </a:rPr>
              <a:t>Regional Medicines and Poisons Information Service, Belfast </a:t>
            </a:r>
          </a:p>
        </p:txBody>
      </p:sp>
      <p:grpSp>
        <p:nvGrpSpPr>
          <p:cNvPr id="9" name="Group 3"/>
          <p:cNvGrpSpPr/>
          <p:nvPr/>
        </p:nvGrpSpPr>
        <p:grpSpPr>
          <a:xfrm>
            <a:off x="363556" y="572989"/>
            <a:ext cx="11255106" cy="4378323"/>
            <a:chOff x="0" y="0"/>
            <a:chExt cx="5490351" cy="1913890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5490351" cy="1913890"/>
            </a:xfrm>
            <a:custGeom>
              <a:avLst/>
              <a:gdLst/>
              <a:ahLst/>
              <a:cxnLst/>
              <a:rect l="l" t="t" r="r" b="b"/>
              <a:pathLst>
                <a:path w="5490351" h="1913890">
                  <a:moveTo>
                    <a:pt x="0" y="0"/>
                  </a:moveTo>
                  <a:lnTo>
                    <a:pt x="0" y="1913890"/>
                  </a:lnTo>
                  <a:lnTo>
                    <a:pt x="5490351" y="1913890"/>
                  </a:lnTo>
                  <a:lnTo>
                    <a:pt x="5490351" y="0"/>
                  </a:lnTo>
                  <a:lnTo>
                    <a:pt x="0" y="0"/>
                  </a:lnTo>
                  <a:close/>
                  <a:moveTo>
                    <a:pt x="5429391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5429391" y="59690"/>
                  </a:lnTo>
                  <a:lnTo>
                    <a:pt x="5429391" y="1852930"/>
                  </a:lnTo>
                  <a:close/>
                </a:path>
              </a:pathLst>
            </a:custGeom>
            <a:solidFill>
              <a:srgbClr val="00B4CC"/>
            </a:solidFill>
          </p:spPr>
        </p:sp>
      </p:grpSp>
      <p:pic>
        <p:nvPicPr>
          <p:cNvPr id="7" name="Audio 3">
            <a:hlinkClick r:id="" action="ppaction://media"/>
            <a:extLst>
              <a:ext uri="{FF2B5EF4-FFF2-40B4-BE49-F238E27FC236}">
                <a16:creationId xmlns:a16="http://schemas.microsoft.com/office/drawing/2014/main" id="{76051714-6784-C44C-B1BC-BDD01A9CF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0585" y="62529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0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00" y="1719704"/>
            <a:ext cx="3075995" cy="1974760"/>
          </a:xfrm>
          <a:prstGeom prst="rect">
            <a:avLst/>
          </a:prstGeom>
          <a:ln>
            <a:solidFill>
              <a:srgbClr val="0C4C83"/>
            </a:solidFill>
          </a:ln>
        </p:spPr>
      </p:pic>
      <p:sp>
        <p:nvSpPr>
          <p:cNvPr id="2" name="AutoShape 2"/>
          <p:cNvSpPr/>
          <p:nvPr/>
        </p:nvSpPr>
        <p:spPr>
          <a:xfrm rot="5400000">
            <a:off x="5353451" y="-5353451"/>
            <a:ext cx="1485099" cy="12192000"/>
          </a:xfrm>
          <a:prstGeom prst="rect">
            <a:avLst/>
          </a:prstGeom>
          <a:solidFill>
            <a:srgbClr val="00B4CC"/>
          </a:solidFill>
        </p:spPr>
      </p:sp>
      <p:sp>
        <p:nvSpPr>
          <p:cNvPr id="3" name="TextBox 3"/>
          <p:cNvSpPr txBox="1"/>
          <p:nvPr/>
        </p:nvSpPr>
        <p:spPr>
          <a:xfrm>
            <a:off x="1212799" y="416795"/>
            <a:ext cx="9766403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 spc="96" dirty="0">
                <a:solidFill>
                  <a:srgbClr val="FCFDFC"/>
                </a:solidFill>
                <a:latin typeface="Montserrat Classic Bold"/>
              </a:rPr>
              <a:t>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265" y="1719704"/>
            <a:ext cx="3075995" cy="197476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66" t="-1044" r="-2666" b="-1044"/>
            </a:stretch>
          </a:blipFill>
          <a:ln>
            <a:solidFill>
              <a:srgbClr val="0C4C8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8557739" y="1719704"/>
            <a:ext cx="3075995" cy="197476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324" t="6041" r="1324" b="6041"/>
            </a:stretch>
          </a:blipFill>
          <a:ln>
            <a:solidFill>
              <a:srgbClr val="0C4C8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558265" y="3937368"/>
            <a:ext cx="3075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EA0190"/>
                </a:solidFill>
                <a:latin typeface="Montserrat Classic Bold"/>
              </a:rPr>
              <a:t>Patient Safety</a:t>
            </a:r>
          </a:p>
          <a:p>
            <a:endParaRPr lang="en-GB" dirty="0">
              <a:solidFill>
                <a:srgbClr val="0C4C83"/>
              </a:solidFill>
              <a:latin typeface="Montserrat Class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/>
              </a:rPr>
              <a:t>WHO 3</a:t>
            </a:r>
            <a:r>
              <a:rPr lang="en-GB" sz="1400" baseline="30000" dirty="0">
                <a:solidFill>
                  <a:srgbClr val="0C4C83"/>
                </a:solidFill>
                <a:latin typeface="Montserrat Classic"/>
              </a:rPr>
              <a:t>rd</a:t>
            </a:r>
            <a:r>
              <a:rPr lang="en-GB" sz="1400" dirty="0">
                <a:solidFill>
                  <a:srgbClr val="0C4C83"/>
                </a:solidFill>
                <a:latin typeface="Montserrat Classic"/>
              </a:rPr>
              <a:t> Global Patient Safety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C4C83"/>
              </a:solidFill>
              <a:latin typeface="Montserrat Class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/>
              </a:rPr>
              <a:t>Transforming medication safety in Northern Ireland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8000" y="3937368"/>
            <a:ext cx="30759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EA0190"/>
                </a:solidFill>
                <a:latin typeface="Montserrat Classic Bold"/>
              </a:rPr>
              <a:t>Yellow Card Scheme</a:t>
            </a:r>
          </a:p>
          <a:p>
            <a:endParaRPr lang="en-GB" dirty="0">
              <a:solidFill>
                <a:srgbClr val="EA0190"/>
              </a:solidFill>
              <a:latin typeface="Montserrat Classic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/>
              </a:rPr>
              <a:t>MHRA pharmacovigilance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C4C83"/>
              </a:solidFill>
              <a:latin typeface="Montserrat Class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/>
              </a:rPr>
              <a:t>Under-reporting in Northern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C4C83"/>
              </a:solidFill>
              <a:latin typeface="Montserrat Class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/>
              </a:rPr>
              <a:t>Need to stimulate awareness and increase reporting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57738" y="3937368"/>
            <a:ext cx="30759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EA0190"/>
                </a:solidFill>
                <a:latin typeface="Montserrat Classic Bold"/>
              </a:rPr>
              <a:t>Opportunity</a:t>
            </a:r>
          </a:p>
          <a:p>
            <a:endParaRPr lang="en-GB" dirty="0">
              <a:solidFill>
                <a:srgbClr val="EA0190"/>
              </a:solidFill>
              <a:latin typeface="Montserrat Classic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/>
              </a:rPr>
              <a:t>To promote pharmacovigilance, Yellow Card awareness and reporting to radiographers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C4C83"/>
              </a:solidFill>
              <a:latin typeface="Montserrat Class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/>
              </a:rPr>
              <a:t>Medicines Information well placed to do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C4C83"/>
              </a:solidFill>
              <a:latin typeface="Montserrat Class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/>
              </a:rPr>
              <a:t>No Yellow Card Centre in Northern Ireland.</a:t>
            </a:r>
          </a:p>
        </p:txBody>
      </p:sp>
    </p:spTree>
    <p:extLst>
      <p:ext uri="{BB962C8B-B14F-4D97-AF65-F5344CB8AC3E}">
        <p14:creationId xmlns:p14="http://schemas.microsoft.com/office/powerpoint/2010/main" val="301259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DFF0347-2C6F-054B-8451-364979E5ECA1}"/>
              </a:ext>
            </a:extLst>
          </p:cNvPr>
          <p:cNvSpPr/>
          <p:nvPr/>
        </p:nvSpPr>
        <p:spPr>
          <a:xfrm rot="5400000">
            <a:off x="5353452" y="-5382327"/>
            <a:ext cx="1485099" cy="12192000"/>
          </a:xfrm>
          <a:prstGeom prst="rect">
            <a:avLst/>
          </a:prstGeom>
          <a:solidFill>
            <a:srgbClr val="00B4CC"/>
          </a:solid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4BE504B-CD2E-FD48-8FDE-E22827F27CF6}"/>
              </a:ext>
            </a:extLst>
          </p:cNvPr>
          <p:cNvSpPr txBox="1"/>
          <p:nvPr/>
        </p:nvSpPr>
        <p:spPr>
          <a:xfrm>
            <a:off x="1212799" y="416795"/>
            <a:ext cx="9766403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 spc="96" dirty="0">
                <a:solidFill>
                  <a:srgbClr val="FCFDFC"/>
                </a:solidFill>
                <a:latin typeface="Montserrat Classic Bold"/>
              </a:rPr>
              <a:t>Promoting Pharmacovigilance</a:t>
            </a:r>
          </a:p>
        </p:txBody>
      </p:sp>
      <p:pic>
        <p:nvPicPr>
          <p:cNvPr id="2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0" y="1684278"/>
            <a:ext cx="3547564" cy="48606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465" y="1684278"/>
            <a:ext cx="2533163" cy="48606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3228" y="1684278"/>
            <a:ext cx="4757143" cy="48606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spc="47" dirty="0">
                <a:solidFill>
                  <a:srgbClr val="E32780"/>
                </a:solidFill>
                <a:latin typeface="Montserrat Classic Bold" panose="020B0604020202020204" charset="0"/>
              </a:rPr>
              <a:t>May 2021</a:t>
            </a:r>
          </a:p>
          <a:p>
            <a:endParaRPr lang="en-US" sz="1200" spc="47" dirty="0">
              <a:solidFill>
                <a:srgbClr val="E32780"/>
              </a:solidFill>
              <a:latin typeface="Montserrat Classic Bold" panose="020B0604020202020204" charset="0"/>
            </a:endParaRPr>
          </a:p>
          <a:p>
            <a:pPr lvl="0" indent="-148280"/>
            <a:r>
              <a:rPr lang="en-US" sz="1600" b="1" spc="36" dirty="0">
                <a:solidFill>
                  <a:srgbClr val="0C4C83"/>
                </a:solidFill>
                <a:latin typeface="Montserrat Classic" panose="020B0604020202020204"/>
              </a:rPr>
              <a:t>Promotional</a:t>
            </a:r>
            <a:r>
              <a:rPr lang="en-US" sz="1600" b="1" spc="36" dirty="0">
                <a:solidFill>
                  <a:srgbClr val="0C4C83"/>
                </a:solidFill>
                <a:latin typeface="Montserrat Light"/>
              </a:rPr>
              <a:t> </a:t>
            </a:r>
            <a:r>
              <a:rPr lang="en-US" sz="1600" b="1" spc="36" dirty="0">
                <a:solidFill>
                  <a:srgbClr val="0C4C83"/>
                </a:solidFill>
                <a:latin typeface="Montserrat Classic" panose="020B0604020202020204" charset="0"/>
              </a:rPr>
              <a:t>flyer</a:t>
            </a:r>
          </a:p>
          <a:p>
            <a:pPr lvl="0" indent="-148280"/>
            <a:endParaRPr lang="en-US" sz="1400" spc="47" dirty="0">
              <a:solidFill>
                <a:srgbClr val="E32780"/>
              </a:solidFill>
              <a:latin typeface="Montserrat Classic"/>
            </a:endParaRPr>
          </a:p>
          <a:p>
            <a:pPr lvl="0"/>
            <a:r>
              <a:rPr lang="en-US" sz="2000" spc="47" dirty="0">
                <a:solidFill>
                  <a:srgbClr val="E32780"/>
                </a:solidFill>
                <a:latin typeface="Montserrat Classic Bold" panose="020B0604020202020204" charset="0"/>
              </a:rPr>
              <a:t>June 2021</a:t>
            </a:r>
          </a:p>
          <a:p>
            <a:pPr lvl="0"/>
            <a:endParaRPr lang="en-US" sz="1200" b="1" spc="36" dirty="0">
              <a:solidFill>
                <a:srgbClr val="0C4C83"/>
              </a:solidFill>
              <a:latin typeface="Montserrat Classic" panose="020B0604020202020204"/>
            </a:endParaRPr>
          </a:p>
          <a:p>
            <a:pPr indent="-148280"/>
            <a:r>
              <a:rPr lang="en-US" sz="1600" b="1" spc="36" dirty="0">
                <a:solidFill>
                  <a:srgbClr val="0C4C83"/>
                </a:solidFill>
                <a:latin typeface="Montserrat Classic" panose="020B0604020202020204" charset="0"/>
              </a:rPr>
              <a:t>8 </a:t>
            </a:r>
            <a:r>
              <a:rPr lang="en-US" sz="1600" b="1" spc="36" dirty="0">
                <a:solidFill>
                  <a:srgbClr val="0C4C83"/>
                </a:solidFill>
                <a:latin typeface="Montserrat Classic" panose="020B0604020202020204"/>
              </a:rPr>
              <a:t>Yellow</a:t>
            </a:r>
            <a:r>
              <a:rPr lang="en-US" sz="1600" b="1" spc="36" dirty="0">
                <a:solidFill>
                  <a:srgbClr val="0C4C83"/>
                </a:solidFill>
                <a:latin typeface="Montserrat Classic" panose="020B0604020202020204" charset="0"/>
              </a:rPr>
              <a:t> Card awareness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 panose="020B0604020202020204" charset="0"/>
              </a:rPr>
              <a:t>One hour via Microsoft</a:t>
            </a:r>
            <a:r>
              <a:rPr lang="en-GB" sz="1400" baseline="30000" dirty="0">
                <a:solidFill>
                  <a:srgbClr val="0C4C83"/>
                </a:solidFill>
                <a:latin typeface="Montserrat Classic" panose="020B0604020202020204" charset="0"/>
              </a:rPr>
              <a:t>® </a:t>
            </a:r>
            <a:r>
              <a:rPr lang="en-GB" sz="1400" dirty="0">
                <a:solidFill>
                  <a:srgbClr val="0C4C83"/>
                </a:solidFill>
                <a:latin typeface="Montserrat Classic" panose="020B0604020202020204" charset="0"/>
              </a:rPr>
              <a:t>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 panose="020B0604020202020204" charset="0"/>
              </a:rPr>
              <a:t>Pre and post session 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 panose="020B0604020202020204" charset="0"/>
              </a:rPr>
              <a:t>Presentation tailored to radiographers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 panose="020B0604020202020204" charset="0"/>
              </a:rPr>
              <a:t>Live demonstration of YC website and Yellow Card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 panose="020B0604020202020204" charset="0"/>
              </a:rPr>
              <a:t>Certificate of attendance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 panose="020B0604020202020204" charset="0"/>
              </a:rPr>
              <a:t>Recorded session available</a:t>
            </a:r>
          </a:p>
          <a:p>
            <a:pPr marL="190510" indent="-190510">
              <a:buFont typeface="Wingdings" panose="05000000000000000000" pitchFamily="2" charset="2"/>
              <a:buChar char="§"/>
            </a:pPr>
            <a:endParaRPr lang="en-GB" sz="1200" dirty="0">
              <a:solidFill>
                <a:srgbClr val="0C4C83"/>
              </a:solidFill>
              <a:latin typeface="Montserrat Classic" panose="020B0604020202020204"/>
            </a:endParaRPr>
          </a:p>
          <a:p>
            <a:r>
              <a:rPr lang="en-GB" sz="1600" b="1" dirty="0">
                <a:solidFill>
                  <a:srgbClr val="0C4C83"/>
                </a:solidFill>
                <a:latin typeface="Montserrat Classic" panose="020B0604020202020204" charset="0"/>
              </a:rPr>
              <a:t>Comparison</a:t>
            </a:r>
          </a:p>
          <a:p>
            <a:endParaRPr lang="en-GB" sz="1200" b="1" dirty="0">
              <a:solidFill>
                <a:srgbClr val="0C4C83"/>
              </a:solidFill>
              <a:latin typeface="Montserrat Classic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 panose="020B0604020202020204"/>
              </a:rPr>
              <a:t>MHRA Yellow Card reporting figures Sept – Dec 2019 and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C4C83"/>
              </a:solidFill>
              <a:latin typeface="Montserrat Classic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C4C83"/>
                </a:solidFill>
                <a:latin typeface="Montserrat Classic" panose="020B0604020202020204"/>
              </a:rPr>
              <a:t>Pre and post quiz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C4C83"/>
              </a:solidFill>
              <a:latin typeface="Montserrat Classic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C4C83"/>
              </a:solidFill>
              <a:latin typeface="Montserrat Classic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C4C83"/>
              </a:solidFill>
              <a:latin typeface="Montserrat Classic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6610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DFF0347-2C6F-054B-8451-364979E5ECA1}"/>
              </a:ext>
            </a:extLst>
          </p:cNvPr>
          <p:cNvSpPr/>
          <p:nvPr/>
        </p:nvSpPr>
        <p:spPr>
          <a:xfrm rot="5400000">
            <a:off x="5353451" y="-5353451"/>
            <a:ext cx="1485099" cy="12192000"/>
          </a:xfrm>
          <a:prstGeom prst="rect">
            <a:avLst/>
          </a:prstGeom>
          <a:solidFill>
            <a:srgbClr val="00B4CC"/>
          </a:solid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4BE504B-CD2E-FD48-8FDE-E22827F27CF6}"/>
              </a:ext>
            </a:extLst>
          </p:cNvPr>
          <p:cNvSpPr txBox="1"/>
          <p:nvPr/>
        </p:nvSpPr>
        <p:spPr>
          <a:xfrm>
            <a:off x="1212799" y="416795"/>
            <a:ext cx="9766403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 spc="96" dirty="0">
                <a:solidFill>
                  <a:srgbClr val="FCFDFC"/>
                </a:solidFill>
                <a:latin typeface="Montserrat Classic Bold" panose="020B0604020202020204" charset="0"/>
              </a:rPr>
              <a:t>Radiographer Outcomes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9" y="1567423"/>
            <a:ext cx="1116000" cy="111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6"/>
          <p:cNvSpPr txBox="1"/>
          <p:nvPr/>
        </p:nvSpPr>
        <p:spPr>
          <a:xfrm>
            <a:off x="1499954" y="2088163"/>
            <a:ext cx="5111309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pc="40" dirty="0">
                <a:solidFill>
                  <a:srgbClr val="0C4C83"/>
                </a:solidFill>
                <a:latin typeface="Montserrat Classic" panose="020B0604020202020204" charset="0"/>
              </a:rPr>
              <a:t>Attended live session or viewed recording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9" y="2944328"/>
            <a:ext cx="1116000" cy="111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xtBox 6"/>
          <p:cNvSpPr txBox="1"/>
          <p:nvPr/>
        </p:nvSpPr>
        <p:spPr>
          <a:xfrm>
            <a:off x="1499954" y="3391190"/>
            <a:ext cx="5111309" cy="2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pc="40" dirty="0">
                <a:solidFill>
                  <a:srgbClr val="0C4C83"/>
                </a:solidFill>
                <a:latin typeface="Montserrat Classic" panose="020B0604020202020204" charset="0"/>
              </a:rPr>
              <a:t>Completed pre and post session quiz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9" y="4321234"/>
            <a:ext cx="1116000" cy="111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TextBox 6"/>
          <p:cNvSpPr txBox="1"/>
          <p:nvPr/>
        </p:nvSpPr>
        <p:spPr>
          <a:xfrm>
            <a:off x="1499954" y="4768096"/>
            <a:ext cx="5111309" cy="2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pc="40" dirty="0">
                <a:solidFill>
                  <a:srgbClr val="0C4C83"/>
                </a:solidFill>
                <a:latin typeface="Montserrat Classic" panose="020B0604020202020204" charset="0"/>
              </a:rPr>
              <a:t>Significant increase in mean quiz score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89" t="-19189" r="-19189" b="-19189"/>
          <a:stretch/>
        </p:blipFill>
        <p:spPr>
          <a:xfrm>
            <a:off x="100319" y="5698140"/>
            <a:ext cx="1116000" cy="111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6"/>
          <p:cNvSpPr txBox="1"/>
          <p:nvPr/>
        </p:nvSpPr>
        <p:spPr>
          <a:xfrm>
            <a:off x="1499954" y="6145002"/>
            <a:ext cx="5111309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pc="40" dirty="0">
                <a:solidFill>
                  <a:srgbClr val="0C4C83"/>
                </a:solidFill>
                <a:latin typeface="Montserrat Classic" panose="020B0604020202020204" charset="0"/>
              </a:rPr>
              <a:t>No increase in Yellow Card reports yet!</a:t>
            </a: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67080495"/>
              </p:ext>
            </p:extLst>
          </p:nvPr>
        </p:nvGraphicFramePr>
        <p:xfrm>
          <a:off x="5838940" y="1567423"/>
          <a:ext cx="6253909" cy="517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167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B2118F22-11CF-266D-F0BD-0E8FCD7CFDAB}"/>
              </a:ext>
            </a:extLst>
          </p:cNvPr>
          <p:cNvSpPr/>
          <p:nvPr/>
        </p:nvSpPr>
        <p:spPr>
          <a:xfrm>
            <a:off x="6638683" y="5368232"/>
            <a:ext cx="969375" cy="968892"/>
          </a:xfrm>
          <a:prstGeom prst="ellipse">
            <a:avLst/>
          </a:prstGeom>
          <a:solidFill>
            <a:srgbClr val="661C78"/>
          </a:solidFill>
          <a:ln>
            <a:solidFill>
              <a:srgbClr val="661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DFF0347-2C6F-054B-8451-364979E5ECA1}"/>
              </a:ext>
            </a:extLst>
          </p:cNvPr>
          <p:cNvSpPr/>
          <p:nvPr/>
        </p:nvSpPr>
        <p:spPr>
          <a:xfrm rot="5400000">
            <a:off x="5353451" y="-5353451"/>
            <a:ext cx="1485099" cy="12192000"/>
          </a:xfrm>
          <a:prstGeom prst="rect">
            <a:avLst/>
          </a:prstGeom>
          <a:solidFill>
            <a:srgbClr val="00B4CC"/>
          </a:solid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4BE504B-CD2E-FD48-8FDE-E22827F27CF6}"/>
              </a:ext>
            </a:extLst>
          </p:cNvPr>
          <p:cNvSpPr txBox="1"/>
          <p:nvPr/>
        </p:nvSpPr>
        <p:spPr>
          <a:xfrm>
            <a:off x="1212799" y="416795"/>
            <a:ext cx="9766403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 spc="96" dirty="0">
                <a:solidFill>
                  <a:srgbClr val="FCFDFC"/>
                </a:solidFill>
                <a:latin typeface="Montserrat Classic Bold" panose="020B0604020202020204" charset="0"/>
              </a:rPr>
              <a:t>Discussion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4000B7E3-A0E0-374A-945A-AAD0A5961389}"/>
              </a:ext>
            </a:extLst>
          </p:cNvPr>
          <p:cNvSpPr txBox="1"/>
          <p:nvPr/>
        </p:nvSpPr>
        <p:spPr>
          <a:xfrm>
            <a:off x="1929415" y="2279631"/>
            <a:ext cx="4495981" cy="379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dirty="0">
                <a:solidFill>
                  <a:srgbClr val="0C4C83"/>
                </a:solidFill>
                <a:latin typeface="Montserrat Classic" panose="020B0604020202020204" charset="0"/>
              </a:rPr>
              <a:t>Radiographers – enthusiastic and engaging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08B3AA5A-704F-0745-8387-5A26FA026011}"/>
              </a:ext>
            </a:extLst>
          </p:cNvPr>
          <p:cNvSpPr txBox="1"/>
          <p:nvPr/>
        </p:nvSpPr>
        <p:spPr>
          <a:xfrm>
            <a:off x="7821346" y="3875594"/>
            <a:ext cx="409492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0C4C83"/>
                </a:solidFill>
                <a:latin typeface="Montserrat Classic" panose="020B0604020202020204" charset="0"/>
              </a:rPr>
              <a:t>Unable to facilitate training to all radiographers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55D76244-3E13-2442-905C-D2BA96680C28}"/>
              </a:ext>
            </a:extLst>
          </p:cNvPr>
          <p:cNvSpPr txBox="1"/>
          <p:nvPr/>
        </p:nvSpPr>
        <p:spPr>
          <a:xfrm>
            <a:off x="7821346" y="2378684"/>
            <a:ext cx="409492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0C4C83"/>
                </a:solidFill>
                <a:latin typeface="Montserrat Classic" panose="020B0604020202020204" charset="0"/>
              </a:rPr>
              <a:t>Limited by time constraints &amp; staffing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79F60A85-EF2C-9845-9210-C620A750D3DC}"/>
              </a:ext>
            </a:extLst>
          </p:cNvPr>
          <p:cNvSpPr txBox="1"/>
          <p:nvPr/>
        </p:nvSpPr>
        <p:spPr>
          <a:xfrm>
            <a:off x="1929415" y="3875594"/>
            <a:ext cx="449598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0C4C83"/>
                </a:solidFill>
                <a:latin typeface="Montserrat Classic" panose="020B0604020202020204" charset="0"/>
              </a:rPr>
              <a:t>Benefit of targeting specific groups or others working under PGD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C1B96DF-4BDF-A14E-AC68-8E951C0BA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0" y="1968064"/>
            <a:ext cx="1006658" cy="9693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5765DA-4D68-2741-9742-1138EC48D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83" y="3667906"/>
            <a:ext cx="969375" cy="9693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1BD7BC-5F0F-DC44-8F87-3D16F3FCF1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14" y="1967580"/>
            <a:ext cx="969375" cy="969375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E6B66D8-7C11-144B-B544-F39FDAC09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0" y="3667906"/>
            <a:ext cx="1006658" cy="96937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E6B66D8-7C11-144B-B544-F39FDAC09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0" y="5367749"/>
            <a:ext cx="1006658" cy="969375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79F60A85-EF2C-9845-9210-C620A750D3DC}"/>
              </a:ext>
            </a:extLst>
          </p:cNvPr>
          <p:cNvSpPr txBox="1"/>
          <p:nvPr/>
        </p:nvSpPr>
        <p:spPr>
          <a:xfrm>
            <a:off x="1929415" y="5569977"/>
            <a:ext cx="449598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0C4C83"/>
                </a:solidFill>
                <a:latin typeface="Montserrat Classic" panose="020B0604020202020204" charset="0"/>
              </a:rPr>
              <a:t>Sparked interest from other niche professional groups - neuroscientists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B3271-6D72-CA2D-5349-72C681A2179D}"/>
              </a:ext>
            </a:extLst>
          </p:cNvPr>
          <p:cNvSpPr txBox="1"/>
          <p:nvPr/>
        </p:nvSpPr>
        <p:spPr>
          <a:xfrm>
            <a:off x="7821345" y="5621725"/>
            <a:ext cx="3661184" cy="370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C4C83"/>
                </a:solidFill>
                <a:latin typeface="Montserrat Classic" panose="020B0604020202020204"/>
              </a:rPr>
              <a:t>Thank you to Belfast MI  </a:t>
            </a:r>
          </a:p>
        </p:txBody>
      </p:sp>
      <p:pic>
        <p:nvPicPr>
          <p:cNvPr id="8" name="Graphic 7" descr="Thumbs up sign outline">
            <a:extLst>
              <a:ext uri="{FF2B5EF4-FFF2-40B4-BE49-F238E27FC236}">
                <a16:creationId xmlns:a16="http://schemas.microsoft.com/office/drawing/2014/main" id="{91EA69AB-8947-0BCF-B926-C0E10BA785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4656" y="5367749"/>
            <a:ext cx="878490" cy="8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8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30503147-3D5E-CB45-B69F-6801C5819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88" y="2729541"/>
            <a:ext cx="1445988" cy="1452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C1B96DF-4BDF-A14E-AC68-8E951C0BA0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3148" r="3777" b="2751"/>
          <a:stretch/>
        </p:blipFill>
        <p:spPr>
          <a:xfrm>
            <a:off x="4682188" y="692694"/>
            <a:ext cx="1445988" cy="1452469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 rot="5400000">
            <a:off x="-1622213" y="1587640"/>
            <a:ext cx="6858000" cy="3666536"/>
          </a:xfrm>
          <a:prstGeom prst="rect">
            <a:avLst/>
          </a:prstGeom>
          <a:solidFill>
            <a:srgbClr val="00B4CC"/>
          </a:solidFill>
        </p:spPr>
      </p:sp>
      <p:grpSp>
        <p:nvGrpSpPr>
          <p:cNvPr id="5" name="Group 5"/>
          <p:cNvGrpSpPr/>
          <p:nvPr/>
        </p:nvGrpSpPr>
        <p:grpSpPr>
          <a:xfrm>
            <a:off x="876227" y="2784068"/>
            <a:ext cx="3558496" cy="1134916"/>
            <a:chOff x="0" y="57149"/>
            <a:chExt cx="7116992" cy="2269833"/>
          </a:xfrm>
        </p:grpSpPr>
        <p:sp>
          <p:nvSpPr>
            <p:cNvPr id="6" name="TextBox 6"/>
            <p:cNvSpPr txBox="1"/>
            <p:nvPr/>
          </p:nvSpPr>
          <p:spPr>
            <a:xfrm>
              <a:off x="0" y="57149"/>
              <a:ext cx="7116992" cy="1205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94"/>
                </a:lnSpc>
              </a:pPr>
              <a:r>
                <a:rPr lang="en-US" sz="4800" spc="85" dirty="0">
                  <a:solidFill>
                    <a:srgbClr val="FFFFFF"/>
                  </a:solidFill>
                  <a:latin typeface="Montserrat Classic Bold" panose="020B0604020202020204" charset="0"/>
                </a:rPr>
                <a:t>Future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557540"/>
              <a:ext cx="6966172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33"/>
                </a:lnSpc>
              </a:pPr>
              <a:endParaRPr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43621" y="1265039"/>
            <a:ext cx="466257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000" dirty="0">
                <a:solidFill>
                  <a:srgbClr val="0C4C83"/>
                </a:solidFill>
                <a:latin typeface="Montserrat Classic" panose="020B0604020202020204" charset="0"/>
              </a:rPr>
              <a:t>Yellow Card Centre to launch 2023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43622" y="4947385"/>
            <a:ext cx="4662575" cy="12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endParaRPr sz="1200">
              <a:solidFill>
                <a:srgbClr val="0C4C83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E6B66D8-7C11-144B-B544-F39FDAC090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88" y="4766388"/>
            <a:ext cx="1445988" cy="1452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7367" y="3166347"/>
            <a:ext cx="4758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53" dirty="0">
                <a:solidFill>
                  <a:srgbClr val="0C4C83"/>
                </a:solidFill>
                <a:latin typeface="Montserrat Classic" panose="020B0604020202020204"/>
              </a:rPr>
              <a:t>Monitor radiographer reporting 2023</a:t>
            </a:r>
          </a:p>
          <a:p>
            <a:r>
              <a:rPr lang="en-US" sz="2000" dirty="0">
                <a:solidFill>
                  <a:srgbClr val="0C4C83"/>
                </a:solidFill>
                <a:latin typeface="Montserrat Classic" panose="020B0604020202020204"/>
              </a:rPr>
              <a:t>Share project experience</a:t>
            </a:r>
          </a:p>
          <a:p>
            <a:endParaRPr lang="en-US" sz="2000" dirty="0">
              <a:solidFill>
                <a:srgbClr val="0C4C83"/>
              </a:solidFill>
              <a:latin typeface="Montserrat Classic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7367" y="5138679"/>
            <a:ext cx="4441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C4C83"/>
                </a:solidFill>
                <a:latin typeface="Montserrat Classic" panose="020B0604020202020204" charset="0"/>
              </a:rPr>
              <a:t>Yellow Card education strategy to further promote Yellow Card scheme</a:t>
            </a:r>
          </a:p>
        </p:txBody>
      </p:sp>
    </p:spTree>
    <p:extLst>
      <p:ext uri="{BB962C8B-B14F-4D97-AF65-F5344CB8AC3E}">
        <p14:creationId xmlns:p14="http://schemas.microsoft.com/office/powerpoint/2010/main" val="2991783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5E79DA2883864BB3DC89F13617C787" ma:contentTypeVersion="7" ma:contentTypeDescription="Create a new document." ma:contentTypeScope="" ma:versionID="01101c8bd227ff7d6a1a93f141de186d">
  <xsd:schema xmlns:xsd="http://www.w3.org/2001/XMLSchema" xmlns:xs="http://www.w3.org/2001/XMLSchema" xmlns:p="http://schemas.microsoft.com/office/2006/metadata/properties" xmlns:ns3="f8f28b74-f798-42d1-b8f9-8a18c041b3bd" xmlns:ns4="3e78732c-f35b-473e-923d-8f9ee21b9fef" targetNamespace="http://schemas.microsoft.com/office/2006/metadata/properties" ma:root="true" ma:fieldsID="b5212b7d2112b65eeca1a094e3cf596c" ns3:_="" ns4:_="">
    <xsd:import namespace="f8f28b74-f798-42d1-b8f9-8a18c041b3bd"/>
    <xsd:import namespace="3e78732c-f35b-473e-923d-8f9ee21b9f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28b74-f798-42d1-b8f9-8a18c041b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8732c-f35b-473e-923d-8f9ee21b9f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78700-4165-4467-BBE1-46EF43F899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0EF818-2A5C-4545-8B46-4ED7E7CBA215}">
  <ds:schemaRefs>
    <ds:schemaRef ds:uri="f8f28b74-f798-42d1-b8f9-8a18c041b3b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3e78732c-f35b-473e-923d-8f9ee21b9fe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1B4C53-723C-4D3C-83D8-EF27ECB8C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f28b74-f798-42d1-b8f9-8a18c041b3bd"/>
    <ds:schemaRef ds:uri="3e78732c-f35b-473e-923d-8f9ee21b9f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293</Words>
  <Application>Microsoft Office PowerPoint</Application>
  <PresentationFormat>Widescreen</PresentationFormat>
  <Paragraphs>83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Montserrat Classic</vt:lpstr>
      <vt:lpstr>Montserrat Classic Bold</vt:lpstr>
      <vt:lpstr>Montserrat Light</vt:lpstr>
      <vt:lpstr>Montserrat Light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Belfast H&amp;SC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King, ClaireZ</dc:creator>
  <cp:lastModifiedBy>Thompson Clare - Office Manager</cp:lastModifiedBy>
  <cp:revision>81</cp:revision>
  <dcterms:created xsi:type="dcterms:W3CDTF">2022-07-20T11:06:54Z</dcterms:created>
  <dcterms:modified xsi:type="dcterms:W3CDTF">2022-10-31T11:36:11Z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0x010100455E79DA2883864BB3DC89F13617C787</vt:lpwstr>
  </property>
</Properties>
</file>