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m4a" ContentType="audio/mp4"/>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Lst>
  <p:sldSz cx="30279975" cy="42808525"/>
  <p:notesSz cx="6797675" cy="9928225"/>
  <p:defaultTextStyle>
    <a:defPPr>
      <a:defRPr lang="en-GB"/>
    </a:defPPr>
    <a:lvl1pPr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3455">
          <p15:clr>
            <a:srgbClr val="A4A3A4"/>
          </p15:clr>
        </p15:guide>
        <p15:guide id="2" pos="953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20722" autoAdjust="0"/>
    <p:restoredTop sz="95921" autoAdjust="0"/>
  </p:normalViewPr>
  <p:slideViewPr>
    <p:cSldViewPr snapToObjects="1">
      <p:cViewPr>
        <p:scale>
          <a:sx n="20" d="100"/>
          <a:sy n="20" d="100"/>
        </p:scale>
        <p:origin x="1656" y="-2200"/>
      </p:cViewPr>
      <p:guideLst>
        <p:guide orient="horz" pos="13455"/>
        <p:guide pos="9537"/>
      </p:guideLst>
    </p:cSldViewPr>
  </p:slideViewPr>
  <p:notesTextViewPr>
    <p:cViewPr>
      <p:scale>
        <a:sx n="100" d="100"/>
        <a:sy n="100" d="100"/>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4" Type="http://schemas.openxmlformats.org/officeDocument/2006/relationships/image" Target="../media/image5.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1713" y="13298488"/>
            <a:ext cx="25736550" cy="9175750"/>
          </a:xfrm>
        </p:spPr>
        <p:txBody>
          <a:bodyPr/>
          <a:lstStyle/>
          <a:p>
            <a:r>
              <a:rPr lang="en-US"/>
              <a:t>Click to edit Master title style</a:t>
            </a:r>
            <a:endParaRPr lang="en-GB"/>
          </a:p>
        </p:txBody>
      </p:sp>
      <p:sp>
        <p:nvSpPr>
          <p:cNvPr id="3" name="Subtitle 2"/>
          <p:cNvSpPr>
            <a:spLocks noGrp="1"/>
          </p:cNvSpPr>
          <p:nvPr>
            <p:ph type="subTitle" idx="1"/>
          </p:nvPr>
        </p:nvSpPr>
        <p:spPr>
          <a:xfrm>
            <a:off x="4541838" y="24258588"/>
            <a:ext cx="21196300" cy="10939462"/>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E8E61F85-BFF3-B744-822E-017E935DDD0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EA9816EA-9153-CE40-8C4D-B76EF8B72A5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C986BF16-9615-6C4D-B136-B546C3141633}"/>
              </a:ext>
            </a:extLst>
          </p:cNvPr>
          <p:cNvSpPr>
            <a:spLocks noGrp="1" noChangeArrowheads="1"/>
          </p:cNvSpPr>
          <p:nvPr>
            <p:ph type="sldNum" sz="quarter" idx="12"/>
          </p:nvPr>
        </p:nvSpPr>
        <p:spPr>
          <a:ln/>
        </p:spPr>
        <p:txBody>
          <a:bodyPr/>
          <a:lstStyle>
            <a:lvl1pPr>
              <a:defRPr/>
            </a:lvl1pPr>
          </a:lstStyle>
          <a:p>
            <a:pPr>
              <a:defRPr/>
            </a:pPr>
            <a:fld id="{59A8B8F8-B9C7-CD4F-BE9A-AEED983EEB42}" type="slidenum">
              <a:rPr lang="en-GB" altLang="en-US"/>
              <a:pPr>
                <a:defRPr/>
              </a:pPr>
              <a:t>‹#›</a:t>
            </a:fld>
            <a:endParaRPr lang="en-GB" altLang="en-US"/>
          </a:p>
        </p:txBody>
      </p:sp>
    </p:spTree>
    <p:extLst>
      <p:ext uri="{BB962C8B-B14F-4D97-AF65-F5344CB8AC3E}">
        <p14:creationId xmlns:p14="http://schemas.microsoft.com/office/powerpoint/2010/main" val="1788341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9FDB8770-41D7-C443-A782-07F211B7423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EEF0AECE-D44E-7E41-805B-A6302DD2211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EA793EE7-89BB-ED43-99E8-1BB926792B6C}"/>
              </a:ext>
            </a:extLst>
          </p:cNvPr>
          <p:cNvSpPr>
            <a:spLocks noGrp="1" noChangeArrowheads="1"/>
          </p:cNvSpPr>
          <p:nvPr>
            <p:ph type="sldNum" sz="quarter" idx="12"/>
          </p:nvPr>
        </p:nvSpPr>
        <p:spPr>
          <a:ln/>
        </p:spPr>
        <p:txBody>
          <a:bodyPr/>
          <a:lstStyle>
            <a:lvl1pPr>
              <a:defRPr/>
            </a:lvl1pPr>
          </a:lstStyle>
          <a:p>
            <a:pPr>
              <a:defRPr/>
            </a:pPr>
            <a:fld id="{1AF1F84F-D412-7444-BDAE-87517A73CB21}" type="slidenum">
              <a:rPr lang="en-GB" altLang="en-US"/>
              <a:pPr>
                <a:defRPr/>
              </a:pPr>
              <a:t>‹#›</a:t>
            </a:fld>
            <a:endParaRPr lang="en-GB" altLang="en-US"/>
          </a:p>
        </p:txBody>
      </p:sp>
    </p:spTree>
    <p:extLst>
      <p:ext uri="{BB962C8B-B14F-4D97-AF65-F5344CB8AC3E}">
        <p14:creationId xmlns:p14="http://schemas.microsoft.com/office/powerpoint/2010/main" val="2560977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953538" y="1714500"/>
            <a:ext cx="6811962" cy="365252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514475" y="1714500"/>
            <a:ext cx="20286663" cy="36525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76C0C01F-0640-DC4F-AA21-C1F584AA761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8D7670A6-3D1D-494B-8C47-CE694F56151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C629F801-4EA4-2142-86BA-EF1F8ED0A80A}"/>
              </a:ext>
            </a:extLst>
          </p:cNvPr>
          <p:cNvSpPr>
            <a:spLocks noGrp="1" noChangeArrowheads="1"/>
          </p:cNvSpPr>
          <p:nvPr>
            <p:ph type="sldNum" sz="quarter" idx="12"/>
          </p:nvPr>
        </p:nvSpPr>
        <p:spPr>
          <a:ln/>
        </p:spPr>
        <p:txBody>
          <a:bodyPr/>
          <a:lstStyle>
            <a:lvl1pPr>
              <a:defRPr/>
            </a:lvl1pPr>
          </a:lstStyle>
          <a:p>
            <a:pPr>
              <a:defRPr/>
            </a:pPr>
            <a:fld id="{054E568E-C7CF-FA4D-88B4-030B21153D50}" type="slidenum">
              <a:rPr lang="en-GB" altLang="en-US"/>
              <a:pPr>
                <a:defRPr/>
              </a:pPr>
              <a:t>‹#›</a:t>
            </a:fld>
            <a:endParaRPr lang="en-GB" altLang="en-US"/>
          </a:p>
        </p:txBody>
      </p:sp>
    </p:spTree>
    <p:extLst>
      <p:ext uri="{BB962C8B-B14F-4D97-AF65-F5344CB8AC3E}">
        <p14:creationId xmlns:p14="http://schemas.microsoft.com/office/powerpoint/2010/main" val="1119139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FF9D7B46-48CD-204E-B098-26F71959DBE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088A1F6D-55D0-0A4B-8FBF-D0655D37F4B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BA6B2F93-6E4B-9640-82B0-69D86F7D3282}"/>
              </a:ext>
            </a:extLst>
          </p:cNvPr>
          <p:cNvSpPr>
            <a:spLocks noGrp="1" noChangeArrowheads="1"/>
          </p:cNvSpPr>
          <p:nvPr>
            <p:ph type="sldNum" sz="quarter" idx="12"/>
          </p:nvPr>
        </p:nvSpPr>
        <p:spPr>
          <a:ln/>
        </p:spPr>
        <p:txBody>
          <a:bodyPr/>
          <a:lstStyle>
            <a:lvl1pPr>
              <a:defRPr/>
            </a:lvl1pPr>
          </a:lstStyle>
          <a:p>
            <a:pPr>
              <a:defRPr/>
            </a:pPr>
            <a:fld id="{6D25D9C3-9F37-644D-9BBF-7AEC56E9DA54}" type="slidenum">
              <a:rPr lang="en-GB" altLang="en-US"/>
              <a:pPr>
                <a:defRPr/>
              </a:pPr>
              <a:t>‹#›</a:t>
            </a:fld>
            <a:endParaRPr lang="en-GB" altLang="en-US"/>
          </a:p>
        </p:txBody>
      </p:sp>
    </p:spTree>
    <p:extLst>
      <p:ext uri="{BB962C8B-B14F-4D97-AF65-F5344CB8AC3E}">
        <p14:creationId xmlns:p14="http://schemas.microsoft.com/office/powerpoint/2010/main" val="2053308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2363" y="27508200"/>
            <a:ext cx="25738137" cy="8502650"/>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2392363" y="18143538"/>
            <a:ext cx="25738137" cy="936466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CD9A1E6B-8D65-2743-8B15-C3CDE8058D9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35ADDA06-16A1-CB44-9DE0-D0406019AE5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274DF0D7-9379-E44E-BCA7-A49AEC67037F}"/>
              </a:ext>
            </a:extLst>
          </p:cNvPr>
          <p:cNvSpPr>
            <a:spLocks noGrp="1" noChangeArrowheads="1"/>
          </p:cNvSpPr>
          <p:nvPr>
            <p:ph type="sldNum" sz="quarter" idx="12"/>
          </p:nvPr>
        </p:nvSpPr>
        <p:spPr>
          <a:ln/>
        </p:spPr>
        <p:txBody>
          <a:bodyPr/>
          <a:lstStyle>
            <a:lvl1pPr>
              <a:defRPr/>
            </a:lvl1pPr>
          </a:lstStyle>
          <a:p>
            <a:pPr>
              <a:defRPr/>
            </a:pPr>
            <a:fld id="{464450CA-90B9-3A41-99F8-8B0422BB6B02}" type="slidenum">
              <a:rPr lang="en-GB" altLang="en-US"/>
              <a:pPr>
                <a:defRPr/>
              </a:pPr>
              <a:t>‹#›</a:t>
            </a:fld>
            <a:endParaRPr lang="en-GB" altLang="en-US"/>
          </a:p>
        </p:txBody>
      </p:sp>
    </p:spTree>
    <p:extLst>
      <p:ext uri="{BB962C8B-B14F-4D97-AF65-F5344CB8AC3E}">
        <p14:creationId xmlns:p14="http://schemas.microsoft.com/office/powerpoint/2010/main" val="734146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514475" y="9988550"/>
            <a:ext cx="13549313" cy="28251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5216188" y="9988550"/>
            <a:ext cx="13549312" cy="28251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23E63173-CDBB-1D4A-827B-7E749CCD0FB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4F643FBF-4D83-5547-9A3E-78A90DA360E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41B28324-BD46-4645-8352-1D97764D4310}"/>
              </a:ext>
            </a:extLst>
          </p:cNvPr>
          <p:cNvSpPr>
            <a:spLocks noGrp="1" noChangeArrowheads="1"/>
          </p:cNvSpPr>
          <p:nvPr>
            <p:ph type="sldNum" sz="quarter" idx="12"/>
          </p:nvPr>
        </p:nvSpPr>
        <p:spPr>
          <a:ln/>
        </p:spPr>
        <p:txBody>
          <a:bodyPr/>
          <a:lstStyle>
            <a:lvl1pPr>
              <a:defRPr/>
            </a:lvl1pPr>
          </a:lstStyle>
          <a:p>
            <a:pPr>
              <a:defRPr/>
            </a:pPr>
            <a:fld id="{F23F19B1-878A-4C4B-9583-37551B0A4EC0}" type="slidenum">
              <a:rPr lang="en-GB" altLang="en-US"/>
              <a:pPr>
                <a:defRPr/>
              </a:pPr>
              <a:t>‹#›</a:t>
            </a:fld>
            <a:endParaRPr lang="en-GB" altLang="en-US"/>
          </a:p>
        </p:txBody>
      </p:sp>
    </p:spTree>
    <p:extLst>
      <p:ext uri="{BB962C8B-B14F-4D97-AF65-F5344CB8AC3E}">
        <p14:creationId xmlns:p14="http://schemas.microsoft.com/office/powerpoint/2010/main" val="1246236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1514475" y="9582150"/>
            <a:ext cx="13377863" cy="39941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14475" y="13576300"/>
            <a:ext cx="13377863" cy="24663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5381288" y="9582150"/>
            <a:ext cx="13384212" cy="39941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5381288" y="13576300"/>
            <a:ext cx="13384212" cy="24663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8C06576A-5EDD-354B-846B-91568D66995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E0305B26-C24F-704F-8400-90326DE3E0C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8AA2773D-810A-BC46-887A-FB10CE250AFD}"/>
              </a:ext>
            </a:extLst>
          </p:cNvPr>
          <p:cNvSpPr>
            <a:spLocks noGrp="1" noChangeArrowheads="1"/>
          </p:cNvSpPr>
          <p:nvPr>
            <p:ph type="sldNum" sz="quarter" idx="12"/>
          </p:nvPr>
        </p:nvSpPr>
        <p:spPr>
          <a:ln/>
        </p:spPr>
        <p:txBody>
          <a:bodyPr/>
          <a:lstStyle>
            <a:lvl1pPr>
              <a:defRPr/>
            </a:lvl1pPr>
          </a:lstStyle>
          <a:p>
            <a:pPr>
              <a:defRPr/>
            </a:pPr>
            <a:fld id="{FD9426FF-27A7-4B4D-8B33-338D40AAF81E}" type="slidenum">
              <a:rPr lang="en-GB" altLang="en-US"/>
              <a:pPr>
                <a:defRPr/>
              </a:pPr>
              <a:t>‹#›</a:t>
            </a:fld>
            <a:endParaRPr lang="en-GB" altLang="en-US"/>
          </a:p>
        </p:txBody>
      </p:sp>
    </p:spTree>
    <p:extLst>
      <p:ext uri="{BB962C8B-B14F-4D97-AF65-F5344CB8AC3E}">
        <p14:creationId xmlns:p14="http://schemas.microsoft.com/office/powerpoint/2010/main" val="1759837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194CAF12-09BD-DB47-A6A1-C73D353300E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3ADA2D14-8E47-7E48-BC69-C34986ADBD3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18CB5EAC-E52F-B84E-9EF2-1F4049246A34}"/>
              </a:ext>
            </a:extLst>
          </p:cNvPr>
          <p:cNvSpPr>
            <a:spLocks noGrp="1" noChangeArrowheads="1"/>
          </p:cNvSpPr>
          <p:nvPr>
            <p:ph type="sldNum" sz="quarter" idx="12"/>
          </p:nvPr>
        </p:nvSpPr>
        <p:spPr>
          <a:ln/>
        </p:spPr>
        <p:txBody>
          <a:bodyPr/>
          <a:lstStyle>
            <a:lvl1pPr>
              <a:defRPr/>
            </a:lvl1pPr>
          </a:lstStyle>
          <a:p>
            <a:pPr>
              <a:defRPr/>
            </a:pPr>
            <a:fld id="{68C4797B-DCC1-E44C-9E05-BE6157D1C1E7}" type="slidenum">
              <a:rPr lang="en-GB" altLang="en-US"/>
              <a:pPr>
                <a:defRPr/>
              </a:pPr>
              <a:t>‹#›</a:t>
            </a:fld>
            <a:endParaRPr lang="en-GB" altLang="en-US"/>
          </a:p>
        </p:txBody>
      </p:sp>
    </p:spTree>
    <p:extLst>
      <p:ext uri="{BB962C8B-B14F-4D97-AF65-F5344CB8AC3E}">
        <p14:creationId xmlns:p14="http://schemas.microsoft.com/office/powerpoint/2010/main" val="3698670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C5C1C00-30C8-EF45-9EC5-84AE44290EC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3CB438C0-4369-EB40-9E36-9153C5D1905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FE5C7932-2626-B846-B570-1FAB7350136E}"/>
              </a:ext>
            </a:extLst>
          </p:cNvPr>
          <p:cNvSpPr>
            <a:spLocks noGrp="1" noChangeArrowheads="1"/>
          </p:cNvSpPr>
          <p:nvPr>
            <p:ph type="sldNum" sz="quarter" idx="12"/>
          </p:nvPr>
        </p:nvSpPr>
        <p:spPr>
          <a:ln/>
        </p:spPr>
        <p:txBody>
          <a:bodyPr/>
          <a:lstStyle>
            <a:lvl1pPr>
              <a:defRPr/>
            </a:lvl1pPr>
          </a:lstStyle>
          <a:p>
            <a:pPr>
              <a:defRPr/>
            </a:pPr>
            <a:fld id="{7D2F657F-38F5-4F45-9C5D-203438BBEA26}" type="slidenum">
              <a:rPr lang="en-GB" altLang="en-US"/>
              <a:pPr>
                <a:defRPr/>
              </a:pPr>
              <a:t>‹#›</a:t>
            </a:fld>
            <a:endParaRPr lang="en-GB" altLang="en-US"/>
          </a:p>
        </p:txBody>
      </p:sp>
    </p:spTree>
    <p:extLst>
      <p:ext uri="{BB962C8B-B14F-4D97-AF65-F5344CB8AC3E}">
        <p14:creationId xmlns:p14="http://schemas.microsoft.com/office/powerpoint/2010/main" val="744901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4475" y="1704975"/>
            <a:ext cx="9961563" cy="725328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11837988" y="1704975"/>
            <a:ext cx="16927512" cy="365347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514475" y="8958263"/>
            <a:ext cx="9961563" cy="292814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29B6090-87FC-4C4D-ACA5-C2D395FD85E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6776D668-106B-D74D-9A12-3A5F1FD0DED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DC7EB3C7-49D6-7D4E-BA1E-7038E843DD81}"/>
              </a:ext>
            </a:extLst>
          </p:cNvPr>
          <p:cNvSpPr>
            <a:spLocks noGrp="1" noChangeArrowheads="1"/>
          </p:cNvSpPr>
          <p:nvPr>
            <p:ph type="sldNum" sz="quarter" idx="12"/>
          </p:nvPr>
        </p:nvSpPr>
        <p:spPr>
          <a:ln/>
        </p:spPr>
        <p:txBody>
          <a:bodyPr/>
          <a:lstStyle>
            <a:lvl1pPr>
              <a:defRPr/>
            </a:lvl1pPr>
          </a:lstStyle>
          <a:p>
            <a:pPr>
              <a:defRPr/>
            </a:pPr>
            <a:fld id="{5C011B39-160A-3244-92DF-4C2AE4E4D1A9}" type="slidenum">
              <a:rPr lang="en-GB" altLang="en-US"/>
              <a:pPr>
                <a:defRPr/>
              </a:pPr>
              <a:t>‹#›</a:t>
            </a:fld>
            <a:endParaRPr lang="en-GB" altLang="en-US"/>
          </a:p>
        </p:txBody>
      </p:sp>
    </p:spTree>
    <p:extLst>
      <p:ext uri="{BB962C8B-B14F-4D97-AF65-F5344CB8AC3E}">
        <p14:creationId xmlns:p14="http://schemas.microsoft.com/office/powerpoint/2010/main" val="1224472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5663" y="29965650"/>
            <a:ext cx="18167350" cy="35385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5935663" y="3824288"/>
            <a:ext cx="18167350" cy="256857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5935663" y="33504188"/>
            <a:ext cx="18167350" cy="50228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8BBB786-D0C2-0D40-A72C-75CA57818D2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46EE7753-B6FE-BC40-A8BA-C2C623EBC84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BAECF4A3-ECAA-504E-B96A-0F390AC0EBE6}"/>
              </a:ext>
            </a:extLst>
          </p:cNvPr>
          <p:cNvSpPr>
            <a:spLocks noGrp="1" noChangeArrowheads="1"/>
          </p:cNvSpPr>
          <p:nvPr>
            <p:ph type="sldNum" sz="quarter" idx="12"/>
          </p:nvPr>
        </p:nvSpPr>
        <p:spPr>
          <a:ln/>
        </p:spPr>
        <p:txBody>
          <a:bodyPr/>
          <a:lstStyle>
            <a:lvl1pPr>
              <a:defRPr/>
            </a:lvl1pPr>
          </a:lstStyle>
          <a:p>
            <a:pPr>
              <a:defRPr/>
            </a:pPr>
            <a:fld id="{3BCD1C74-94F8-9544-9089-0640F3DC13DA}" type="slidenum">
              <a:rPr lang="en-GB" altLang="en-US"/>
              <a:pPr>
                <a:defRPr/>
              </a:pPr>
              <a:t>‹#›</a:t>
            </a:fld>
            <a:endParaRPr lang="en-GB" altLang="en-US"/>
          </a:p>
        </p:txBody>
      </p:sp>
    </p:spTree>
    <p:extLst>
      <p:ext uri="{BB962C8B-B14F-4D97-AF65-F5344CB8AC3E}">
        <p14:creationId xmlns:p14="http://schemas.microsoft.com/office/powerpoint/2010/main" val="877525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D7703C1-D5AD-0649-B81E-322EE707C20B}"/>
              </a:ext>
            </a:extLst>
          </p:cNvPr>
          <p:cNvSpPr>
            <a:spLocks noGrp="1" noChangeArrowheads="1"/>
          </p:cNvSpPr>
          <p:nvPr>
            <p:ph type="title"/>
          </p:nvPr>
        </p:nvSpPr>
        <p:spPr bwMode="auto">
          <a:xfrm>
            <a:off x="1514475" y="1714500"/>
            <a:ext cx="27251025" cy="713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17631" tIns="208815" rIns="417631" bIns="208815"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E08D2CF6-8372-3547-B6DB-3B0318DFD22B}"/>
              </a:ext>
            </a:extLst>
          </p:cNvPr>
          <p:cNvSpPr>
            <a:spLocks noGrp="1" noChangeArrowheads="1"/>
          </p:cNvSpPr>
          <p:nvPr>
            <p:ph type="body" idx="1"/>
          </p:nvPr>
        </p:nvSpPr>
        <p:spPr bwMode="auto">
          <a:xfrm>
            <a:off x="1514475" y="9988550"/>
            <a:ext cx="27251025" cy="282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17631" tIns="208815" rIns="417631" bIns="208815"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2852EDE0-1C26-1042-9FD8-54F67DFFA134}"/>
              </a:ext>
            </a:extLst>
          </p:cNvPr>
          <p:cNvSpPr>
            <a:spLocks noGrp="1" noChangeArrowheads="1"/>
          </p:cNvSpPr>
          <p:nvPr>
            <p:ph type="dt" sz="half" idx="2"/>
          </p:nvPr>
        </p:nvSpPr>
        <p:spPr bwMode="auto">
          <a:xfrm>
            <a:off x="1514475" y="38982650"/>
            <a:ext cx="7064375" cy="2973388"/>
          </a:xfrm>
          <a:prstGeom prst="rect">
            <a:avLst/>
          </a:prstGeom>
          <a:noFill/>
          <a:ln>
            <a:noFill/>
          </a:ln>
          <a:effectLst/>
        </p:spPr>
        <p:txBody>
          <a:bodyPr vert="horz" wrap="square" lIns="417631" tIns="208815" rIns="417631" bIns="208815" numCol="1" anchor="t" anchorCtr="0" compatLnSpc="1">
            <a:prstTxWarp prst="textNoShape">
              <a:avLst/>
            </a:prstTxWarp>
          </a:bodyPr>
          <a:lstStyle>
            <a:lvl1pPr eaLnBrk="1" hangingPunct="1">
              <a:defRPr sz="6400"/>
            </a:lvl1pPr>
          </a:lstStyle>
          <a:p>
            <a:pPr>
              <a:defRPr/>
            </a:pPr>
            <a:endParaRPr lang="en-US" altLang="en-US"/>
          </a:p>
        </p:txBody>
      </p:sp>
      <p:sp>
        <p:nvSpPr>
          <p:cNvPr id="1029" name="Rectangle 5">
            <a:extLst>
              <a:ext uri="{FF2B5EF4-FFF2-40B4-BE49-F238E27FC236}">
                <a16:creationId xmlns:a16="http://schemas.microsoft.com/office/drawing/2014/main" id="{22C7F01A-A239-514F-93C7-174DB3FCDA6D}"/>
              </a:ext>
            </a:extLst>
          </p:cNvPr>
          <p:cNvSpPr>
            <a:spLocks noGrp="1" noChangeArrowheads="1"/>
          </p:cNvSpPr>
          <p:nvPr>
            <p:ph type="ftr" sz="quarter" idx="3"/>
          </p:nvPr>
        </p:nvSpPr>
        <p:spPr bwMode="auto">
          <a:xfrm>
            <a:off x="10345738" y="38982650"/>
            <a:ext cx="9588500" cy="2973388"/>
          </a:xfrm>
          <a:prstGeom prst="rect">
            <a:avLst/>
          </a:prstGeom>
          <a:noFill/>
          <a:ln>
            <a:noFill/>
          </a:ln>
          <a:effectLst/>
        </p:spPr>
        <p:txBody>
          <a:bodyPr vert="horz" wrap="square" lIns="417631" tIns="208815" rIns="417631" bIns="208815" numCol="1" anchor="t" anchorCtr="0" compatLnSpc="1">
            <a:prstTxWarp prst="textNoShape">
              <a:avLst/>
            </a:prstTxWarp>
          </a:bodyPr>
          <a:lstStyle>
            <a:lvl1pPr algn="ctr" eaLnBrk="1" hangingPunct="1">
              <a:defRPr sz="6400"/>
            </a:lvl1pPr>
          </a:lstStyle>
          <a:p>
            <a:pPr>
              <a:defRPr/>
            </a:pPr>
            <a:endParaRPr lang="en-US" altLang="en-US"/>
          </a:p>
        </p:txBody>
      </p:sp>
      <p:sp>
        <p:nvSpPr>
          <p:cNvPr id="1030" name="Rectangle 6">
            <a:extLst>
              <a:ext uri="{FF2B5EF4-FFF2-40B4-BE49-F238E27FC236}">
                <a16:creationId xmlns:a16="http://schemas.microsoft.com/office/drawing/2014/main" id="{E7A0B2D7-6698-4341-8F47-D0739C210DF5}"/>
              </a:ext>
            </a:extLst>
          </p:cNvPr>
          <p:cNvSpPr>
            <a:spLocks noGrp="1" noChangeArrowheads="1"/>
          </p:cNvSpPr>
          <p:nvPr>
            <p:ph type="sldNum" sz="quarter" idx="4"/>
          </p:nvPr>
        </p:nvSpPr>
        <p:spPr bwMode="auto">
          <a:xfrm>
            <a:off x="21701125" y="38982650"/>
            <a:ext cx="7064375" cy="2973388"/>
          </a:xfrm>
          <a:prstGeom prst="rect">
            <a:avLst/>
          </a:prstGeom>
          <a:noFill/>
          <a:ln>
            <a:noFill/>
          </a:ln>
          <a:effectLst/>
        </p:spPr>
        <p:txBody>
          <a:bodyPr vert="horz" wrap="square" lIns="417631" tIns="208815" rIns="417631" bIns="208815" numCol="1" anchor="t" anchorCtr="0" compatLnSpc="1">
            <a:prstTxWarp prst="textNoShape">
              <a:avLst/>
            </a:prstTxWarp>
          </a:bodyPr>
          <a:lstStyle>
            <a:lvl1pPr algn="r" eaLnBrk="1" hangingPunct="1">
              <a:defRPr sz="6400"/>
            </a:lvl1pPr>
          </a:lstStyle>
          <a:p>
            <a:pPr>
              <a:defRPr/>
            </a:pPr>
            <a:fld id="{5DD25E35-C117-5044-A005-DD4A23CB7A3F}"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75125" rtl="0" eaLnBrk="0" fontAlgn="base" hangingPunct="0">
        <a:spcBef>
          <a:spcPct val="0"/>
        </a:spcBef>
        <a:spcAft>
          <a:spcPct val="0"/>
        </a:spcAft>
        <a:defRPr sz="20100">
          <a:solidFill>
            <a:schemeClr val="tx2"/>
          </a:solidFill>
          <a:latin typeface="+mj-lt"/>
          <a:ea typeface="+mj-ea"/>
          <a:cs typeface="+mj-cs"/>
        </a:defRPr>
      </a:lvl1pPr>
      <a:lvl2pPr algn="ctr" defTabSz="4175125" rtl="0" eaLnBrk="0" fontAlgn="base" hangingPunct="0">
        <a:spcBef>
          <a:spcPct val="0"/>
        </a:spcBef>
        <a:spcAft>
          <a:spcPct val="0"/>
        </a:spcAft>
        <a:defRPr sz="20100">
          <a:solidFill>
            <a:schemeClr val="tx2"/>
          </a:solidFill>
          <a:latin typeface="Arial" charset="0"/>
        </a:defRPr>
      </a:lvl2pPr>
      <a:lvl3pPr algn="ctr" defTabSz="4175125" rtl="0" eaLnBrk="0" fontAlgn="base" hangingPunct="0">
        <a:spcBef>
          <a:spcPct val="0"/>
        </a:spcBef>
        <a:spcAft>
          <a:spcPct val="0"/>
        </a:spcAft>
        <a:defRPr sz="20100">
          <a:solidFill>
            <a:schemeClr val="tx2"/>
          </a:solidFill>
          <a:latin typeface="Arial" charset="0"/>
        </a:defRPr>
      </a:lvl3pPr>
      <a:lvl4pPr algn="ctr" defTabSz="4175125" rtl="0" eaLnBrk="0" fontAlgn="base" hangingPunct="0">
        <a:spcBef>
          <a:spcPct val="0"/>
        </a:spcBef>
        <a:spcAft>
          <a:spcPct val="0"/>
        </a:spcAft>
        <a:defRPr sz="20100">
          <a:solidFill>
            <a:schemeClr val="tx2"/>
          </a:solidFill>
          <a:latin typeface="Arial" charset="0"/>
        </a:defRPr>
      </a:lvl4pPr>
      <a:lvl5pPr algn="ctr" defTabSz="4175125" rtl="0" eaLnBrk="0" fontAlgn="base" hangingPunct="0">
        <a:spcBef>
          <a:spcPct val="0"/>
        </a:spcBef>
        <a:spcAft>
          <a:spcPct val="0"/>
        </a:spcAft>
        <a:defRPr sz="20100">
          <a:solidFill>
            <a:schemeClr val="tx2"/>
          </a:solidFill>
          <a:latin typeface="Arial" charset="0"/>
        </a:defRPr>
      </a:lvl5pPr>
      <a:lvl6pPr marL="457200" algn="ctr" defTabSz="4175125" rtl="0" fontAlgn="base">
        <a:spcBef>
          <a:spcPct val="0"/>
        </a:spcBef>
        <a:spcAft>
          <a:spcPct val="0"/>
        </a:spcAft>
        <a:defRPr sz="20100">
          <a:solidFill>
            <a:schemeClr val="tx2"/>
          </a:solidFill>
          <a:latin typeface="Arial" charset="0"/>
        </a:defRPr>
      </a:lvl6pPr>
      <a:lvl7pPr marL="914400" algn="ctr" defTabSz="4175125" rtl="0" fontAlgn="base">
        <a:spcBef>
          <a:spcPct val="0"/>
        </a:spcBef>
        <a:spcAft>
          <a:spcPct val="0"/>
        </a:spcAft>
        <a:defRPr sz="20100">
          <a:solidFill>
            <a:schemeClr val="tx2"/>
          </a:solidFill>
          <a:latin typeface="Arial" charset="0"/>
        </a:defRPr>
      </a:lvl7pPr>
      <a:lvl8pPr marL="1371600" algn="ctr" defTabSz="4175125" rtl="0" fontAlgn="base">
        <a:spcBef>
          <a:spcPct val="0"/>
        </a:spcBef>
        <a:spcAft>
          <a:spcPct val="0"/>
        </a:spcAft>
        <a:defRPr sz="20100">
          <a:solidFill>
            <a:schemeClr val="tx2"/>
          </a:solidFill>
          <a:latin typeface="Arial" charset="0"/>
        </a:defRPr>
      </a:lvl8pPr>
      <a:lvl9pPr marL="1828800" algn="ctr" defTabSz="4175125" rtl="0" fontAlgn="base">
        <a:spcBef>
          <a:spcPct val="0"/>
        </a:spcBef>
        <a:spcAft>
          <a:spcPct val="0"/>
        </a:spcAft>
        <a:defRPr sz="20100">
          <a:solidFill>
            <a:schemeClr val="tx2"/>
          </a:solidFill>
          <a:latin typeface="Arial" charset="0"/>
        </a:defRPr>
      </a:lvl9pPr>
    </p:titleStyle>
    <p:bodyStyle>
      <a:lvl1pPr marL="1565275" indent="-1565275" algn="l" defTabSz="4175125" rtl="0" eaLnBrk="0" fontAlgn="base" hangingPunct="0">
        <a:spcBef>
          <a:spcPct val="20000"/>
        </a:spcBef>
        <a:spcAft>
          <a:spcPct val="0"/>
        </a:spcAft>
        <a:buChar char="•"/>
        <a:defRPr sz="14600">
          <a:solidFill>
            <a:schemeClr val="tx1"/>
          </a:solidFill>
          <a:latin typeface="+mn-lt"/>
          <a:ea typeface="+mn-ea"/>
          <a:cs typeface="+mn-cs"/>
        </a:defRPr>
      </a:lvl1pPr>
      <a:lvl2pPr marL="3392488" indent="-1304925" algn="l" defTabSz="4175125" rtl="0" eaLnBrk="0" fontAlgn="base" hangingPunct="0">
        <a:spcBef>
          <a:spcPct val="20000"/>
        </a:spcBef>
        <a:spcAft>
          <a:spcPct val="0"/>
        </a:spcAft>
        <a:buChar char="–"/>
        <a:defRPr sz="12700">
          <a:solidFill>
            <a:schemeClr val="tx1"/>
          </a:solidFill>
          <a:latin typeface="+mn-lt"/>
        </a:defRPr>
      </a:lvl2pPr>
      <a:lvl3pPr marL="5219700" indent="-1044575" algn="l" defTabSz="4175125" rtl="0" eaLnBrk="0" fontAlgn="base" hangingPunct="0">
        <a:spcBef>
          <a:spcPct val="20000"/>
        </a:spcBef>
        <a:spcAft>
          <a:spcPct val="0"/>
        </a:spcAft>
        <a:buChar char="•"/>
        <a:defRPr sz="11000">
          <a:solidFill>
            <a:schemeClr val="tx1"/>
          </a:solidFill>
          <a:latin typeface="+mn-lt"/>
        </a:defRPr>
      </a:lvl3pPr>
      <a:lvl4pPr marL="7308850" indent="-1044575" algn="l" defTabSz="4175125" rtl="0" eaLnBrk="0" fontAlgn="base" hangingPunct="0">
        <a:spcBef>
          <a:spcPct val="20000"/>
        </a:spcBef>
        <a:spcAft>
          <a:spcPct val="0"/>
        </a:spcAft>
        <a:buChar char="–"/>
        <a:defRPr sz="9100">
          <a:solidFill>
            <a:schemeClr val="tx1"/>
          </a:solidFill>
          <a:latin typeface="+mn-lt"/>
        </a:defRPr>
      </a:lvl4pPr>
      <a:lvl5pPr marL="9396413" indent="-1042988" algn="l" defTabSz="4175125" rtl="0" eaLnBrk="0" fontAlgn="base" hangingPunct="0">
        <a:spcBef>
          <a:spcPct val="20000"/>
        </a:spcBef>
        <a:spcAft>
          <a:spcPct val="0"/>
        </a:spcAft>
        <a:buChar char="»"/>
        <a:defRPr sz="9100">
          <a:solidFill>
            <a:schemeClr val="tx1"/>
          </a:solidFill>
          <a:latin typeface="+mn-lt"/>
        </a:defRPr>
      </a:lvl5pPr>
      <a:lvl6pPr marL="9853613" indent="-1042988" algn="l" defTabSz="4175125" rtl="0" fontAlgn="base">
        <a:spcBef>
          <a:spcPct val="20000"/>
        </a:spcBef>
        <a:spcAft>
          <a:spcPct val="0"/>
        </a:spcAft>
        <a:buChar char="»"/>
        <a:defRPr sz="9100">
          <a:solidFill>
            <a:schemeClr val="tx1"/>
          </a:solidFill>
          <a:latin typeface="+mn-lt"/>
        </a:defRPr>
      </a:lvl6pPr>
      <a:lvl7pPr marL="10310813" indent="-1042988" algn="l" defTabSz="4175125" rtl="0" fontAlgn="base">
        <a:spcBef>
          <a:spcPct val="20000"/>
        </a:spcBef>
        <a:spcAft>
          <a:spcPct val="0"/>
        </a:spcAft>
        <a:buChar char="»"/>
        <a:defRPr sz="9100">
          <a:solidFill>
            <a:schemeClr val="tx1"/>
          </a:solidFill>
          <a:latin typeface="+mn-lt"/>
        </a:defRPr>
      </a:lvl7pPr>
      <a:lvl8pPr marL="10768013" indent="-1042988" algn="l" defTabSz="4175125" rtl="0" fontAlgn="base">
        <a:spcBef>
          <a:spcPct val="20000"/>
        </a:spcBef>
        <a:spcAft>
          <a:spcPct val="0"/>
        </a:spcAft>
        <a:buChar char="»"/>
        <a:defRPr sz="9100">
          <a:solidFill>
            <a:schemeClr val="tx1"/>
          </a:solidFill>
          <a:latin typeface="+mn-lt"/>
        </a:defRPr>
      </a:lvl8pPr>
      <a:lvl9pPr marL="11225213" indent="-1042988" algn="l" defTabSz="4175125" rtl="0" fontAlgn="base">
        <a:spcBef>
          <a:spcPct val="20000"/>
        </a:spcBef>
        <a:spcAft>
          <a:spcPct val="0"/>
        </a:spcAft>
        <a:buChar char="»"/>
        <a:defRPr sz="91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who.int/news/item/29-03-2017-global-launch-of-who's-third-global-patient-safety-challenge---medication-without-harm" TargetMode="External"/><Relationship Id="rId13" Type="http://schemas.openxmlformats.org/officeDocument/2006/relationships/image" Target="../media/image10.jpeg"/><Relationship Id="rId18" Type="http://schemas.openxmlformats.org/officeDocument/2006/relationships/image" Target="../media/image2.png"/><Relationship Id="rId26" Type="http://schemas.openxmlformats.org/officeDocument/2006/relationships/image" Target="../media/image15.png"/><Relationship Id="rId3" Type="http://schemas.openxmlformats.org/officeDocument/2006/relationships/audio" Target="file:////oxnethome02.oxnet.nhs.uk/users$/Rumana.ahmed/Documents/My%20Music/AhmedR%20voice%20recording.m4a" TargetMode="External"/><Relationship Id="rId21" Type="http://schemas.openxmlformats.org/officeDocument/2006/relationships/oleObject" Target="../embeddings/oleObject3.bin"/><Relationship Id="rId7" Type="http://schemas.openxmlformats.org/officeDocument/2006/relationships/hyperlink" Target="https://www.england.nhs.uk/patient-safety/the-nhs-patient-safety-strategy/" TargetMode="External"/><Relationship Id="rId12" Type="http://schemas.openxmlformats.org/officeDocument/2006/relationships/image" Target="../media/image9.jpeg"/><Relationship Id="rId17" Type="http://schemas.openxmlformats.org/officeDocument/2006/relationships/oleObject" Target="../embeddings/oleObject1.bin"/><Relationship Id="rId25" Type="http://schemas.openxmlformats.org/officeDocument/2006/relationships/image" Target="../media/image14.png"/><Relationship Id="rId2" Type="http://schemas.microsoft.com/office/2007/relationships/media" Target="file:////oxnethome02.oxnet.nhs.uk/users$/Rumana.ahmed/Documents/My%20Music/AhmedR%20voice%20recording.m4a" TargetMode="External"/><Relationship Id="rId16" Type="http://schemas.openxmlformats.org/officeDocument/2006/relationships/image" Target="../media/image13.png"/><Relationship Id="rId20" Type="http://schemas.openxmlformats.org/officeDocument/2006/relationships/image" Target="../media/image3.png"/><Relationship Id="rId1" Type="http://schemas.openxmlformats.org/officeDocument/2006/relationships/vmlDrawing" Target="../drawings/vmlDrawing1.vml"/><Relationship Id="rId6" Type="http://schemas.openxmlformats.org/officeDocument/2006/relationships/slideLayout" Target="../slideLayouts/slideLayout1.xml"/><Relationship Id="rId11" Type="http://schemas.openxmlformats.org/officeDocument/2006/relationships/image" Target="../media/image8.png"/><Relationship Id="rId24" Type="http://schemas.openxmlformats.org/officeDocument/2006/relationships/image" Target="../media/image5.png"/><Relationship Id="rId5" Type="http://schemas.openxmlformats.org/officeDocument/2006/relationships/audio" Target="../media/media1.m4a"/><Relationship Id="rId15" Type="http://schemas.openxmlformats.org/officeDocument/2006/relationships/image" Target="../media/image12.jpeg"/><Relationship Id="rId23" Type="http://schemas.openxmlformats.org/officeDocument/2006/relationships/oleObject" Target="../embeddings/oleObject4.bin"/><Relationship Id="rId10" Type="http://schemas.openxmlformats.org/officeDocument/2006/relationships/image" Target="../media/image7.png"/><Relationship Id="rId19" Type="http://schemas.openxmlformats.org/officeDocument/2006/relationships/oleObject" Target="../embeddings/oleObject2.bin"/><Relationship Id="rId4" Type="http://schemas.microsoft.com/office/2007/relationships/media" Target="../media/media1.m4a"/><Relationship Id="rId9" Type="http://schemas.openxmlformats.org/officeDocument/2006/relationships/image" Target="../media/image6.png"/><Relationship Id="rId14" Type="http://schemas.openxmlformats.org/officeDocument/2006/relationships/image" Target="../media/image11.png"/><Relationship Id="rId2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Box 7">
            <a:extLst>
              <a:ext uri="{FF2B5EF4-FFF2-40B4-BE49-F238E27FC236}">
                <a16:creationId xmlns:a16="http://schemas.microsoft.com/office/drawing/2014/main" id="{388539CB-7082-5640-A17D-7D34FE88CFF7}"/>
              </a:ext>
            </a:extLst>
          </p:cNvPr>
          <p:cNvSpPr txBox="1">
            <a:spLocks noChangeArrowheads="1"/>
          </p:cNvSpPr>
          <p:nvPr/>
        </p:nvSpPr>
        <p:spPr bwMode="auto">
          <a:xfrm>
            <a:off x="2292350" y="5032375"/>
            <a:ext cx="27008138" cy="321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lIns="76700" tIns="38350" rIns="76700" bIns="38350">
            <a:spAutoFit/>
          </a:bodyPr>
          <a:lstStyle>
            <a:lvl1pPr marL="342900" indent="-342900" defTabSz="3624263">
              <a:spcBef>
                <a:spcPct val="20000"/>
              </a:spcBef>
              <a:buChar char="•"/>
              <a:defRPr sz="14600">
                <a:solidFill>
                  <a:schemeClr val="tx1"/>
                </a:solidFill>
                <a:latin typeface="Arial" panose="020B0604020202020204" pitchFamily="34" charset="0"/>
              </a:defRPr>
            </a:lvl1pPr>
            <a:lvl2pPr marL="742950" indent="-285750" defTabSz="3624263">
              <a:spcBef>
                <a:spcPct val="20000"/>
              </a:spcBef>
              <a:buChar char="–"/>
              <a:defRPr sz="12700">
                <a:solidFill>
                  <a:schemeClr val="tx1"/>
                </a:solidFill>
                <a:latin typeface="Arial" panose="020B0604020202020204" pitchFamily="34" charset="0"/>
              </a:defRPr>
            </a:lvl2pPr>
            <a:lvl3pPr marL="1143000" indent="-228600" defTabSz="3624263">
              <a:spcBef>
                <a:spcPct val="20000"/>
              </a:spcBef>
              <a:buChar char="•"/>
              <a:defRPr sz="11000">
                <a:solidFill>
                  <a:schemeClr val="tx1"/>
                </a:solidFill>
                <a:latin typeface="Arial" panose="020B0604020202020204" pitchFamily="34" charset="0"/>
              </a:defRPr>
            </a:lvl3pPr>
            <a:lvl4pPr marL="1600200" indent="-228600" defTabSz="3624263">
              <a:spcBef>
                <a:spcPct val="20000"/>
              </a:spcBef>
              <a:buChar char="–"/>
              <a:defRPr sz="9100">
                <a:solidFill>
                  <a:schemeClr val="tx1"/>
                </a:solidFill>
                <a:latin typeface="Arial" panose="020B0604020202020204" pitchFamily="34" charset="0"/>
              </a:defRPr>
            </a:lvl4pPr>
            <a:lvl5pPr marL="2057400" indent="-228600" defTabSz="3624263">
              <a:spcBef>
                <a:spcPct val="20000"/>
              </a:spcBef>
              <a:buChar char="»"/>
              <a:defRPr sz="9100">
                <a:solidFill>
                  <a:schemeClr val="tx1"/>
                </a:solidFill>
                <a:latin typeface="Arial" panose="020B0604020202020204" pitchFamily="34" charset="0"/>
              </a:defRPr>
            </a:lvl5pPr>
            <a:lvl6pPr marL="2514600" indent="-228600" defTabSz="3624263" eaLnBrk="0" fontAlgn="base" hangingPunct="0">
              <a:spcBef>
                <a:spcPct val="20000"/>
              </a:spcBef>
              <a:spcAft>
                <a:spcPct val="0"/>
              </a:spcAft>
              <a:buChar char="»"/>
              <a:defRPr sz="9100">
                <a:solidFill>
                  <a:schemeClr val="tx1"/>
                </a:solidFill>
                <a:latin typeface="Arial" panose="020B0604020202020204" pitchFamily="34" charset="0"/>
              </a:defRPr>
            </a:lvl6pPr>
            <a:lvl7pPr marL="2971800" indent="-228600" defTabSz="3624263" eaLnBrk="0" fontAlgn="base" hangingPunct="0">
              <a:spcBef>
                <a:spcPct val="20000"/>
              </a:spcBef>
              <a:spcAft>
                <a:spcPct val="0"/>
              </a:spcAft>
              <a:buChar char="»"/>
              <a:defRPr sz="9100">
                <a:solidFill>
                  <a:schemeClr val="tx1"/>
                </a:solidFill>
                <a:latin typeface="Arial" panose="020B0604020202020204" pitchFamily="34" charset="0"/>
              </a:defRPr>
            </a:lvl7pPr>
            <a:lvl8pPr marL="3429000" indent="-228600" defTabSz="3624263" eaLnBrk="0" fontAlgn="base" hangingPunct="0">
              <a:spcBef>
                <a:spcPct val="20000"/>
              </a:spcBef>
              <a:spcAft>
                <a:spcPct val="0"/>
              </a:spcAft>
              <a:buChar char="»"/>
              <a:defRPr sz="9100">
                <a:solidFill>
                  <a:schemeClr val="tx1"/>
                </a:solidFill>
                <a:latin typeface="Arial" panose="020B0604020202020204" pitchFamily="34" charset="0"/>
              </a:defRPr>
            </a:lvl8pPr>
            <a:lvl9pPr marL="3886200" indent="-228600" defTabSz="3624263" eaLnBrk="0" fontAlgn="base" hangingPunct="0">
              <a:spcBef>
                <a:spcPct val="20000"/>
              </a:spcBef>
              <a:spcAft>
                <a:spcPct val="0"/>
              </a:spcAft>
              <a:buChar char="»"/>
              <a:defRPr sz="9100">
                <a:solidFill>
                  <a:schemeClr val="tx1"/>
                </a:solidFill>
                <a:latin typeface="Arial" panose="020B0604020202020204" pitchFamily="34" charset="0"/>
              </a:defRPr>
            </a:lvl9pPr>
          </a:lstStyle>
          <a:p>
            <a:pPr algn="just">
              <a:buFont typeface="Symbol" pitchFamily="2" charset="2"/>
              <a:buChar char=""/>
            </a:pPr>
            <a:r>
              <a:rPr lang="en-GB" altLang="en-US" sz="3000">
                <a:cs typeface="Calibri" panose="020F0502020204030204" pitchFamily="34" charset="0"/>
              </a:rPr>
              <a:t>Completing incident report forms are an important way to identify areas where patient safety has been or was near to being compromised, especially from patient helpline enquiries </a:t>
            </a:r>
            <a:endParaRPr lang="en-GB" altLang="en-US" sz="3000">
              <a:latin typeface="Times New Roman" panose="02020603050405020304" pitchFamily="18" charset="0"/>
              <a:cs typeface="Times New Roman" panose="02020603050405020304" pitchFamily="18" charset="0"/>
            </a:endParaRPr>
          </a:p>
          <a:p>
            <a:pPr algn="just">
              <a:buFont typeface="Symbol" pitchFamily="2" charset="2"/>
              <a:buChar char=""/>
            </a:pPr>
            <a:r>
              <a:rPr lang="en-GB" altLang="en-US" sz="3000">
                <a:cs typeface="Calibri" panose="020F0502020204030204" pitchFamily="34" charset="0"/>
              </a:rPr>
              <a:t>Improving awareness by ensuring as a medicine information department, we are using the correct categories &amp; keywords whilst completing a query.</a:t>
            </a:r>
            <a:endParaRPr lang="en-GB" altLang="en-US" sz="3000">
              <a:latin typeface="Times New Roman" panose="02020603050405020304" pitchFamily="18" charset="0"/>
              <a:cs typeface="Times New Roman" panose="02020603050405020304" pitchFamily="18" charset="0"/>
            </a:endParaRPr>
          </a:p>
          <a:p>
            <a:pPr algn="just">
              <a:buFont typeface="Symbol" pitchFamily="2" charset="2"/>
              <a:buChar char=""/>
            </a:pPr>
            <a:r>
              <a:rPr lang="en-GB" altLang="en-US" sz="3000">
                <a:cs typeface="Calibri" panose="020F0502020204030204" pitchFamily="34" charset="0"/>
              </a:rPr>
              <a:t>Adhering to the correct keywords and categories when completing the MI enquiry will enable us to review patient safety aspects, take action and feed back to pharmacy governance how we are impacting in this area.</a:t>
            </a:r>
            <a:endParaRPr lang="en-GB" altLang="en-US" sz="3000">
              <a:latin typeface="Times New Roman" panose="02020603050405020304" pitchFamily="18" charset="0"/>
              <a:cs typeface="Times New Roman" panose="02020603050405020304" pitchFamily="18" charset="0"/>
            </a:endParaRPr>
          </a:p>
          <a:p>
            <a:pPr algn="just">
              <a:buFont typeface="Symbol" pitchFamily="2" charset="2"/>
              <a:buChar char=""/>
            </a:pPr>
            <a:r>
              <a:rPr lang="en-GB" altLang="en-US" sz="3000">
                <a:cs typeface="Calibri" panose="020F0502020204030204" pitchFamily="34" charset="0"/>
              </a:rPr>
              <a:t>The aim is to improve all aspects of overall medication journey of a patient as well as the service provided by us.    </a:t>
            </a:r>
            <a:endParaRPr lang="en-GB" altLang="en-US" sz="3000">
              <a:latin typeface="Times New Roman" panose="02020603050405020304" pitchFamily="18" charset="0"/>
              <a:cs typeface="Times New Roman" panose="02020603050405020304" pitchFamily="18" charset="0"/>
            </a:endParaRPr>
          </a:p>
        </p:txBody>
      </p:sp>
      <p:sp>
        <p:nvSpPr>
          <p:cNvPr id="2051" name="Text Box 16">
            <a:extLst>
              <a:ext uri="{FF2B5EF4-FFF2-40B4-BE49-F238E27FC236}">
                <a16:creationId xmlns:a16="http://schemas.microsoft.com/office/drawing/2014/main" id="{D7AB17EB-AD8B-B045-8A43-2F2BD53B67F6}"/>
              </a:ext>
            </a:extLst>
          </p:cNvPr>
          <p:cNvSpPr txBox="1">
            <a:spLocks noChangeArrowheads="1"/>
          </p:cNvSpPr>
          <p:nvPr/>
        </p:nvSpPr>
        <p:spPr bwMode="auto">
          <a:xfrm>
            <a:off x="3157538" y="40971788"/>
            <a:ext cx="22390100" cy="1871662"/>
          </a:xfrm>
          <a:prstGeom prst="rect">
            <a:avLst/>
          </a:prstGeom>
          <a:noFill/>
          <a:ln>
            <a:noFill/>
          </a:ln>
        </p:spPr>
        <p:txBody>
          <a:bodyPr lIns="76700" tIns="38350" rIns="76700" bIns="38350">
            <a:spAutoFit/>
          </a:bodyPr>
          <a:lstStyle>
            <a:lvl1pPr defTabSz="3624263">
              <a:spcBef>
                <a:spcPct val="20000"/>
              </a:spcBef>
              <a:buChar char="•"/>
              <a:defRPr sz="14600">
                <a:solidFill>
                  <a:schemeClr val="tx1"/>
                </a:solidFill>
                <a:latin typeface="Arial" panose="020B0604020202020204" pitchFamily="34" charset="0"/>
              </a:defRPr>
            </a:lvl1pPr>
            <a:lvl2pPr marL="742950" indent="-285750" defTabSz="3624263">
              <a:spcBef>
                <a:spcPct val="20000"/>
              </a:spcBef>
              <a:buChar char="–"/>
              <a:defRPr sz="12700">
                <a:solidFill>
                  <a:schemeClr val="tx1"/>
                </a:solidFill>
                <a:latin typeface="Arial" panose="020B0604020202020204" pitchFamily="34" charset="0"/>
              </a:defRPr>
            </a:lvl2pPr>
            <a:lvl3pPr marL="1143000" indent="-228600" defTabSz="3624263">
              <a:spcBef>
                <a:spcPct val="20000"/>
              </a:spcBef>
              <a:buChar char="•"/>
              <a:defRPr sz="11000">
                <a:solidFill>
                  <a:schemeClr val="tx1"/>
                </a:solidFill>
                <a:latin typeface="Arial" panose="020B0604020202020204" pitchFamily="34" charset="0"/>
              </a:defRPr>
            </a:lvl3pPr>
            <a:lvl4pPr marL="1600200" indent="-228600" defTabSz="3624263">
              <a:spcBef>
                <a:spcPct val="20000"/>
              </a:spcBef>
              <a:buChar char="–"/>
              <a:defRPr sz="9100">
                <a:solidFill>
                  <a:schemeClr val="tx1"/>
                </a:solidFill>
                <a:latin typeface="Arial" panose="020B0604020202020204" pitchFamily="34" charset="0"/>
              </a:defRPr>
            </a:lvl4pPr>
            <a:lvl5pPr marL="2057400" indent="-228600" defTabSz="3624263">
              <a:spcBef>
                <a:spcPct val="20000"/>
              </a:spcBef>
              <a:buChar char="»"/>
              <a:defRPr sz="9100">
                <a:solidFill>
                  <a:schemeClr val="tx1"/>
                </a:solidFill>
                <a:latin typeface="Arial" panose="020B0604020202020204" pitchFamily="34" charset="0"/>
              </a:defRPr>
            </a:lvl5pPr>
            <a:lvl6pPr marL="2514600" indent="-228600" defTabSz="3624263" eaLnBrk="0" fontAlgn="base" hangingPunct="0">
              <a:spcBef>
                <a:spcPct val="20000"/>
              </a:spcBef>
              <a:spcAft>
                <a:spcPct val="0"/>
              </a:spcAft>
              <a:buChar char="»"/>
              <a:defRPr sz="9100">
                <a:solidFill>
                  <a:schemeClr val="tx1"/>
                </a:solidFill>
                <a:latin typeface="Arial" panose="020B0604020202020204" pitchFamily="34" charset="0"/>
              </a:defRPr>
            </a:lvl6pPr>
            <a:lvl7pPr marL="2971800" indent="-228600" defTabSz="3624263" eaLnBrk="0" fontAlgn="base" hangingPunct="0">
              <a:spcBef>
                <a:spcPct val="20000"/>
              </a:spcBef>
              <a:spcAft>
                <a:spcPct val="0"/>
              </a:spcAft>
              <a:buChar char="»"/>
              <a:defRPr sz="9100">
                <a:solidFill>
                  <a:schemeClr val="tx1"/>
                </a:solidFill>
                <a:latin typeface="Arial" panose="020B0604020202020204" pitchFamily="34" charset="0"/>
              </a:defRPr>
            </a:lvl7pPr>
            <a:lvl8pPr marL="3429000" indent="-228600" defTabSz="3624263" eaLnBrk="0" fontAlgn="base" hangingPunct="0">
              <a:spcBef>
                <a:spcPct val="20000"/>
              </a:spcBef>
              <a:spcAft>
                <a:spcPct val="0"/>
              </a:spcAft>
              <a:buChar char="»"/>
              <a:defRPr sz="9100">
                <a:solidFill>
                  <a:schemeClr val="tx1"/>
                </a:solidFill>
                <a:latin typeface="Arial" panose="020B0604020202020204" pitchFamily="34" charset="0"/>
              </a:defRPr>
            </a:lvl8pPr>
            <a:lvl9pPr marL="3886200" indent="-228600" defTabSz="3624263" eaLnBrk="0" fontAlgn="base" hangingPunct="0">
              <a:spcBef>
                <a:spcPct val="20000"/>
              </a:spcBef>
              <a:spcAft>
                <a:spcPct val="0"/>
              </a:spcAft>
              <a:buChar char="»"/>
              <a:defRPr sz="9100">
                <a:solidFill>
                  <a:schemeClr val="tx1"/>
                </a:solidFill>
                <a:latin typeface="Arial" panose="020B0604020202020204" pitchFamily="34" charset="0"/>
              </a:defRPr>
            </a:lvl9pPr>
          </a:lstStyle>
          <a:p>
            <a:pPr>
              <a:lnSpc>
                <a:spcPct val="115000"/>
              </a:lnSpc>
              <a:spcAft>
                <a:spcPts val="1000"/>
              </a:spcAft>
              <a:buFontTx/>
              <a:buNone/>
              <a:defRPr/>
            </a:pPr>
            <a:r>
              <a:rPr lang="en-GB" altLang="en-US" sz="2000" dirty="0">
                <a:solidFill>
                  <a:srgbClr val="660066"/>
                </a:solidFill>
                <a:latin typeface="+mn-lt"/>
              </a:rPr>
              <a:t>References : </a:t>
            </a:r>
          </a:p>
          <a:p>
            <a:pPr marL="342900" indent="-342900">
              <a:lnSpc>
                <a:spcPct val="115000"/>
              </a:lnSpc>
              <a:spcAft>
                <a:spcPts val="1000"/>
              </a:spcAft>
              <a:buFontTx/>
              <a:buAutoNum type="arabicPeriod"/>
              <a:defRPr/>
            </a:pPr>
            <a:r>
              <a:rPr lang="en-GB" altLang="en-US" sz="1800" dirty="0">
                <a:latin typeface="+mn-lt"/>
              </a:rPr>
              <a:t>The NHS Patient Safety strategy, accessed from: </a:t>
            </a:r>
            <a:r>
              <a:rPr lang="en-GB" altLang="en-US" sz="1800" dirty="0">
                <a:latin typeface="+mn-lt"/>
                <a:hlinkClick r:id="rId7"/>
              </a:rPr>
              <a:t>https://www.england.nhs.uk/patient-safety/the-nhs-patient-safety-strategy/</a:t>
            </a:r>
            <a:endParaRPr lang="en-GB" altLang="en-US" sz="1800" dirty="0">
              <a:latin typeface="+mn-lt"/>
            </a:endParaRPr>
          </a:p>
          <a:p>
            <a:pPr>
              <a:lnSpc>
                <a:spcPct val="115000"/>
              </a:lnSpc>
              <a:spcAft>
                <a:spcPts val="1000"/>
              </a:spcAft>
              <a:buFontTx/>
              <a:buNone/>
              <a:defRPr/>
            </a:pPr>
            <a:r>
              <a:rPr lang="en-GB" altLang="en-US" sz="1800" dirty="0">
                <a:latin typeface="+mn-lt"/>
              </a:rPr>
              <a:t>2. WHO Third Global Patient Safety Challenge-Medication without harm, accessed from: </a:t>
            </a:r>
            <a:r>
              <a:rPr lang="en-GB" sz="1800" u="sng" dirty="0">
                <a:solidFill>
                  <a:srgbClr val="0000FF"/>
                </a:solidFill>
                <a:latin typeface="+mn-lt"/>
                <a:ea typeface="Calibri" panose="020F0502020204030204" pitchFamily="34" charset="0"/>
                <a:cs typeface="Times New Roman" panose="02020603050405020304" pitchFamily="18" charset="0"/>
                <a:hlinkClick r:id="rId8"/>
              </a:rPr>
              <a:t>https://www.who.int/news/item/29-03-2017-global-launch-of-who's-third-global-patient-safety-challenge---medication-without-harm</a:t>
            </a:r>
            <a:endParaRPr lang="en-GB" sz="1800" dirty="0">
              <a:latin typeface="+mn-lt"/>
              <a:ea typeface="Calibri" panose="020F0502020204030204" pitchFamily="34" charset="0"/>
              <a:cs typeface="Times New Roman" panose="02020603050405020304" pitchFamily="18" charset="0"/>
            </a:endParaRPr>
          </a:p>
          <a:p>
            <a:pPr algn="just">
              <a:spcBef>
                <a:spcPct val="0"/>
              </a:spcBef>
              <a:buFontTx/>
              <a:buNone/>
              <a:defRPr/>
            </a:pPr>
            <a:r>
              <a:rPr lang="en-GB" altLang="en-US" sz="1000" b="1" dirty="0"/>
              <a:t>  </a:t>
            </a:r>
            <a:br>
              <a:rPr lang="en-GB" altLang="en-US" sz="1000" b="1" dirty="0"/>
            </a:br>
            <a:r>
              <a:rPr lang="en-GB" altLang="en-US" sz="1000" b="1" dirty="0"/>
              <a:t>  </a:t>
            </a:r>
          </a:p>
        </p:txBody>
      </p:sp>
      <p:sp>
        <p:nvSpPr>
          <p:cNvPr id="13315" name="Text Box 34">
            <a:extLst>
              <a:ext uri="{FF2B5EF4-FFF2-40B4-BE49-F238E27FC236}">
                <a16:creationId xmlns:a16="http://schemas.microsoft.com/office/drawing/2014/main" id="{06F5507E-80A6-1D46-954B-7E9B08D305A0}"/>
              </a:ext>
            </a:extLst>
          </p:cNvPr>
          <p:cNvSpPr txBox="1">
            <a:spLocks noChangeArrowheads="1"/>
          </p:cNvSpPr>
          <p:nvPr/>
        </p:nvSpPr>
        <p:spPr bwMode="auto">
          <a:xfrm>
            <a:off x="2201863" y="9993313"/>
            <a:ext cx="27008137"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a:spAutoFit/>
          </a:bodyPr>
          <a:lstStyle>
            <a:lvl1pPr defTabSz="4175125">
              <a:spcBef>
                <a:spcPct val="20000"/>
              </a:spcBef>
              <a:buChar char="•"/>
              <a:defRPr sz="14600">
                <a:solidFill>
                  <a:schemeClr val="tx1"/>
                </a:solidFill>
                <a:latin typeface="Arial" panose="020B0604020202020204" pitchFamily="34" charset="0"/>
              </a:defRPr>
            </a:lvl1pPr>
            <a:lvl2pPr marL="742950" indent="-285750" defTabSz="4175125">
              <a:spcBef>
                <a:spcPct val="20000"/>
              </a:spcBef>
              <a:buChar char="–"/>
              <a:defRPr sz="12700">
                <a:solidFill>
                  <a:schemeClr val="tx1"/>
                </a:solidFill>
                <a:latin typeface="Arial" panose="020B0604020202020204" pitchFamily="34" charset="0"/>
              </a:defRPr>
            </a:lvl2pPr>
            <a:lvl3pPr marL="1143000" indent="-228600" defTabSz="4175125">
              <a:spcBef>
                <a:spcPct val="20000"/>
              </a:spcBef>
              <a:buChar char="•"/>
              <a:defRPr sz="11000">
                <a:solidFill>
                  <a:schemeClr val="tx1"/>
                </a:solidFill>
                <a:latin typeface="Arial" panose="020B0604020202020204" pitchFamily="34" charset="0"/>
              </a:defRPr>
            </a:lvl3pPr>
            <a:lvl4pPr marL="1600200" indent="-228600" defTabSz="4175125">
              <a:spcBef>
                <a:spcPct val="20000"/>
              </a:spcBef>
              <a:buChar char="–"/>
              <a:defRPr sz="9100">
                <a:solidFill>
                  <a:schemeClr val="tx1"/>
                </a:solidFill>
                <a:latin typeface="Arial" panose="020B0604020202020204" pitchFamily="34" charset="0"/>
              </a:defRPr>
            </a:lvl4pPr>
            <a:lvl5pPr marL="2057400" indent="-228600" defTabSz="4175125">
              <a:spcBef>
                <a:spcPct val="20000"/>
              </a:spcBef>
              <a:buChar char="»"/>
              <a:defRPr sz="9100">
                <a:solidFill>
                  <a:schemeClr val="tx1"/>
                </a:solidFill>
                <a:latin typeface="Arial" panose="020B0604020202020204" pitchFamily="34" charset="0"/>
              </a:defRPr>
            </a:lvl5pPr>
            <a:lvl6pPr marL="2514600" indent="-228600" defTabSz="4175125" eaLnBrk="0" fontAlgn="base" hangingPunct="0">
              <a:spcBef>
                <a:spcPct val="20000"/>
              </a:spcBef>
              <a:spcAft>
                <a:spcPct val="0"/>
              </a:spcAft>
              <a:buChar char="»"/>
              <a:defRPr sz="9100">
                <a:solidFill>
                  <a:schemeClr val="tx1"/>
                </a:solidFill>
                <a:latin typeface="Arial" panose="020B0604020202020204" pitchFamily="34" charset="0"/>
              </a:defRPr>
            </a:lvl6pPr>
            <a:lvl7pPr marL="2971800" indent="-228600" defTabSz="4175125" eaLnBrk="0" fontAlgn="base" hangingPunct="0">
              <a:spcBef>
                <a:spcPct val="20000"/>
              </a:spcBef>
              <a:spcAft>
                <a:spcPct val="0"/>
              </a:spcAft>
              <a:buChar char="»"/>
              <a:defRPr sz="9100">
                <a:solidFill>
                  <a:schemeClr val="tx1"/>
                </a:solidFill>
                <a:latin typeface="Arial" panose="020B0604020202020204" pitchFamily="34" charset="0"/>
              </a:defRPr>
            </a:lvl7pPr>
            <a:lvl8pPr marL="3429000" indent="-228600" defTabSz="4175125" eaLnBrk="0" fontAlgn="base" hangingPunct="0">
              <a:spcBef>
                <a:spcPct val="20000"/>
              </a:spcBef>
              <a:spcAft>
                <a:spcPct val="0"/>
              </a:spcAft>
              <a:buChar char="»"/>
              <a:defRPr sz="9100">
                <a:solidFill>
                  <a:schemeClr val="tx1"/>
                </a:solidFill>
                <a:latin typeface="Arial" panose="020B0604020202020204" pitchFamily="34" charset="0"/>
              </a:defRPr>
            </a:lvl8pPr>
            <a:lvl9pPr marL="3886200" indent="-228600" defTabSz="4175125" eaLnBrk="0" fontAlgn="base" hangingPunct="0">
              <a:spcBef>
                <a:spcPct val="20000"/>
              </a:spcBef>
              <a:spcAft>
                <a:spcPct val="0"/>
              </a:spcAft>
              <a:buChar char="»"/>
              <a:defRPr sz="9100">
                <a:solidFill>
                  <a:schemeClr val="tx1"/>
                </a:solidFill>
                <a:latin typeface="Arial" panose="020B0604020202020204" pitchFamily="34" charset="0"/>
              </a:defRPr>
            </a:lvl9pPr>
          </a:lstStyle>
          <a:p>
            <a:pPr algn="just">
              <a:buFontTx/>
              <a:buNone/>
            </a:pPr>
            <a:r>
              <a:rPr lang="en-GB" altLang="en-US" sz="3200">
                <a:cs typeface="Times New Roman" panose="02020603050405020304" pitchFamily="18" charset="0"/>
              </a:rPr>
              <a:t>  </a:t>
            </a:r>
            <a:r>
              <a:rPr lang="en-GB" altLang="en-US" sz="3000">
                <a:cs typeface="Times New Roman" panose="02020603050405020304" pitchFamily="18" charset="0"/>
              </a:rPr>
              <a:t>At the MI department, we aim to provide excellent care, improve patient safety, learn from successes and setbacks and continuously improve.</a:t>
            </a:r>
            <a:endParaRPr lang="en-GB" altLang="en-US" sz="3000">
              <a:latin typeface="Times New Roman" panose="02020603050405020304" pitchFamily="18" charset="0"/>
              <a:cs typeface="Times New Roman" panose="02020603050405020304" pitchFamily="18" charset="0"/>
            </a:endParaRPr>
          </a:p>
          <a:p>
            <a:pPr algn="just">
              <a:buFontTx/>
              <a:buNone/>
            </a:pPr>
            <a:r>
              <a:rPr lang="en-GB" altLang="en-US" sz="3000">
                <a:cs typeface="Times New Roman" panose="02020603050405020304" pitchFamily="18" charset="0"/>
              </a:rPr>
              <a:t>  According to NHS Patient Safety Strategy, it is about maximising the things that go right and minimising the things that go wrong.  WHO’s Global   </a:t>
            </a:r>
            <a:br>
              <a:rPr lang="en-GB" altLang="en-US" sz="3000">
                <a:cs typeface="Times New Roman" panose="02020603050405020304" pitchFamily="18" charset="0"/>
              </a:rPr>
            </a:br>
            <a:r>
              <a:rPr lang="en-GB" altLang="en-US" sz="3000">
                <a:cs typeface="Times New Roman" panose="02020603050405020304" pitchFamily="18" charset="0"/>
              </a:rPr>
              <a:t>  Patient Safety Challenge published in March 2017, aims to reduce avoidable medication related harm by 50% globally over 5 years.</a:t>
            </a:r>
            <a:endParaRPr lang="en-GB" altLang="en-US" sz="3000">
              <a:latin typeface="Times New Roman" panose="02020603050405020304" pitchFamily="18" charset="0"/>
              <a:cs typeface="Times New Roman" panose="02020603050405020304" pitchFamily="18" charset="0"/>
            </a:endParaRPr>
          </a:p>
          <a:p>
            <a:pPr algn="just">
              <a:spcAft>
                <a:spcPts val="600"/>
              </a:spcAft>
              <a:buFontTx/>
              <a:buNone/>
            </a:pPr>
            <a:r>
              <a:rPr lang="en-GB" altLang="en-US" sz="3000">
                <a:ea typeface="Times New Roman" panose="02020603050405020304" pitchFamily="18" charset="0"/>
                <a:cs typeface="Arial" panose="020B0604020202020204" pitchFamily="34" charset="0"/>
              </a:rPr>
              <a:t>  We have analysed the queries during the period Sept 19 to date in terms of incident reporting and key words used to identify who reported the  </a:t>
            </a:r>
            <a:br>
              <a:rPr lang="en-GB" altLang="en-US" sz="3000">
                <a:ea typeface="Times New Roman" panose="02020603050405020304" pitchFamily="18" charset="0"/>
                <a:cs typeface="Arial" panose="020B0604020202020204" pitchFamily="34" charset="0"/>
              </a:rPr>
            </a:br>
            <a:r>
              <a:rPr lang="en-GB" altLang="en-US" sz="3000">
                <a:ea typeface="Times New Roman" panose="02020603050405020304" pitchFamily="18" charset="0"/>
                <a:cs typeface="Arial" panose="020B0604020202020204" pitchFamily="34" charset="0"/>
              </a:rPr>
              <a:t>  incident and how it was dealt with. Key words help to specifically search for a particular type of category for future reference and service </a:t>
            </a:r>
            <a:br>
              <a:rPr lang="en-GB" altLang="en-US" sz="3000">
                <a:ea typeface="Times New Roman" panose="02020603050405020304" pitchFamily="18" charset="0"/>
                <a:cs typeface="Arial" panose="020B0604020202020204" pitchFamily="34" charset="0"/>
              </a:rPr>
            </a:br>
            <a:r>
              <a:rPr lang="en-GB" altLang="en-US" sz="3000">
                <a:ea typeface="Times New Roman" panose="02020603050405020304" pitchFamily="18" charset="0"/>
                <a:cs typeface="Arial" panose="020B0604020202020204" pitchFamily="34" charset="0"/>
              </a:rPr>
              <a:t>  improvement. Recording and analysing errors and near misses is an integral part of service improvement, to learn and make changes to processes, </a:t>
            </a:r>
            <a:br>
              <a:rPr lang="en-GB" altLang="en-US" sz="3000">
                <a:ea typeface="Times New Roman" panose="02020603050405020304" pitchFamily="18" charset="0"/>
                <a:cs typeface="Arial" panose="020B0604020202020204" pitchFamily="34" charset="0"/>
              </a:rPr>
            </a:br>
            <a:r>
              <a:rPr lang="en-GB" altLang="en-US" sz="3000">
                <a:ea typeface="Times New Roman" panose="02020603050405020304" pitchFamily="18" charset="0"/>
                <a:cs typeface="Arial" panose="020B0604020202020204" pitchFamily="34" charset="0"/>
              </a:rPr>
              <a:t>  where appropriate.</a:t>
            </a:r>
            <a:endParaRPr lang="en-GB" altLang="en-US" sz="3000">
              <a:cs typeface="Times New Roman" panose="02020603050405020304" pitchFamily="18" charset="0"/>
            </a:endParaRPr>
          </a:p>
        </p:txBody>
      </p:sp>
      <p:sp>
        <p:nvSpPr>
          <p:cNvPr id="13316" name="AutoShape 154">
            <a:extLst>
              <a:ext uri="{FF2B5EF4-FFF2-40B4-BE49-F238E27FC236}">
                <a16:creationId xmlns:a16="http://schemas.microsoft.com/office/drawing/2014/main" id="{A45A5BC4-346A-F842-98FB-6470A2F5EA04}"/>
              </a:ext>
            </a:extLst>
          </p:cNvPr>
          <p:cNvSpPr>
            <a:spLocks noChangeArrowheads="1"/>
          </p:cNvSpPr>
          <p:nvPr/>
        </p:nvSpPr>
        <p:spPr bwMode="auto">
          <a:xfrm>
            <a:off x="2500313" y="549275"/>
            <a:ext cx="18761075" cy="3063875"/>
          </a:xfrm>
          <a:prstGeom prst="flowChartAlternateProcess">
            <a:avLst/>
          </a:prstGeom>
          <a:noFill/>
          <a:ln w="76200" algn="ctr">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Char char="•"/>
              <a:defRPr sz="14600">
                <a:solidFill>
                  <a:schemeClr val="tx1"/>
                </a:solidFill>
                <a:latin typeface="Arial" panose="020B0604020202020204" pitchFamily="34" charset="0"/>
              </a:defRPr>
            </a:lvl1pPr>
            <a:lvl2pPr marL="742950" indent="-285750">
              <a:spcBef>
                <a:spcPct val="20000"/>
              </a:spcBef>
              <a:buChar char="–"/>
              <a:defRPr sz="12700">
                <a:solidFill>
                  <a:schemeClr val="tx1"/>
                </a:solidFill>
                <a:latin typeface="Arial" panose="020B0604020202020204" pitchFamily="34" charset="0"/>
              </a:defRPr>
            </a:lvl2pPr>
            <a:lvl3pPr marL="1143000" indent="-228600">
              <a:spcBef>
                <a:spcPct val="20000"/>
              </a:spcBef>
              <a:buChar char="•"/>
              <a:defRPr sz="11000">
                <a:solidFill>
                  <a:schemeClr val="tx1"/>
                </a:solidFill>
                <a:latin typeface="Arial" panose="020B0604020202020204" pitchFamily="34" charset="0"/>
              </a:defRPr>
            </a:lvl3pPr>
            <a:lvl4pPr marL="1600200" indent="-228600">
              <a:spcBef>
                <a:spcPct val="20000"/>
              </a:spcBef>
              <a:buChar char="–"/>
              <a:defRPr sz="9100">
                <a:solidFill>
                  <a:schemeClr val="tx1"/>
                </a:solidFill>
                <a:latin typeface="Arial" panose="020B0604020202020204" pitchFamily="34" charset="0"/>
              </a:defRPr>
            </a:lvl4pPr>
            <a:lvl5pPr marL="2057400" indent="-228600">
              <a:spcBef>
                <a:spcPct val="20000"/>
              </a:spcBef>
              <a:buChar char="»"/>
              <a:defRPr sz="9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9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9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9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9100">
                <a:solidFill>
                  <a:schemeClr val="tx1"/>
                </a:solidFill>
                <a:latin typeface="Arial" panose="020B0604020202020204" pitchFamily="34" charset="0"/>
              </a:defRPr>
            </a:lvl9pPr>
          </a:lstStyle>
          <a:p>
            <a:pPr algn="ctr" eaLnBrk="1" hangingPunct="1">
              <a:spcBef>
                <a:spcPct val="0"/>
              </a:spcBef>
              <a:buFontTx/>
              <a:buNone/>
            </a:pPr>
            <a:r>
              <a:rPr lang="en-GB" altLang="en-US" sz="1200" b="1"/>
              <a:t> </a:t>
            </a:r>
          </a:p>
          <a:p>
            <a:pPr algn="ctr" eaLnBrk="1" hangingPunct="1">
              <a:spcBef>
                <a:spcPct val="0"/>
              </a:spcBef>
              <a:buFontTx/>
              <a:buNone/>
            </a:pPr>
            <a:r>
              <a:rPr lang="en-GB" altLang="en-US" sz="5400" b="1"/>
              <a:t>Role of Medicines Information in Patient safety </a:t>
            </a:r>
            <a:endParaRPr lang="en-GB" altLang="en-US" sz="3200" b="1" i="1">
              <a:solidFill>
                <a:srgbClr val="000099"/>
              </a:solidFill>
            </a:endParaRPr>
          </a:p>
          <a:p>
            <a:pPr eaLnBrk="1" hangingPunct="1">
              <a:spcBef>
                <a:spcPct val="0"/>
              </a:spcBef>
              <a:buFontTx/>
              <a:buNone/>
            </a:pPr>
            <a:endParaRPr lang="en-GB" altLang="en-US" sz="1200" b="1" i="1" u="sng">
              <a:solidFill>
                <a:srgbClr val="000099"/>
              </a:solidFill>
            </a:endParaRPr>
          </a:p>
          <a:p>
            <a:pPr eaLnBrk="1" hangingPunct="1">
              <a:spcBef>
                <a:spcPct val="0"/>
              </a:spcBef>
              <a:buFontTx/>
              <a:buNone/>
            </a:pPr>
            <a:r>
              <a:rPr lang="en-GB" altLang="en-US" sz="3200" b="1" i="1">
                <a:solidFill>
                  <a:srgbClr val="000099"/>
                </a:solidFill>
              </a:rPr>
              <a:t>             </a:t>
            </a:r>
            <a:r>
              <a:rPr lang="en-GB" altLang="en-US" sz="3200" b="1" i="1" u="sng">
                <a:solidFill>
                  <a:srgbClr val="000099"/>
                </a:solidFill>
              </a:rPr>
              <a:t>Rumana Ahmed</a:t>
            </a:r>
            <a:r>
              <a:rPr lang="en-GB" altLang="en-US" sz="3200" b="1" i="1">
                <a:solidFill>
                  <a:srgbClr val="000099"/>
                </a:solidFill>
              </a:rPr>
              <a:t>, Katharine Westcott,                                                              </a:t>
            </a:r>
          </a:p>
          <a:p>
            <a:pPr eaLnBrk="1" hangingPunct="1">
              <a:spcBef>
                <a:spcPct val="0"/>
              </a:spcBef>
              <a:buFontTx/>
              <a:buNone/>
            </a:pPr>
            <a:r>
              <a:rPr lang="en-GB" altLang="en-US" sz="3200" b="1" i="1">
                <a:solidFill>
                  <a:srgbClr val="000099"/>
                </a:solidFill>
              </a:rPr>
              <a:t>             Medicines Information Department, John Radcliffe Hospital, </a:t>
            </a:r>
          </a:p>
          <a:p>
            <a:pPr eaLnBrk="1" hangingPunct="1">
              <a:spcBef>
                <a:spcPct val="0"/>
              </a:spcBef>
              <a:buFontTx/>
              <a:buNone/>
            </a:pPr>
            <a:r>
              <a:rPr lang="en-GB" altLang="en-US" sz="3200" b="1" i="1">
                <a:solidFill>
                  <a:srgbClr val="000099"/>
                </a:solidFill>
              </a:rPr>
              <a:t>             Oxford University Hospitals NHS Foundation Trust </a:t>
            </a:r>
            <a:endParaRPr lang="en-GB" altLang="en-US" sz="2000" b="1" i="1">
              <a:solidFill>
                <a:srgbClr val="000099"/>
              </a:solidFill>
            </a:endParaRPr>
          </a:p>
        </p:txBody>
      </p:sp>
      <p:sp>
        <p:nvSpPr>
          <p:cNvPr id="13317" name="Text Box 169">
            <a:extLst>
              <a:ext uri="{FF2B5EF4-FFF2-40B4-BE49-F238E27FC236}">
                <a16:creationId xmlns:a16="http://schemas.microsoft.com/office/drawing/2014/main" id="{5BE5E51C-4FAD-DC4B-BFAF-B14CC30DE031}"/>
              </a:ext>
            </a:extLst>
          </p:cNvPr>
          <p:cNvSpPr txBox="1">
            <a:spLocks noChangeArrowheads="1"/>
          </p:cNvSpPr>
          <p:nvPr/>
        </p:nvSpPr>
        <p:spPr bwMode="auto">
          <a:xfrm>
            <a:off x="2319338" y="4090988"/>
            <a:ext cx="26696987" cy="646112"/>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267" tIns="45624" rIns="91267" bIns="45624" anchor="ctr" anchorCtr="1">
            <a:spAutoFit/>
          </a:bodyPr>
          <a:lstStyle>
            <a:lvl1pPr>
              <a:spcBef>
                <a:spcPct val="20000"/>
              </a:spcBef>
              <a:buChar char="•"/>
              <a:defRPr sz="14600">
                <a:solidFill>
                  <a:schemeClr val="tx1"/>
                </a:solidFill>
                <a:latin typeface="Arial" panose="020B0604020202020204" pitchFamily="34" charset="0"/>
              </a:defRPr>
            </a:lvl1pPr>
            <a:lvl2pPr marL="742950" indent="-285750">
              <a:spcBef>
                <a:spcPct val="20000"/>
              </a:spcBef>
              <a:buChar char="–"/>
              <a:defRPr sz="12700">
                <a:solidFill>
                  <a:schemeClr val="tx1"/>
                </a:solidFill>
                <a:latin typeface="Arial" panose="020B0604020202020204" pitchFamily="34" charset="0"/>
              </a:defRPr>
            </a:lvl2pPr>
            <a:lvl3pPr marL="1143000" indent="-228600">
              <a:spcBef>
                <a:spcPct val="20000"/>
              </a:spcBef>
              <a:buChar char="•"/>
              <a:defRPr sz="11000">
                <a:solidFill>
                  <a:schemeClr val="tx1"/>
                </a:solidFill>
                <a:latin typeface="Arial" panose="020B0604020202020204" pitchFamily="34" charset="0"/>
              </a:defRPr>
            </a:lvl3pPr>
            <a:lvl4pPr marL="1600200" indent="-228600">
              <a:spcBef>
                <a:spcPct val="20000"/>
              </a:spcBef>
              <a:buChar char="–"/>
              <a:defRPr sz="9100">
                <a:solidFill>
                  <a:schemeClr val="tx1"/>
                </a:solidFill>
                <a:latin typeface="Arial" panose="020B0604020202020204" pitchFamily="34" charset="0"/>
              </a:defRPr>
            </a:lvl4pPr>
            <a:lvl5pPr marL="2057400" indent="-228600">
              <a:spcBef>
                <a:spcPct val="20000"/>
              </a:spcBef>
              <a:buChar char="»"/>
              <a:defRPr sz="9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9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9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9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9100">
                <a:solidFill>
                  <a:schemeClr val="tx1"/>
                </a:solidFill>
                <a:latin typeface="Arial" panose="020B0604020202020204" pitchFamily="34" charset="0"/>
              </a:defRPr>
            </a:lvl9pPr>
          </a:lstStyle>
          <a:p>
            <a:pPr>
              <a:spcBef>
                <a:spcPct val="50000"/>
              </a:spcBef>
              <a:buFontTx/>
              <a:buNone/>
            </a:pPr>
            <a:r>
              <a:rPr lang="en-US" altLang="en-US" sz="3600" b="1">
                <a:solidFill>
                  <a:srgbClr val="F8F8F8"/>
                </a:solidFill>
              </a:rPr>
              <a:t>Focal Point</a:t>
            </a:r>
          </a:p>
        </p:txBody>
      </p:sp>
      <p:sp>
        <p:nvSpPr>
          <p:cNvPr id="13318" name="Text Box 183">
            <a:extLst>
              <a:ext uri="{FF2B5EF4-FFF2-40B4-BE49-F238E27FC236}">
                <a16:creationId xmlns:a16="http://schemas.microsoft.com/office/drawing/2014/main" id="{391CBB98-641E-E04A-A5E4-898CEC48836E}"/>
              </a:ext>
            </a:extLst>
          </p:cNvPr>
          <p:cNvSpPr txBox="1">
            <a:spLocks noChangeArrowheads="1"/>
          </p:cNvSpPr>
          <p:nvPr/>
        </p:nvSpPr>
        <p:spPr bwMode="auto">
          <a:xfrm>
            <a:off x="2028825" y="36901438"/>
            <a:ext cx="26473150" cy="646112"/>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267" tIns="45624" rIns="91267" bIns="45624" anchor="ctr" anchorCtr="1">
            <a:spAutoFit/>
          </a:bodyPr>
          <a:lstStyle>
            <a:lvl1pPr>
              <a:spcBef>
                <a:spcPct val="20000"/>
              </a:spcBef>
              <a:buChar char="•"/>
              <a:defRPr sz="14600">
                <a:solidFill>
                  <a:schemeClr val="tx1"/>
                </a:solidFill>
                <a:latin typeface="Arial" panose="020B0604020202020204" pitchFamily="34" charset="0"/>
              </a:defRPr>
            </a:lvl1pPr>
            <a:lvl2pPr marL="742950" indent="-285750">
              <a:spcBef>
                <a:spcPct val="20000"/>
              </a:spcBef>
              <a:buChar char="–"/>
              <a:defRPr sz="12700">
                <a:solidFill>
                  <a:schemeClr val="tx1"/>
                </a:solidFill>
                <a:latin typeface="Arial" panose="020B0604020202020204" pitchFamily="34" charset="0"/>
              </a:defRPr>
            </a:lvl2pPr>
            <a:lvl3pPr marL="1143000" indent="-228600">
              <a:spcBef>
                <a:spcPct val="20000"/>
              </a:spcBef>
              <a:buChar char="•"/>
              <a:defRPr sz="11000">
                <a:solidFill>
                  <a:schemeClr val="tx1"/>
                </a:solidFill>
                <a:latin typeface="Arial" panose="020B0604020202020204" pitchFamily="34" charset="0"/>
              </a:defRPr>
            </a:lvl3pPr>
            <a:lvl4pPr marL="1600200" indent="-228600">
              <a:spcBef>
                <a:spcPct val="20000"/>
              </a:spcBef>
              <a:buChar char="–"/>
              <a:defRPr sz="9100">
                <a:solidFill>
                  <a:schemeClr val="tx1"/>
                </a:solidFill>
                <a:latin typeface="Arial" panose="020B0604020202020204" pitchFamily="34" charset="0"/>
              </a:defRPr>
            </a:lvl4pPr>
            <a:lvl5pPr marL="2057400" indent="-228600">
              <a:spcBef>
                <a:spcPct val="20000"/>
              </a:spcBef>
              <a:buChar char="»"/>
              <a:defRPr sz="9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9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9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9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9100">
                <a:solidFill>
                  <a:schemeClr val="tx1"/>
                </a:solidFill>
                <a:latin typeface="Arial" panose="020B0604020202020204" pitchFamily="34" charset="0"/>
              </a:defRPr>
            </a:lvl9pPr>
          </a:lstStyle>
          <a:p>
            <a:pPr algn="ctr">
              <a:spcBef>
                <a:spcPct val="50000"/>
              </a:spcBef>
              <a:buFontTx/>
              <a:buNone/>
            </a:pPr>
            <a:r>
              <a:rPr lang="en-US" altLang="en-US" sz="3600" b="1">
                <a:solidFill>
                  <a:srgbClr val="F8F8F8"/>
                </a:solidFill>
              </a:rPr>
              <a:t>Discussion</a:t>
            </a:r>
          </a:p>
        </p:txBody>
      </p:sp>
      <p:cxnSp>
        <p:nvCxnSpPr>
          <p:cNvPr id="73" name="Elbow Connector 72">
            <a:extLst>
              <a:ext uri="{FF2B5EF4-FFF2-40B4-BE49-F238E27FC236}">
                <a16:creationId xmlns:a16="http://schemas.microsoft.com/office/drawing/2014/main" id="{3F5B2E01-ACA4-A64A-A22B-6740CC399ABC}"/>
              </a:ext>
            </a:extLst>
          </p:cNvPr>
          <p:cNvCxnSpPr/>
          <p:nvPr/>
        </p:nvCxnSpPr>
        <p:spPr>
          <a:xfrm rot="5400000">
            <a:off x="1804194" y="1880394"/>
            <a:ext cx="285750" cy="125412"/>
          </a:xfrm>
          <a:prstGeom prst="bentConnector3">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74" name="Elbow Connector 73">
            <a:extLst>
              <a:ext uri="{FF2B5EF4-FFF2-40B4-BE49-F238E27FC236}">
                <a16:creationId xmlns:a16="http://schemas.microsoft.com/office/drawing/2014/main" id="{B294C0D1-8283-3D41-BC0C-6A842689E78B}"/>
              </a:ext>
            </a:extLst>
          </p:cNvPr>
          <p:cNvCxnSpPr/>
          <p:nvPr/>
        </p:nvCxnSpPr>
        <p:spPr>
          <a:xfrm rot="5400000">
            <a:off x="2439194" y="3077369"/>
            <a:ext cx="266700" cy="144462"/>
          </a:xfrm>
          <a:prstGeom prst="bentConnector3">
            <a:avLst/>
          </a:prstGeom>
          <a:ln w="15875">
            <a:tailEnd type="arrow"/>
          </a:ln>
        </p:spPr>
        <p:style>
          <a:lnRef idx="1">
            <a:schemeClr val="accent1"/>
          </a:lnRef>
          <a:fillRef idx="0">
            <a:schemeClr val="accent1"/>
          </a:fillRef>
          <a:effectRef idx="0">
            <a:schemeClr val="accent1"/>
          </a:effectRef>
          <a:fontRef idx="minor">
            <a:schemeClr val="tx1"/>
          </a:fontRef>
        </p:style>
      </p:cxnSp>
      <p:sp>
        <p:nvSpPr>
          <p:cNvPr id="13321" name="Text Box 182">
            <a:extLst>
              <a:ext uri="{FF2B5EF4-FFF2-40B4-BE49-F238E27FC236}">
                <a16:creationId xmlns:a16="http://schemas.microsoft.com/office/drawing/2014/main" id="{DAC698D5-4C7A-254A-BC79-B13D1278B118}"/>
              </a:ext>
            </a:extLst>
          </p:cNvPr>
          <p:cNvSpPr txBox="1">
            <a:spLocks noChangeArrowheads="1"/>
          </p:cNvSpPr>
          <p:nvPr/>
        </p:nvSpPr>
        <p:spPr bwMode="auto">
          <a:xfrm>
            <a:off x="2292350" y="9269413"/>
            <a:ext cx="26841450" cy="646112"/>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267" tIns="45624" rIns="91267" bIns="45624" anchor="ctr" anchorCtr="1">
            <a:spAutoFit/>
          </a:bodyPr>
          <a:lstStyle>
            <a:lvl1pPr>
              <a:spcBef>
                <a:spcPct val="20000"/>
              </a:spcBef>
              <a:buChar char="•"/>
              <a:defRPr sz="14600">
                <a:solidFill>
                  <a:schemeClr val="tx1"/>
                </a:solidFill>
                <a:latin typeface="Arial" panose="020B0604020202020204" pitchFamily="34" charset="0"/>
              </a:defRPr>
            </a:lvl1pPr>
            <a:lvl2pPr marL="742950" indent="-285750">
              <a:spcBef>
                <a:spcPct val="20000"/>
              </a:spcBef>
              <a:buChar char="–"/>
              <a:defRPr sz="12700">
                <a:solidFill>
                  <a:schemeClr val="tx1"/>
                </a:solidFill>
                <a:latin typeface="Arial" panose="020B0604020202020204" pitchFamily="34" charset="0"/>
              </a:defRPr>
            </a:lvl2pPr>
            <a:lvl3pPr marL="1143000" indent="-228600">
              <a:spcBef>
                <a:spcPct val="20000"/>
              </a:spcBef>
              <a:buChar char="•"/>
              <a:defRPr sz="11000">
                <a:solidFill>
                  <a:schemeClr val="tx1"/>
                </a:solidFill>
                <a:latin typeface="Arial" panose="020B0604020202020204" pitchFamily="34" charset="0"/>
              </a:defRPr>
            </a:lvl3pPr>
            <a:lvl4pPr marL="1600200" indent="-228600">
              <a:spcBef>
                <a:spcPct val="20000"/>
              </a:spcBef>
              <a:buChar char="–"/>
              <a:defRPr sz="9100">
                <a:solidFill>
                  <a:schemeClr val="tx1"/>
                </a:solidFill>
                <a:latin typeface="Arial" panose="020B0604020202020204" pitchFamily="34" charset="0"/>
              </a:defRPr>
            </a:lvl4pPr>
            <a:lvl5pPr marL="2057400" indent="-228600">
              <a:spcBef>
                <a:spcPct val="20000"/>
              </a:spcBef>
              <a:buChar char="»"/>
              <a:defRPr sz="9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9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9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9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9100">
                <a:solidFill>
                  <a:schemeClr val="tx1"/>
                </a:solidFill>
                <a:latin typeface="Arial" panose="020B0604020202020204" pitchFamily="34" charset="0"/>
              </a:defRPr>
            </a:lvl9pPr>
          </a:lstStyle>
          <a:p>
            <a:pPr algn="ctr">
              <a:spcBef>
                <a:spcPct val="50000"/>
              </a:spcBef>
              <a:buFontTx/>
              <a:buNone/>
            </a:pPr>
            <a:r>
              <a:rPr lang="en-US" altLang="en-US" sz="3600" b="1">
                <a:solidFill>
                  <a:srgbClr val="F8F8F8"/>
                </a:solidFill>
              </a:rPr>
              <a:t>Introduction</a:t>
            </a:r>
          </a:p>
        </p:txBody>
      </p:sp>
      <p:sp>
        <p:nvSpPr>
          <p:cNvPr id="13322" name="Text Box 170">
            <a:extLst>
              <a:ext uri="{FF2B5EF4-FFF2-40B4-BE49-F238E27FC236}">
                <a16:creationId xmlns:a16="http://schemas.microsoft.com/office/drawing/2014/main" id="{069301A2-8E8A-4840-89EB-61F9CD793C69}"/>
              </a:ext>
            </a:extLst>
          </p:cNvPr>
          <p:cNvSpPr txBox="1">
            <a:spLocks noChangeArrowheads="1"/>
          </p:cNvSpPr>
          <p:nvPr/>
        </p:nvSpPr>
        <p:spPr bwMode="auto">
          <a:xfrm>
            <a:off x="2351088" y="20023138"/>
            <a:ext cx="26782712" cy="646112"/>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267" tIns="45624" rIns="91267" bIns="45624" anchor="ctr" anchorCtr="1">
            <a:spAutoFit/>
          </a:bodyPr>
          <a:lstStyle>
            <a:lvl1pPr>
              <a:spcBef>
                <a:spcPct val="20000"/>
              </a:spcBef>
              <a:buChar char="•"/>
              <a:defRPr sz="14600">
                <a:solidFill>
                  <a:schemeClr val="tx1"/>
                </a:solidFill>
                <a:latin typeface="Arial" panose="020B0604020202020204" pitchFamily="34" charset="0"/>
              </a:defRPr>
            </a:lvl1pPr>
            <a:lvl2pPr marL="742950" indent="-285750">
              <a:spcBef>
                <a:spcPct val="20000"/>
              </a:spcBef>
              <a:buChar char="–"/>
              <a:defRPr sz="12700">
                <a:solidFill>
                  <a:schemeClr val="tx1"/>
                </a:solidFill>
                <a:latin typeface="Arial" panose="020B0604020202020204" pitchFamily="34" charset="0"/>
              </a:defRPr>
            </a:lvl2pPr>
            <a:lvl3pPr marL="1143000" indent="-228600">
              <a:spcBef>
                <a:spcPct val="20000"/>
              </a:spcBef>
              <a:buChar char="•"/>
              <a:defRPr sz="11000">
                <a:solidFill>
                  <a:schemeClr val="tx1"/>
                </a:solidFill>
                <a:latin typeface="Arial" panose="020B0604020202020204" pitchFamily="34" charset="0"/>
              </a:defRPr>
            </a:lvl3pPr>
            <a:lvl4pPr marL="1600200" indent="-228600">
              <a:spcBef>
                <a:spcPct val="20000"/>
              </a:spcBef>
              <a:buChar char="–"/>
              <a:defRPr sz="9100">
                <a:solidFill>
                  <a:schemeClr val="tx1"/>
                </a:solidFill>
                <a:latin typeface="Arial" panose="020B0604020202020204" pitchFamily="34" charset="0"/>
              </a:defRPr>
            </a:lvl4pPr>
            <a:lvl5pPr marL="2057400" indent="-228600">
              <a:spcBef>
                <a:spcPct val="20000"/>
              </a:spcBef>
              <a:buChar char="»"/>
              <a:defRPr sz="9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9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9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9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9100">
                <a:solidFill>
                  <a:schemeClr val="tx1"/>
                </a:solidFill>
                <a:latin typeface="Arial" panose="020B0604020202020204" pitchFamily="34" charset="0"/>
              </a:defRPr>
            </a:lvl9pPr>
          </a:lstStyle>
          <a:p>
            <a:pPr algn="ctr">
              <a:spcBef>
                <a:spcPct val="50000"/>
              </a:spcBef>
              <a:buFontTx/>
              <a:buNone/>
            </a:pPr>
            <a:r>
              <a:rPr lang="en-US" altLang="en-US" sz="3600" b="1">
                <a:solidFill>
                  <a:srgbClr val="F8F8F8"/>
                </a:solidFill>
              </a:rPr>
              <a:t>Results</a:t>
            </a:r>
          </a:p>
        </p:txBody>
      </p:sp>
      <p:sp>
        <p:nvSpPr>
          <p:cNvPr id="13323" name="Text Box 170">
            <a:extLst>
              <a:ext uri="{FF2B5EF4-FFF2-40B4-BE49-F238E27FC236}">
                <a16:creationId xmlns:a16="http://schemas.microsoft.com/office/drawing/2014/main" id="{E01C8AE2-F236-394A-877E-54724034FF10}"/>
              </a:ext>
            </a:extLst>
          </p:cNvPr>
          <p:cNvSpPr txBox="1">
            <a:spLocks noChangeArrowheads="1"/>
          </p:cNvSpPr>
          <p:nvPr/>
        </p:nvSpPr>
        <p:spPr bwMode="auto">
          <a:xfrm>
            <a:off x="2330450" y="13600113"/>
            <a:ext cx="26930350" cy="646112"/>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267" tIns="45624" rIns="91267" bIns="45624" anchor="ctr" anchorCtr="1">
            <a:spAutoFit/>
          </a:bodyPr>
          <a:lstStyle>
            <a:lvl1pPr>
              <a:spcBef>
                <a:spcPct val="20000"/>
              </a:spcBef>
              <a:buChar char="•"/>
              <a:defRPr sz="14600">
                <a:solidFill>
                  <a:schemeClr val="tx1"/>
                </a:solidFill>
                <a:latin typeface="Arial" panose="020B0604020202020204" pitchFamily="34" charset="0"/>
              </a:defRPr>
            </a:lvl1pPr>
            <a:lvl2pPr marL="742950" indent="-285750">
              <a:spcBef>
                <a:spcPct val="20000"/>
              </a:spcBef>
              <a:buChar char="–"/>
              <a:defRPr sz="12700">
                <a:solidFill>
                  <a:schemeClr val="tx1"/>
                </a:solidFill>
                <a:latin typeface="Arial" panose="020B0604020202020204" pitchFamily="34" charset="0"/>
              </a:defRPr>
            </a:lvl2pPr>
            <a:lvl3pPr marL="1143000" indent="-228600">
              <a:spcBef>
                <a:spcPct val="20000"/>
              </a:spcBef>
              <a:buChar char="•"/>
              <a:defRPr sz="11000">
                <a:solidFill>
                  <a:schemeClr val="tx1"/>
                </a:solidFill>
                <a:latin typeface="Arial" panose="020B0604020202020204" pitchFamily="34" charset="0"/>
              </a:defRPr>
            </a:lvl3pPr>
            <a:lvl4pPr marL="1600200" indent="-228600">
              <a:spcBef>
                <a:spcPct val="20000"/>
              </a:spcBef>
              <a:buChar char="–"/>
              <a:defRPr sz="9100">
                <a:solidFill>
                  <a:schemeClr val="tx1"/>
                </a:solidFill>
                <a:latin typeface="Arial" panose="020B0604020202020204" pitchFamily="34" charset="0"/>
              </a:defRPr>
            </a:lvl4pPr>
            <a:lvl5pPr marL="2057400" indent="-228600">
              <a:spcBef>
                <a:spcPct val="20000"/>
              </a:spcBef>
              <a:buChar char="»"/>
              <a:defRPr sz="9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9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9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9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9100">
                <a:solidFill>
                  <a:schemeClr val="tx1"/>
                </a:solidFill>
                <a:latin typeface="Arial" panose="020B0604020202020204" pitchFamily="34" charset="0"/>
              </a:defRPr>
            </a:lvl9pPr>
          </a:lstStyle>
          <a:p>
            <a:pPr algn="ctr">
              <a:spcBef>
                <a:spcPct val="50000"/>
              </a:spcBef>
              <a:buFontTx/>
              <a:buNone/>
            </a:pPr>
            <a:r>
              <a:rPr lang="en-US" altLang="en-US" sz="3600" b="1">
                <a:solidFill>
                  <a:srgbClr val="F8F8F8"/>
                </a:solidFill>
              </a:rPr>
              <a:t>Method</a:t>
            </a:r>
          </a:p>
        </p:txBody>
      </p:sp>
      <p:cxnSp>
        <p:nvCxnSpPr>
          <p:cNvPr id="13324" name="Straight Arrow Connector 2">
            <a:extLst>
              <a:ext uri="{FF2B5EF4-FFF2-40B4-BE49-F238E27FC236}">
                <a16:creationId xmlns:a16="http://schemas.microsoft.com/office/drawing/2014/main" id="{EA665B95-5109-6B4A-8710-7321D325EA2B}"/>
              </a:ext>
            </a:extLst>
          </p:cNvPr>
          <p:cNvCxnSpPr>
            <a:cxnSpLocks noChangeShapeType="1"/>
          </p:cNvCxnSpPr>
          <p:nvPr/>
        </p:nvCxnSpPr>
        <p:spPr bwMode="auto">
          <a:xfrm flipH="1">
            <a:off x="6592888" y="15528925"/>
            <a:ext cx="4762" cy="700088"/>
          </a:xfrm>
          <a:prstGeom prst="straightConnector1">
            <a:avLst/>
          </a:prstGeom>
          <a:noFill/>
          <a:ln w="508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 name="Straight Arrow Connector 58">
            <a:extLst>
              <a:ext uri="{FF2B5EF4-FFF2-40B4-BE49-F238E27FC236}">
                <a16:creationId xmlns:a16="http://schemas.microsoft.com/office/drawing/2014/main" id="{E26610AB-4E8B-F144-BA5E-199B8996AC7D}"/>
              </a:ext>
            </a:extLst>
          </p:cNvPr>
          <p:cNvCxnSpPr>
            <a:cxnSpLocks noChangeShapeType="1"/>
          </p:cNvCxnSpPr>
          <p:nvPr/>
        </p:nvCxnSpPr>
        <p:spPr bwMode="auto">
          <a:xfrm>
            <a:off x="16971963" y="15628938"/>
            <a:ext cx="0" cy="600075"/>
          </a:xfrm>
          <a:prstGeom prst="straightConnector1">
            <a:avLst/>
          </a:prstGeom>
          <a:noFill/>
          <a:ln w="50800" algn="ctr">
            <a:solidFill>
              <a:schemeClr val="accent3">
                <a:lumMod val="10000"/>
              </a:schemeClr>
            </a:solidFill>
            <a:round/>
            <a:headEnd/>
            <a:tailEnd type="arrow" w="med" len="med"/>
          </a:ln>
          <a:effectLst/>
        </p:spPr>
      </p:cxnSp>
      <p:sp>
        <p:nvSpPr>
          <p:cNvPr id="2244" name="Rounded Rectangle 14">
            <a:extLst>
              <a:ext uri="{FF2B5EF4-FFF2-40B4-BE49-F238E27FC236}">
                <a16:creationId xmlns:a16="http://schemas.microsoft.com/office/drawing/2014/main" id="{1E8AC10A-250D-DB4E-9739-7017C18F049D}"/>
              </a:ext>
            </a:extLst>
          </p:cNvPr>
          <p:cNvSpPr>
            <a:spLocks noChangeArrowheads="1"/>
          </p:cNvSpPr>
          <p:nvPr/>
        </p:nvSpPr>
        <p:spPr bwMode="auto">
          <a:xfrm>
            <a:off x="2662238" y="16446500"/>
            <a:ext cx="7126287" cy="1417638"/>
          </a:xfrm>
          <a:prstGeom prst="roundRect">
            <a:avLst>
              <a:gd name="adj" fmla="val 16667"/>
            </a:avLst>
          </a:prstGeom>
          <a:noFill/>
          <a:ln w="25400" algn="ctr">
            <a:solidFill>
              <a:schemeClr val="accent3">
                <a:lumMod val="10000"/>
              </a:schemeClr>
            </a:solidFill>
            <a:round/>
            <a:headEnd/>
            <a:tailEnd/>
          </a:ln>
        </p:spPr>
        <p:txBody>
          <a:bodyPr>
            <a:spAutoFit/>
          </a:bodyPr>
          <a:lstStyle/>
          <a:p>
            <a:pPr marL="371475" indent="-371475" defTabSz="4175125" eaLnBrk="1" hangingPunct="1">
              <a:defRPr/>
            </a:pPr>
            <a:endParaRPr lang="en-US">
              <a:latin typeface="Arial" charset="0"/>
            </a:endParaRPr>
          </a:p>
        </p:txBody>
      </p:sp>
      <p:sp>
        <p:nvSpPr>
          <p:cNvPr id="13327" name="Rectangle 16">
            <a:extLst>
              <a:ext uri="{FF2B5EF4-FFF2-40B4-BE49-F238E27FC236}">
                <a16:creationId xmlns:a16="http://schemas.microsoft.com/office/drawing/2014/main" id="{A91E6359-6461-6A41-BDA6-731A4E198D27}"/>
              </a:ext>
            </a:extLst>
          </p:cNvPr>
          <p:cNvSpPr>
            <a:spLocks noChangeArrowheads="1"/>
          </p:cNvSpPr>
          <p:nvPr/>
        </p:nvSpPr>
        <p:spPr bwMode="auto">
          <a:xfrm>
            <a:off x="3022600" y="16663988"/>
            <a:ext cx="71421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4600">
                <a:solidFill>
                  <a:schemeClr val="tx1"/>
                </a:solidFill>
                <a:latin typeface="Arial" panose="020B0604020202020204" pitchFamily="34" charset="0"/>
              </a:defRPr>
            </a:lvl1pPr>
            <a:lvl2pPr marL="742950" indent="-285750">
              <a:spcBef>
                <a:spcPct val="20000"/>
              </a:spcBef>
              <a:buChar char="–"/>
              <a:defRPr sz="12700">
                <a:solidFill>
                  <a:schemeClr val="tx1"/>
                </a:solidFill>
                <a:latin typeface="Arial" panose="020B0604020202020204" pitchFamily="34" charset="0"/>
              </a:defRPr>
            </a:lvl2pPr>
            <a:lvl3pPr marL="1143000" indent="-228600">
              <a:spcBef>
                <a:spcPct val="20000"/>
              </a:spcBef>
              <a:buChar char="•"/>
              <a:defRPr sz="11000">
                <a:solidFill>
                  <a:schemeClr val="tx1"/>
                </a:solidFill>
                <a:latin typeface="Arial" panose="020B0604020202020204" pitchFamily="34" charset="0"/>
              </a:defRPr>
            </a:lvl3pPr>
            <a:lvl4pPr marL="1600200" indent="-228600">
              <a:spcBef>
                <a:spcPct val="20000"/>
              </a:spcBef>
              <a:buChar char="–"/>
              <a:defRPr sz="9100">
                <a:solidFill>
                  <a:schemeClr val="tx1"/>
                </a:solidFill>
                <a:latin typeface="Arial" panose="020B0604020202020204" pitchFamily="34" charset="0"/>
              </a:defRPr>
            </a:lvl4pPr>
            <a:lvl5pPr marL="2057400" indent="-228600">
              <a:spcBef>
                <a:spcPct val="20000"/>
              </a:spcBef>
              <a:buChar char="»"/>
              <a:defRPr sz="9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9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9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9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9100">
                <a:solidFill>
                  <a:schemeClr val="tx1"/>
                </a:solidFill>
                <a:latin typeface="Arial" panose="020B0604020202020204" pitchFamily="34" charset="0"/>
              </a:defRPr>
            </a:lvl9pPr>
          </a:lstStyle>
          <a:p>
            <a:pPr>
              <a:spcBef>
                <a:spcPct val="0"/>
              </a:spcBef>
              <a:buFontTx/>
              <a:buNone/>
            </a:pPr>
            <a:r>
              <a:rPr lang="en-GB" altLang="en-US" sz="3000">
                <a:solidFill>
                  <a:srgbClr val="000000"/>
                </a:solidFill>
                <a:cs typeface="Times New Roman" panose="02020603050405020304" pitchFamily="18" charset="0"/>
              </a:rPr>
              <a:t>Key word 1: incident report completed</a:t>
            </a:r>
          </a:p>
          <a:p>
            <a:pPr>
              <a:spcBef>
                <a:spcPct val="0"/>
              </a:spcBef>
              <a:buFontTx/>
              <a:buNone/>
            </a:pPr>
            <a:r>
              <a:rPr lang="en-GB" altLang="en-US" sz="3000">
                <a:solidFill>
                  <a:srgbClr val="000000"/>
                </a:solidFill>
                <a:cs typeface="Times New Roman" panose="02020603050405020304" pitchFamily="18" charset="0"/>
              </a:rPr>
              <a:t>Key word 2: incident report advised</a:t>
            </a:r>
            <a:endParaRPr lang="en-GB" altLang="en-US" sz="3000">
              <a:solidFill>
                <a:srgbClr val="000000"/>
              </a:solidFill>
              <a:latin typeface="Times New Roman" panose="02020603050405020304" pitchFamily="18" charset="0"/>
              <a:cs typeface="Times New Roman" panose="02020603050405020304" pitchFamily="18" charset="0"/>
            </a:endParaRPr>
          </a:p>
        </p:txBody>
      </p:sp>
      <p:sp>
        <p:nvSpPr>
          <p:cNvPr id="5" name="Rounded Rectangle 81">
            <a:extLst>
              <a:ext uri="{FF2B5EF4-FFF2-40B4-BE49-F238E27FC236}">
                <a16:creationId xmlns:a16="http://schemas.microsoft.com/office/drawing/2014/main" id="{DCCFC296-675E-7643-8A21-8B2E050CF07F}"/>
              </a:ext>
            </a:extLst>
          </p:cNvPr>
          <p:cNvSpPr>
            <a:spLocks noChangeArrowheads="1"/>
          </p:cNvSpPr>
          <p:nvPr/>
        </p:nvSpPr>
        <p:spPr bwMode="auto">
          <a:xfrm>
            <a:off x="13974763" y="16409988"/>
            <a:ext cx="6665912" cy="1403350"/>
          </a:xfrm>
          <a:prstGeom prst="roundRect">
            <a:avLst>
              <a:gd name="adj" fmla="val 16667"/>
            </a:avLst>
          </a:prstGeom>
          <a:noFill/>
          <a:ln w="25400" algn="ctr">
            <a:solidFill>
              <a:schemeClr val="accent3">
                <a:lumMod val="10000"/>
              </a:schemeClr>
            </a:solidFill>
            <a:round/>
            <a:headEnd/>
            <a:tailEnd/>
          </a:ln>
        </p:spPr>
        <p:txBody>
          <a:bodyPr>
            <a:spAutoFit/>
          </a:bodyPr>
          <a:lstStyle/>
          <a:p>
            <a:pPr marL="371475" indent="-371475" defTabSz="4175125" eaLnBrk="1" hangingPunct="1">
              <a:defRPr/>
            </a:pPr>
            <a:endParaRPr lang="en-US">
              <a:latin typeface="Arial" charset="0"/>
            </a:endParaRPr>
          </a:p>
        </p:txBody>
      </p:sp>
      <p:sp>
        <p:nvSpPr>
          <p:cNvPr id="13329" name="Rectangle 19">
            <a:extLst>
              <a:ext uri="{FF2B5EF4-FFF2-40B4-BE49-F238E27FC236}">
                <a16:creationId xmlns:a16="http://schemas.microsoft.com/office/drawing/2014/main" id="{95965DA7-6AE8-5E43-A653-5264D3D1007A}"/>
              </a:ext>
            </a:extLst>
          </p:cNvPr>
          <p:cNvSpPr>
            <a:spLocks noChangeArrowheads="1"/>
          </p:cNvSpPr>
          <p:nvPr/>
        </p:nvSpPr>
        <p:spPr bwMode="auto">
          <a:xfrm>
            <a:off x="14243050" y="16878300"/>
            <a:ext cx="580548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GB" altLang="en-US" sz="3200">
                <a:solidFill>
                  <a:srgbClr val="000000"/>
                </a:solidFill>
                <a:cs typeface="Times New Roman" panose="02020603050405020304" pitchFamily="18" charset="0"/>
              </a:rPr>
              <a:t>New category: patient safety</a:t>
            </a:r>
            <a:endParaRPr lang="en-GB" altLang="en-US" sz="1400">
              <a:latin typeface="Times New Roman" panose="02020603050405020304" pitchFamily="18" charset="0"/>
              <a:cs typeface="Times New Roman" panose="02020603050405020304" pitchFamily="18" charset="0"/>
            </a:endParaRPr>
          </a:p>
        </p:txBody>
      </p:sp>
      <p:sp>
        <p:nvSpPr>
          <p:cNvPr id="2248" name="Rounded Rectangle 21">
            <a:extLst>
              <a:ext uri="{FF2B5EF4-FFF2-40B4-BE49-F238E27FC236}">
                <a16:creationId xmlns:a16="http://schemas.microsoft.com/office/drawing/2014/main" id="{F619E6A7-03A3-4E4D-8F9A-23A91E7577D4}"/>
              </a:ext>
            </a:extLst>
          </p:cNvPr>
          <p:cNvSpPr>
            <a:spLocks noChangeArrowheads="1"/>
          </p:cNvSpPr>
          <p:nvPr/>
        </p:nvSpPr>
        <p:spPr bwMode="auto">
          <a:xfrm>
            <a:off x="4791075" y="14574838"/>
            <a:ext cx="14385925" cy="1054100"/>
          </a:xfrm>
          <a:prstGeom prst="roundRect">
            <a:avLst>
              <a:gd name="adj" fmla="val 16667"/>
            </a:avLst>
          </a:prstGeom>
          <a:solidFill>
            <a:schemeClr val="accent1"/>
          </a:solidFill>
          <a:ln w="25400" algn="ctr">
            <a:solidFill>
              <a:schemeClr val="accent3">
                <a:lumMod val="10000"/>
              </a:schemeClr>
            </a:solidFill>
            <a:round/>
            <a:headEnd/>
            <a:tailEnd/>
          </a:ln>
          <a:effectLst/>
        </p:spPr>
        <p:txBody>
          <a:bodyPr>
            <a:spAutoFit/>
          </a:bodyPr>
          <a:lstStyle/>
          <a:p>
            <a:pPr>
              <a:defRPr/>
            </a:pPr>
            <a:endParaRPr lang="en-GB" sz="1200" dirty="0">
              <a:solidFill>
                <a:srgbClr val="000000"/>
              </a:solidFill>
              <a:ea typeface="Times New Roman" panose="02020603050405020304" pitchFamily="18" charset="0"/>
            </a:endParaRPr>
          </a:p>
          <a:p>
            <a:pPr>
              <a:defRPr/>
            </a:pPr>
            <a:r>
              <a:rPr lang="en-GB" sz="3000" dirty="0">
                <a:solidFill>
                  <a:srgbClr val="000000"/>
                </a:solidFill>
                <a:ea typeface="Times New Roman" panose="02020603050405020304" pitchFamily="18" charset="0"/>
              </a:rPr>
              <a:t>Two new key words and a new category were introduced in September 2019:</a:t>
            </a:r>
          </a:p>
          <a:p>
            <a:pPr>
              <a:defRPr/>
            </a:pPr>
            <a:endParaRPr lang="en-GB" sz="1200" dirty="0">
              <a:solidFill>
                <a:srgbClr val="000000"/>
              </a:solidFill>
              <a:ea typeface="Times New Roman" panose="02020603050405020304" pitchFamily="18" charset="0"/>
            </a:endParaRPr>
          </a:p>
        </p:txBody>
      </p:sp>
      <p:cxnSp>
        <p:nvCxnSpPr>
          <p:cNvPr id="13331" name="Straight Connector 143">
            <a:extLst>
              <a:ext uri="{FF2B5EF4-FFF2-40B4-BE49-F238E27FC236}">
                <a16:creationId xmlns:a16="http://schemas.microsoft.com/office/drawing/2014/main" id="{E48E91E1-22EC-F046-8688-3C595974A7F6}"/>
              </a:ext>
            </a:extLst>
          </p:cNvPr>
          <p:cNvCxnSpPr>
            <a:cxnSpLocks noChangeShapeType="1"/>
          </p:cNvCxnSpPr>
          <p:nvPr/>
        </p:nvCxnSpPr>
        <p:spPr bwMode="auto">
          <a:xfrm>
            <a:off x="255588" y="40938450"/>
            <a:ext cx="29946600" cy="0"/>
          </a:xfrm>
          <a:prstGeom prst="line">
            <a:avLst/>
          </a:prstGeom>
          <a:noFill/>
          <a:ln w="50800" algn="ctr">
            <a:solidFill>
              <a:srgbClr val="7030A0"/>
            </a:solidFill>
            <a:round/>
            <a:headEnd/>
            <a:tailEnd/>
          </a:ln>
          <a:extLst>
            <a:ext uri="{909E8E84-426E-40DD-AFC4-6F175D3DCCD1}">
              <a14:hiddenFill xmlns:a14="http://schemas.microsoft.com/office/drawing/2010/main">
                <a:noFill/>
              </a14:hiddenFill>
            </a:ext>
          </a:extLst>
        </p:spPr>
      </p:cxnSp>
      <p:sp>
        <p:nvSpPr>
          <p:cNvPr id="13332" name="TextBox 91">
            <a:extLst>
              <a:ext uri="{FF2B5EF4-FFF2-40B4-BE49-F238E27FC236}">
                <a16:creationId xmlns:a16="http://schemas.microsoft.com/office/drawing/2014/main" id="{AB90D4D8-748A-0A4B-B8CD-9217915E8FD7}"/>
              </a:ext>
            </a:extLst>
          </p:cNvPr>
          <p:cNvSpPr txBox="1">
            <a:spLocks noChangeArrowheads="1"/>
          </p:cNvSpPr>
          <p:nvPr/>
        </p:nvSpPr>
        <p:spPr bwMode="auto">
          <a:xfrm>
            <a:off x="2390775" y="18065750"/>
            <a:ext cx="26506488"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just"/>
            <a:r>
              <a:rPr lang="en-GB" altLang="en-US" sz="3000">
                <a:cs typeface="Times New Roman" panose="02020603050405020304" pitchFamily="18" charset="0"/>
              </a:rPr>
              <a:t>These were introduced to identify and record types of discrepancies found and reported by MI, or whether other department of OUH were advised to complete them. We have run a report using “patient safety” as the category and then selected the above key words separately to find out number of queries where each of these were used and then further analyse the specific errors that were made while dealing with these patients</a:t>
            </a:r>
            <a:r>
              <a:rPr lang="en-GB" altLang="en-US" sz="3200">
                <a:cs typeface="Times New Roman" panose="02020603050405020304" pitchFamily="18" charset="0"/>
              </a:rPr>
              <a:t>.</a:t>
            </a:r>
            <a:endParaRPr lang="en-GB" altLang="en-US" sz="3200">
              <a:latin typeface="Times New Roman" panose="02020603050405020304" pitchFamily="18" charset="0"/>
              <a:cs typeface="Times New Roman" panose="02020603050405020304" pitchFamily="18" charset="0"/>
            </a:endParaRPr>
          </a:p>
        </p:txBody>
      </p:sp>
      <p:pic>
        <p:nvPicPr>
          <p:cNvPr id="13333" name="Picture 16">
            <a:extLst>
              <a:ext uri="{FF2B5EF4-FFF2-40B4-BE49-F238E27FC236}">
                <a16:creationId xmlns:a16="http://schemas.microsoft.com/office/drawing/2014/main" id="{D03AFE30-5A3F-3442-918A-51855F18D1E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163213" y="1252538"/>
            <a:ext cx="6430962" cy="241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4" name="Picture 18">
            <a:extLst>
              <a:ext uri="{FF2B5EF4-FFF2-40B4-BE49-F238E27FC236}">
                <a16:creationId xmlns:a16="http://schemas.microsoft.com/office/drawing/2014/main" id="{AD9A9784-18C7-654A-B5BA-64D98248960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367875" y="595313"/>
            <a:ext cx="4154488"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5" name="TextBox 92">
            <a:extLst>
              <a:ext uri="{FF2B5EF4-FFF2-40B4-BE49-F238E27FC236}">
                <a16:creationId xmlns:a16="http://schemas.microsoft.com/office/drawing/2014/main" id="{98883841-8986-344C-A8E9-6009664D0C11}"/>
              </a:ext>
            </a:extLst>
          </p:cNvPr>
          <p:cNvSpPr txBox="1">
            <a:spLocks noChangeArrowheads="1"/>
          </p:cNvSpPr>
          <p:nvPr/>
        </p:nvSpPr>
        <p:spPr bwMode="auto">
          <a:xfrm>
            <a:off x="3241675" y="22339300"/>
            <a:ext cx="774700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nSpc>
                <a:spcPct val="115000"/>
              </a:lnSpc>
            </a:pPr>
            <a:r>
              <a:rPr lang="en-GB" altLang="en-US" sz="3000" u="sng">
                <a:cs typeface="Times New Roman" panose="02020603050405020304" pitchFamily="18" charset="0"/>
              </a:rPr>
              <a:t>Table 1:Incident report completed by MI</a:t>
            </a:r>
          </a:p>
        </p:txBody>
      </p:sp>
      <p:sp>
        <p:nvSpPr>
          <p:cNvPr id="96" name="Rectangle 95">
            <a:extLst>
              <a:ext uri="{FF2B5EF4-FFF2-40B4-BE49-F238E27FC236}">
                <a16:creationId xmlns:a16="http://schemas.microsoft.com/office/drawing/2014/main" id="{7F142FCE-B0AF-C14A-A6EB-CD7D3548D400}"/>
              </a:ext>
            </a:extLst>
          </p:cNvPr>
          <p:cNvSpPr/>
          <p:nvPr/>
        </p:nvSpPr>
        <p:spPr>
          <a:xfrm rot="16200000">
            <a:off x="631825" y="25230138"/>
            <a:ext cx="3298825" cy="584200"/>
          </a:xfrm>
          <a:prstGeom prst="rect">
            <a:avLst/>
          </a:prstGeom>
        </p:spPr>
        <p:txBody>
          <a:bodyPr>
            <a:spAutoFit/>
          </a:bodyPr>
          <a:lstStyle/>
          <a:p>
            <a:pPr algn="ctr" eaLnBrk="1" hangingPunct="1">
              <a:spcAft>
                <a:spcPts val="0"/>
              </a:spcAft>
              <a:defRPr/>
            </a:pPr>
            <a:r>
              <a:rPr lang="en-GB" dirty="0">
                <a:latin typeface="+mj-lt"/>
                <a:ea typeface="Times New Roman"/>
              </a:rPr>
              <a:t>Key</a:t>
            </a:r>
            <a:r>
              <a:rPr lang="en-GB" sz="3200" dirty="0">
                <a:latin typeface="+mj-lt"/>
                <a:ea typeface="Times New Roman"/>
              </a:rPr>
              <a:t> words</a:t>
            </a:r>
          </a:p>
        </p:txBody>
      </p:sp>
      <p:sp>
        <p:nvSpPr>
          <p:cNvPr id="13337" name="TextBox 96">
            <a:extLst>
              <a:ext uri="{FF2B5EF4-FFF2-40B4-BE49-F238E27FC236}">
                <a16:creationId xmlns:a16="http://schemas.microsoft.com/office/drawing/2014/main" id="{D1BAC59B-D26C-9B4B-B9DF-5154CFF5D2A2}"/>
              </a:ext>
            </a:extLst>
          </p:cNvPr>
          <p:cNvSpPr txBox="1">
            <a:spLocks noChangeArrowheads="1"/>
          </p:cNvSpPr>
          <p:nvPr/>
        </p:nvSpPr>
        <p:spPr bwMode="auto">
          <a:xfrm>
            <a:off x="2786063" y="20834350"/>
            <a:ext cx="25715912" cy="108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nSpc>
                <a:spcPct val="115000"/>
              </a:lnSpc>
            </a:pPr>
            <a:r>
              <a:rPr lang="en-GB" altLang="en-US" sz="3000">
                <a:cs typeface="Calibri" panose="020F0502020204030204" pitchFamily="34" charset="0"/>
              </a:rPr>
              <a:t>Number of queries where the key word “ incident report completed” were used:  42         *(Data collected from: 01 Sept 2019 to 30 Jun 2021)</a:t>
            </a:r>
            <a:endParaRPr lang="en-GB" altLang="en-US" sz="3000">
              <a:latin typeface="Times New Roman" panose="02020603050405020304" pitchFamily="18" charset="0"/>
              <a:cs typeface="Times New Roman" panose="02020603050405020304" pitchFamily="18" charset="0"/>
            </a:endParaRPr>
          </a:p>
          <a:p>
            <a:r>
              <a:rPr lang="en-GB" altLang="en-US" sz="3000">
                <a:cs typeface="Times New Roman" panose="02020603050405020304" pitchFamily="18" charset="0"/>
              </a:rPr>
              <a:t>Number of queries where the key word “ incident report advised” were used    :  36</a:t>
            </a:r>
          </a:p>
        </p:txBody>
      </p:sp>
      <p:sp>
        <p:nvSpPr>
          <p:cNvPr id="13338" name="TextBox 103">
            <a:extLst>
              <a:ext uri="{FF2B5EF4-FFF2-40B4-BE49-F238E27FC236}">
                <a16:creationId xmlns:a16="http://schemas.microsoft.com/office/drawing/2014/main" id="{52725AA3-AF8C-0449-9F12-7D8FB2CA5995}"/>
              </a:ext>
            </a:extLst>
          </p:cNvPr>
          <p:cNvSpPr txBox="1">
            <a:spLocks noChangeArrowheads="1"/>
          </p:cNvSpPr>
          <p:nvPr/>
        </p:nvSpPr>
        <p:spPr bwMode="auto">
          <a:xfrm>
            <a:off x="16659225" y="22483763"/>
            <a:ext cx="577850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nSpc>
                <a:spcPct val="115000"/>
              </a:lnSpc>
            </a:pPr>
            <a:r>
              <a:rPr lang="en-GB" altLang="en-US" sz="3000" u="sng">
                <a:cs typeface="Times New Roman" panose="02020603050405020304" pitchFamily="18" charset="0"/>
              </a:rPr>
              <a:t>Table1.1: Source of query</a:t>
            </a:r>
          </a:p>
        </p:txBody>
      </p:sp>
      <p:sp>
        <p:nvSpPr>
          <p:cNvPr id="13339" name="Text Box 34">
            <a:extLst>
              <a:ext uri="{FF2B5EF4-FFF2-40B4-BE49-F238E27FC236}">
                <a16:creationId xmlns:a16="http://schemas.microsoft.com/office/drawing/2014/main" id="{583B2B65-F63D-DF42-8A00-78B8D208EEBC}"/>
              </a:ext>
            </a:extLst>
          </p:cNvPr>
          <p:cNvSpPr txBox="1">
            <a:spLocks noChangeArrowheads="1"/>
          </p:cNvSpPr>
          <p:nvPr/>
        </p:nvSpPr>
        <p:spPr bwMode="auto">
          <a:xfrm>
            <a:off x="1949450" y="37603113"/>
            <a:ext cx="27008138" cy="295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a:spAutoFit/>
          </a:bodyPr>
          <a:lstStyle>
            <a:lvl1pPr defTabSz="4175125">
              <a:spcBef>
                <a:spcPct val="20000"/>
              </a:spcBef>
              <a:buChar char="•"/>
              <a:defRPr sz="14600">
                <a:solidFill>
                  <a:schemeClr val="tx1"/>
                </a:solidFill>
                <a:latin typeface="Arial" panose="020B0604020202020204" pitchFamily="34" charset="0"/>
              </a:defRPr>
            </a:lvl1pPr>
            <a:lvl2pPr marL="742950" indent="-285750" defTabSz="4175125">
              <a:spcBef>
                <a:spcPct val="20000"/>
              </a:spcBef>
              <a:buChar char="–"/>
              <a:defRPr sz="12700">
                <a:solidFill>
                  <a:schemeClr val="tx1"/>
                </a:solidFill>
                <a:latin typeface="Arial" panose="020B0604020202020204" pitchFamily="34" charset="0"/>
              </a:defRPr>
            </a:lvl2pPr>
            <a:lvl3pPr marL="1143000" indent="-228600" defTabSz="4175125">
              <a:spcBef>
                <a:spcPct val="20000"/>
              </a:spcBef>
              <a:buChar char="•"/>
              <a:defRPr sz="11000">
                <a:solidFill>
                  <a:schemeClr val="tx1"/>
                </a:solidFill>
                <a:latin typeface="Arial" panose="020B0604020202020204" pitchFamily="34" charset="0"/>
              </a:defRPr>
            </a:lvl3pPr>
            <a:lvl4pPr marL="1600200" indent="-228600" defTabSz="4175125">
              <a:spcBef>
                <a:spcPct val="20000"/>
              </a:spcBef>
              <a:buChar char="–"/>
              <a:defRPr sz="9100">
                <a:solidFill>
                  <a:schemeClr val="tx1"/>
                </a:solidFill>
                <a:latin typeface="Arial" panose="020B0604020202020204" pitchFamily="34" charset="0"/>
              </a:defRPr>
            </a:lvl4pPr>
            <a:lvl5pPr marL="2057400" indent="-228600" defTabSz="4175125">
              <a:spcBef>
                <a:spcPct val="20000"/>
              </a:spcBef>
              <a:buChar char="»"/>
              <a:defRPr sz="9100">
                <a:solidFill>
                  <a:schemeClr val="tx1"/>
                </a:solidFill>
                <a:latin typeface="Arial" panose="020B0604020202020204" pitchFamily="34" charset="0"/>
              </a:defRPr>
            </a:lvl5pPr>
            <a:lvl6pPr marL="2514600" indent="-228600" defTabSz="4175125" eaLnBrk="0" fontAlgn="base" hangingPunct="0">
              <a:spcBef>
                <a:spcPct val="20000"/>
              </a:spcBef>
              <a:spcAft>
                <a:spcPct val="0"/>
              </a:spcAft>
              <a:buChar char="»"/>
              <a:defRPr sz="9100">
                <a:solidFill>
                  <a:schemeClr val="tx1"/>
                </a:solidFill>
                <a:latin typeface="Arial" panose="020B0604020202020204" pitchFamily="34" charset="0"/>
              </a:defRPr>
            </a:lvl6pPr>
            <a:lvl7pPr marL="2971800" indent="-228600" defTabSz="4175125" eaLnBrk="0" fontAlgn="base" hangingPunct="0">
              <a:spcBef>
                <a:spcPct val="20000"/>
              </a:spcBef>
              <a:spcAft>
                <a:spcPct val="0"/>
              </a:spcAft>
              <a:buChar char="»"/>
              <a:defRPr sz="9100">
                <a:solidFill>
                  <a:schemeClr val="tx1"/>
                </a:solidFill>
                <a:latin typeface="Arial" panose="020B0604020202020204" pitchFamily="34" charset="0"/>
              </a:defRPr>
            </a:lvl7pPr>
            <a:lvl8pPr marL="3429000" indent="-228600" defTabSz="4175125" eaLnBrk="0" fontAlgn="base" hangingPunct="0">
              <a:spcBef>
                <a:spcPct val="20000"/>
              </a:spcBef>
              <a:spcAft>
                <a:spcPct val="0"/>
              </a:spcAft>
              <a:buChar char="»"/>
              <a:defRPr sz="9100">
                <a:solidFill>
                  <a:schemeClr val="tx1"/>
                </a:solidFill>
                <a:latin typeface="Arial" panose="020B0604020202020204" pitchFamily="34" charset="0"/>
              </a:defRPr>
            </a:lvl8pPr>
            <a:lvl9pPr marL="3886200" indent="-228600" defTabSz="4175125" eaLnBrk="0" fontAlgn="base" hangingPunct="0">
              <a:spcBef>
                <a:spcPct val="20000"/>
              </a:spcBef>
              <a:spcAft>
                <a:spcPct val="0"/>
              </a:spcAft>
              <a:buChar char="»"/>
              <a:defRPr sz="9100">
                <a:solidFill>
                  <a:schemeClr val="tx1"/>
                </a:solidFill>
                <a:latin typeface="Arial" panose="020B0604020202020204" pitchFamily="34" charset="0"/>
              </a:defRPr>
            </a:lvl9pPr>
          </a:lstStyle>
          <a:p>
            <a:pPr algn="just">
              <a:buFontTx/>
              <a:buNone/>
            </a:pPr>
            <a:r>
              <a:rPr lang="en-GB" altLang="en-US" sz="3000">
                <a:cs typeface="Times New Roman" panose="02020603050405020304" pitchFamily="18" charset="0"/>
              </a:rPr>
              <a:t>Patient Safety Incident Reporting and Learning systems are used to identify patient safety issues and therefore forms the cornerstone of patient safety strategies. By learning from these, systems errors can be corrected to prevent reoccurrence to ensure that patient safety, quality of care and health outcomes of patients are improved.</a:t>
            </a:r>
          </a:p>
          <a:p>
            <a:pPr algn="just">
              <a:buFontTx/>
              <a:buNone/>
            </a:pPr>
            <a:r>
              <a:rPr lang="en-GB" altLang="en-US" sz="3000">
                <a:cs typeface="Times New Roman" panose="02020603050405020304" pitchFamily="18" charset="0"/>
              </a:rPr>
              <a:t>As a medicine information department, we play an important role in identifying errors, and appropriately completing incident report forms so root causes can be investigated and emerging themes addressed.  The use of keywords relating to incident reports allows the MI team to be aware of their impact of patient safety and ensure they are following the correct Trust procedures when resolving errors/ discrepancies originating from the patient helpline and patient discharges.</a:t>
            </a:r>
          </a:p>
        </p:txBody>
      </p:sp>
      <p:sp>
        <p:nvSpPr>
          <p:cNvPr id="13340" name="TextBox 106">
            <a:extLst>
              <a:ext uri="{FF2B5EF4-FFF2-40B4-BE49-F238E27FC236}">
                <a16:creationId xmlns:a16="http://schemas.microsoft.com/office/drawing/2014/main" id="{078FF916-9ACC-C140-95A8-FED135BD4044}"/>
              </a:ext>
            </a:extLst>
          </p:cNvPr>
          <p:cNvSpPr txBox="1">
            <a:spLocks noChangeArrowheads="1"/>
          </p:cNvSpPr>
          <p:nvPr/>
        </p:nvSpPr>
        <p:spPr bwMode="auto">
          <a:xfrm>
            <a:off x="3500438" y="29121100"/>
            <a:ext cx="223234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r>
              <a:rPr lang="en-GB" altLang="en-US"/>
              <a:t>* Transfer of care includes : Discharge documentation related issues, insufficient/too many medicines supplied, Counselling inadequate</a:t>
            </a:r>
          </a:p>
        </p:txBody>
      </p:sp>
      <p:sp>
        <p:nvSpPr>
          <p:cNvPr id="13341" name="TextBox 92">
            <a:extLst>
              <a:ext uri="{FF2B5EF4-FFF2-40B4-BE49-F238E27FC236}">
                <a16:creationId xmlns:a16="http://schemas.microsoft.com/office/drawing/2014/main" id="{44214745-2920-B749-83A9-E246DCB5B27C}"/>
              </a:ext>
            </a:extLst>
          </p:cNvPr>
          <p:cNvSpPr txBox="1">
            <a:spLocks noChangeArrowheads="1"/>
          </p:cNvSpPr>
          <p:nvPr/>
        </p:nvSpPr>
        <p:spPr bwMode="auto">
          <a:xfrm>
            <a:off x="3022600" y="30279975"/>
            <a:ext cx="774700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nSpc>
                <a:spcPct val="115000"/>
              </a:lnSpc>
            </a:pPr>
            <a:r>
              <a:rPr lang="en-GB" altLang="en-US" sz="3000" u="sng">
                <a:cs typeface="Times New Roman" panose="02020603050405020304" pitchFamily="18" charset="0"/>
              </a:rPr>
              <a:t>Table 2:   Incident report advised</a:t>
            </a:r>
          </a:p>
        </p:txBody>
      </p:sp>
      <p:sp>
        <p:nvSpPr>
          <p:cNvPr id="13342" name="TextBox 92">
            <a:extLst>
              <a:ext uri="{FF2B5EF4-FFF2-40B4-BE49-F238E27FC236}">
                <a16:creationId xmlns:a16="http://schemas.microsoft.com/office/drawing/2014/main" id="{D66D0450-B3E8-D749-87E0-21FB63E3759C}"/>
              </a:ext>
            </a:extLst>
          </p:cNvPr>
          <p:cNvSpPr txBox="1">
            <a:spLocks noChangeArrowheads="1"/>
          </p:cNvSpPr>
          <p:nvPr/>
        </p:nvSpPr>
        <p:spPr bwMode="auto">
          <a:xfrm>
            <a:off x="16659225" y="30318075"/>
            <a:ext cx="774700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nSpc>
                <a:spcPct val="115000"/>
              </a:lnSpc>
            </a:pPr>
            <a:r>
              <a:rPr lang="en-GB" altLang="en-US" sz="3000" u="sng">
                <a:cs typeface="Times New Roman" panose="02020603050405020304" pitchFamily="18" charset="0"/>
              </a:rPr>
              <a:t>Table 2.1:Incident report completed by </a:t>
            </a:r>
          </a:p>
        </p:txBody>
      </p:sp>
      <p:pic>
        <p:nvPicPr>
          <p:cNvPr id="13343" name="Picture 1">
            <a:extLst>
              <a:ext uri="{FF2B5EF4-FFF2-40B4-BE49-F238E27FC236}">
                <a16:creationId xmlns:a16="http://schemas.microsoft.com/office/drawing/2014/main" id="{1D563F6B-3AD4-5B49-B86D-1BB34C3BF45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60563" y="31889700"/>
            <a:ext cx="860425" cy="329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4" name="Picture 40" descr="See the source image">
            <a:extLst>
              <a:ext uri="{FF2B5EF4-FFF2-40B4-BE49-F238E27FC236}">
                <a16:creationId xmlns:a16="http://schemas.microsoft.com/office/drawing/2014/main" id="{2BB83126-E269-2B4C-A0CB-24BA5D07B8C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l="7333" t="5042" r="5067" b="3922"/>
          <a:stretch>
            <a:fillRect/>
          </a:stretch>
        </p:blipFill>
        <p:spPr bwMode="auto">
          <a:xfrm>
            <a:off x="17264063" y="1687513"/>
            <a:ext cx="2268537"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5" name="Picture 41">
            <a:extLst>
              <a:ext uri="{FF2B5EF4-FFF2-40B4-BE49-F238E27FC236}">
                <a16:creationId xmlns:a16="http://schemas.microsoft.com/office/drawing/2014/main" id="{97953C24-C5CE-4E40-90F4-64550A0AA5A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l="6593" t="1244" r="5617" b="8813"/>
          <a:stretch>
            <a:fillRect/>
          </a:stretch>
        </p:blipFill>
        <p:spPr bwMode="auto">
          <a:xfrm>
            <a:off x="26269950" y="7240588"/>
            <a:ext cx="2627313"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6" name="Picture 42">
            <a:extLst>
              <a:ext uri="{FF2B5EF4-FFF2-40B4-BE49-F238E27FC236}">
                <a16:creationId xmlns:a16="http://schemas.microsoft.com/office/drawing/2014/main" id="{BE7BD0FC-6365-9249-90EC-557387F8E40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l="16321" t="14799" r="73410" b="61658"/>
          <a:stretch>
            <a:fillRect/>
          </a:stretch>
        </p:blipFill>
        <p:spPr bwMode="auto">
          <a:xfrm>
            <a:off x="22437725" y="14608175"/>
            <a:ext cx="6696075"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7" name="Picture 43" descr="See the source image">
            <a:extLst>
              <a:ext uri="{FF2B5EF4-FFF2-40B4-BE49-F238E27FC236}">
                <a16:creationId xmlns:a16="http://schemas.microsoft.com/office/drawing/2014/main" id="{EB3BA447-C5A3-824E-910E-528B59C97CA5}"/>
              </a:ext>
            </a:extLst>
          </p:cNvPr>
          <p:cNvPicPr>
            <a:picLocks noChangeAspect="1" noChangeArrowheads="1"/>
          </p:cNvPicPr>
          <p:nvPr/>
        </p:nvPicPr>
        <p:blipFill>
          <a:blip r:embed="rId15" cstate="hqprint">
            <a:extLst>
              <a:ext uri="{28A0092B-C50C-407E-A947-70E740481C1C}">
                <a14:useLocalDpi xmlns:a14="http://schemas.microsoft.com/office/drawing/2010/main" val="0"/>
              </a:ext>
            </a:extLst>
          </a:blip>
          <a:srcRect l="9529" t="1871" r="10577" b="1720"/>
          <a:stretch>
            <a:fillRect/>
          </a:stretch>
        </p:blipFill>
        <p:spPr bwMode="auto">
          <a:xfrm>
            <a:off x="22047200" y="7102475"/>
            <a:ext cx="28448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8" name="Ahmed R Recorded Sound">
            <a:hlinkClick r:id="" action="ppaction://media"/>
            <a:extLst>
              <a:ext uri="{FF2B5EF4-FFF2-40B4-BE49-F238E27FC236}">
                <a16:creationId xmlns:a16="http://schemas.microsoft.com/office/drawing/2014/main" id="{D92EA3FE-0304-3548-9D3E-451141801751}"/>
              </a:ext>
            </a:extLst>
          </p:cNvPr>
          <p:cNvPicPr>
            <a:picLocks noChangeAspect="1" noChangeArrowheads="1"/>
          </p:cNvPicPr>
          <p:nvPr/>
        </p:nvPicPr>
        <p:blipFill>
          <a:blip r:embed="rId16" cstate="hqprint">
            <a:extLst>
              <a:ext uri="{28A0092B-C50C-407E-A947-70E740481C1C}">
                <a14:useLocalDpi xmlns:a14="http://schemas.microsoft.com/office/drawing/2010/main" val="0"/>
              </a:ext>
            </a:extLst>
          </a:blip>
          <a:srcRect/>
          <a:stretch>
            <a:fillRect/>
          </a:stretch>
        </p:blipFill>
        <p:spPr bwMode="auto">
          <a:xfrm>
            <a:off x="14936788" y="21201063"/>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349" name="Chart 52">
            <a:extLst>
              <a:ext uri="{FF2B5EF4-FFF2-40B4-BE49-F238E27FC236}">
                <a16:creationId xmlns:a16="http://schemas.microsoft.com/office/drawing/2014/main" id="{B3FE0620-B137-BA41-BBF2-C5F005EFFE5E}"/>
              </a:ext>
            </a:extLst>
          </p:cNvPr>
          <p:cNvGraphicFramePr>
            <a:graphicFrameLocks/>
          </p:cNvGraphicFramePr>
          <p:nvPr/>
        </p:nvGraphicFramePr>
        <p:xfrm>
          <a:off x="2735263" y="23299738"/>
          <a:ext cx="9971087" cy="5473700"/>
        </p:xfrm>
        <a:graphic>
          <a:graphicData uri="http://schemas.openxmlformats.org/presentationml/2006/ole">
            <mc:AlternateContent xmlns:mc="http://schemas.openxmlformats.org/markup-compatibility/2006">
              <mc:Choice xmlns:v="urn:schemas-microsoft-com:vml" Requires="v">
                <p:oleObj spid="_x0000_s13367" name="Chart" r:id="rId17" imgW="10394950" imgH="5702300" progId="Excel.Chart.8">
                  <p:embed/>
                </p:oleObj>
              </mc:Choice>
              <mc:Fallback>
                <p:oleObj name="Chart" r:id="rId17" imgW="10394950" imgH="5702300" progId="Excel.Chart.8">
                  <p:embed/>
                  <p:pic>
                    <p:nvPicPr>
                      <p:cNvPr id="0" name="Chart 52"/>
                      <p:cNvPicPr>
                        <a:picLocks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735263" y="23299738"/>
                        <a:ext cx="9971087" cy="547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350" name="Chart 53">
            <a:extLst>
              <a:ext uri="{FF2B5EF4-FFF2-40B4-BE49-F238E27FC236}">
                <a16:creationId xmlns:a16="http://schemas.microsoft.com/office/drawing/2014/main" id="{2DC4EB21-E80E-7646-926D-B17A7EE27C55}"/>
              </a:ext>
            </a:extLst>
          </p:cNvPr>
          <p:cNvGraphicFramePr>
            <a:graphicFrameLocks/>
          </p:cNvGraphicFramePr>
          <p:nvPr/>
        </p:nvGraphicFramePr>
        <p:xfrm>
          <a:off x="16608425" y="23450550"/>
          <a:ext cx="9088438" cy="5335588"/>
        </p:xfrm>
        <a:graphic>
          <a:graphicData uri="http://schemas.openxmlformats.org/presentationml/2006/ole">
            <mc:AlternateContent xmlns:mc="http://schemas.openxmlformats.org/markup-compatibility/2006">
              <mc:Choice xmlns:v="urn:schemas-microsoft-com:vml" Requires="v">
                <p:oleObj spid="_x0000_s13368" name="Chart" r:id="rId19" imgW="9474200" imgH="5568950" progId="Excel.Chart.8">
                  <p:embed/>
                </p:oleObj>
              </mc:Choice>
              <mc:Fallback>
                <p:oleObj name="Chart" r:id="rId19" imgW="9474200" imgH="5568950" progId="Excel.Chart.8">
                  <p:embed/>
                  <p:pic>
                    <p:nvPicPr>
                      <p:cNvPr id="0" name="Chart 53"/>
                      <p:cNvPicPr>
                        <a:picLocks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6608425" y="23450550"/>
                        <a:ext cx="9088438" cy="533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351" name="Chart 55">
            <a:extLst>
              <a:ext uri="{FF2B5EF4-FFF2-40B4-BE49-F238E27FC236}">
                <a16:creationId xmlns:a16="http://schemas.microsoft.com/office/drawing/2014/main" id="{28BB932B-F6CE-EA4A-A78C-688B12903E7E}"/>
              </a:ext>
            </a:extLst>
          </p:cNvPr>
          <p:cNvGraphicFramePr>
            <a:graphicFrameLocks/>
          </p:cNvGraphicFramePr>
          <p:nvPr/>
        </p:nvGraphicFramePr>
        <p:xfrm>
          <a:off x="16608425" y="31167388"/>
          <a:ext cx="8990013" cy="5113337"/>
        </p:xfrm>
        <a:graphic>
          <a:graphicData uri="http://schemas.openxmlformats.org/presentationml/2006/ole">
            <mc:AlternateContent xmlns:mc="http://schemas.openxmlformats.org/markup-compatibility/2006">
              <mc:Choice xmlns:v="urn:schemas-microsoft-com:vml" Requires="v">
                <p:oleObj spid="_x0000_s13369" name="Chart" r:id="rId21" imgW="9372600" imgH="5334000" progId="Excel.Chart.8">
                  <p:embed/>
                </p:oleObj>
              </mc:Choice>
              <mc:Fallback>
                <p:oleObj name="Chart" r:id="rId21" imgW="9372600" imgH="5334000" progId="Excel.Chart.8">
                  <p:embed/>
                  <p:pic>
                    <p:nvPicPr>
                      <p:cNvPr id="0" name="Chart 55"/>
                      <p:cNvPicPr>
                        <a:picLocks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6608425" y="31167388"/>
                        <a:ext cx="8990013" cy="511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352" name="Chart 56">
            <a:extLst>
              <a:ext uri="{FF2B5EF4-FFF2-40B4-BE49-F238E27FC236}">
                <a16:creationId xmlns:a16="http://schemas.microsoft.com/office/drawing/2014/main" id="{83FA1A88-2533-6A45-8B82-00F00169F32F}"/>
              </a:ext>
            </a:extLst>
          </p:cNvPr>
          <p:cNvGraphicFramePr>
            <a:graphicFrameLocks/>
          </p:cNvGraphicFramePr>
          <p:nvPr/>
        </p:nvGraphicFramePr>
        <p:xfrm>
          <a:off x="2735263" y="31129288"/>
          <a:ext cx="9683750" cy="5151437"/>
        </p:xfrm>
        <a:graphic>
          <a:graphicData uri="http://schemas.openxmlformats.org/presentationml/2006/ole">
            <mc:AlternateContent xmlns:mc="http://schemas.openxmlformats.org/markup-compatibility/2006">
              <mc:Choice xmlns:v="urn:schemas-microsoft-com:vml" Requires="v">
                <p:oleObj spid="_x0000_s13370" name="Chart" r:id="rId23" imgW="10096500" imgH="5372100" progId="Excel.Chart.8">
                  <p:embed/>
                </p:oleObj>
              </mc:Choice>
              <mc:Fallback>
                <p:oleObj name="Chart" r:id="rId23" imgW="10096500" imgH="5372100" progId="Excel.Chart.8">
                  <p:embed/>
                  <p:pic>
                    <p:nvPicPr>
                      <p:cNvPr id="0" name="Chart 56"/>
                      <p:cNvPicPr>
                        <a:picLocks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735263" y="31129288"/>
                        <a:ext cx="9683750" cy="515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3353" name="Ahmed R Recorded Sound">
            <a:hlinkClick r:id="" action="ppaction://media"/>
            <a:extLst>
              <a:ext uri="{FF2B5EF4-FFF2-40B4-BE49-F238E27FC236}">
                <a16:creationId xmlns:a16="http://schemas.microsoft.com/office/drawing/2014/main" id="{21DB2336-22E7-A44D-86E8-2392FFA79C0B}"/>
              </a:ext>
            </a:extLst>
          </p:cNvPr>
          <p:cNvPicPr>
            <a:picLocks noChangeAspect="1" noChangeArrowheads="1"/>
          </p:cNvPicPr>
          <p:nvPr/>
        </p:nvPicPr>
        <p:blipFill>
          <a:blip r:embed="rId16" cstate="hqprint">
            <a:extLst>
              <a:ext uri="{28A0092B-C50C-407E-A947-70E740481C1C}">
                <a14:useLocalDpi xmlns:a14="http://schemas.microsoft.com/office/drawing/2010/main" val="0"/>
              </a:ext>
            </a:extLst>
          </a:blip>
          <a:srcRect/>
          <a:stretch>
            <a:fillRect/>
          </a:stretch>
        </p:blipFill>
        <p:spPr bwMode="auto">
          <a:xfrm>
            <a:off x="14936788" y="21201063"/>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54" name="Recorded Sound">
            <a:hlinkClick r:id="" action="ppaction://media"/>
            <a:extLst>
              <a:ext uri="{FF2B5EF4-FFF2-40B4-BE49-F238E27FC236}">
                <a16:creationId xmlns:a16="http://schemas.microsoft.com/office/drawing/2014/main" id="{937CCAC9-19FF-D148-AF22-A83CCD1B0189}"/>
              </a:ext>
            </a:extLst>
          </p:cNvPr>
          <p:cNvPicPr>
            <a:picLocks noChangeAspect="1" noChangeArrowheads="1"/>
          </p:cNvPicPr>
          <p:nvPr/>
        </p:nvPicPr>
        <p:blipFill>
          <a:blip r:embed="rId16" cstate="hqprint">
            <a:extLst>
              <a:ext uri="{28A0092B-C50C-407E-A947-70E740481C1C}">
                <a14:useLocalDpi xmlns:a14="http://schemas.microsoft.com/office/drawing/2010/main" val="0"/>
              </a:ext>
            </a:extLst>
          </a:blip>
          <a:srcRect/>
          <a:stretch>
            <a:fillRect/>
          </a:stretch>
        </p:blipFill>
        <p:spPr bwMode="auto">
          <a:xfrm>
            <a:off x="14936788" y="21201063"/>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55" name="Ahmed R Recorded Sound">
            <a:hlinkClick r:id="" action="ppaction://media"/>
            <a:extLst>
              <a:ext uri="{FF2B5EF4-FFF2-40B4-BE49-F238E27FC236}">
                <a16:creationId xmlns:a16="http://schemas.microsoft.com/office/drawing/2014/main" id="{31C23210-0B88-2040-BBF5-FE48F9D57B89}"/>
              </a:ext>
            </a:extLst>
          </p:cNvPr>
          <p:cNvPicPr>
            <a:picLocks noChangeAspect="1" noChangeArrowheads="1"/>
          </p:cNvPicPr>
          <p:nvPr/>
        </p:nvPicPr>
        <p:blipFill>
          <a:blip r:embed="rId16" cstate="hqprint">
            <a:extLst>
              <a:ext uri="{28A0092B-C50C-407E-A947-70E740481C1C}">
                <a14:useLocalDpi xmlns:a14="http://schemas.microsoft.com/office/drawing/2010/main" val="0"/>
              </a:ext>
            </a:extLst>
          </a:blip>
          <a:srcRect/>
          <a:stretch>
            <a:fillRect/>
          </a:stretch>
        </p:blipFill>
        <p:spPr bwMode="auto">
          <a:xfrm>
            <a:off x="14936788" y="21201063"/>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56" name="Ahmed R Recorded Sound">
            <a:hlinkClick r:id="" action="ppaction://media"/>
            <a:extLst>
              <a:ext uri="{FF2B5EF4-FFF2-40B4-BE49-F238E27FC236}">
                <a16:creationId xmlns:a16="http://schemas.microsoft.com/office/drawing/2014/main" id="{1E708DDE-63EA-B049-B058-B1917E93B3C4}"/>
              </a:ext>
            </a:extLst>
          </p:cNvPr>
          <p:cNvPicPr>
            <a:picLocks noChangeAspect="1" noChangeArrowheads="1"/>
          </p:cNvPicPr>
          <p:nvPr/>
        </p:nvPicPr>
        <p:blipFill>
          <a:blip r:embed="rId16" cstate="hqprint">
            <a:extLst>
              <a:ext uri="{28A0092B-C50C-407E-A947-70E740481C1C}">
                <a14:useLocalDpi xmlns:a14="http://schemas.microsoft.com/office/drawing/2010/main" val="0"/>
              </a:ext>
            </a:extLst>
          </a:blip>
          <a:srcRect/>
          <a:stretch>
            <a:fillRect/>
          </a:stretch>
        </p:blipFill>
        <p:spPr bwMode="auto">
          <a:xfrm>
            <a:off x="14936788" y="21201063"/>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AhmedR voice recording.m4a">
            <a:hlinkClick r:id="" action="ppaction://media"/>
            <a:extLst>
              <a:ext uri="{FF2B5EF4-FFF2-40B4-BE49-F238E27FC236}">
                <a16:creationId xmlns:a16="http://schemas.microsoft.com/office/drawing/2014/main" id="{F64B98B9-5D35-3C4E-B825-1781029582AD}"/>
              </a:ext>
            </a:extLst>
          </p:cNvPr>
          <p:cNvPicPr>
            <a:picLocks noRot="1" noChangeAspect="1" noChangeArrowheads="1"/>
          </p:cNvPicPr>
          <p:nvPr>
            <a:audioFile r:link="rId3"/>
            <p:extLst>
              <p:ext uri="{DAA4B4D4-6D71-4841-9C94-3DE7FCFB9230}">
                <p14:media xmlns:p14="http://schemas.microsoft.com/office/powerpoint/2010/main" r:link="rId2"/>
              </p:ext>
            </p:extLst>
          </p:nvPr>
        </p:nvPicPr>
        <p:blipFill>
          <a:blip r:embed="rId25">
            <a:extLst>
              <a:ext uri="{28A0092B-C50C-407E-A947-70E740481C1C}">
                <a14:useLocalDpi xmlns:a14="http://schemas.microsoft.com/office/drawing/2010/main" val="0"/>
              </a:ext>
            </a:extLst>
          </a:blip>
          <a:srcRect/>
          <a:stretch>
            <a:fillRect/>
          </a:stretch>
        </p:blipFill>
        <p:spPr bwMode="auto">
          <a:xfrm>
            <a:off x="14936788" y="21201063"/>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hmedR voice recording.m4a" descr="AhmedR voice recording.m4a">
            <a:hlinkClick r:id="" action="ppaction://media"/>
            <a:extLst>
              <a:ext uri="{FF2B5EF4-FFF2-40B4-BE49-F238E27FC236}">
                <a16:creationId xmlns:a16="http://schemas.microsoft.com/office/drawing/2014/main" id="{58EB5BE0-29FF-EF42-A198-8D4F4BD80D2A}"/>
              </a:ext>
            </a:extLst>
          </p:cNvPr>
          <p:cNvPicPr>
            <a:picLocks noChangeAspect="1"/>
          </p:cNvPicPr>
          <p:nvPr>
            <a:audioFile r:link="rId5"/>
            <p:extLst>
              <p:ext uri="{DAA4B4D4-6D71-4841-9C94-3DE7FCFB9230}">
                <p14:media xmlns:p14="http://schemas.microsoft.com/office/powerpoint/2010/main" r:embed="rId4"/>
              </p:ext>
            </p:extLst>
          </p:nvPr>
        </p:nvPicPr>
        <p:blipFill>
          <a:blip r:embed="rId26"/>
          <a:stretch>
            <a:fillRect/>
          </a:stretch>
        </p:blipFill>
        <p:spPr>
          <a:xfrm>
            <a:off x="26272033" y="40524112"/>
            <a:ext cx="2063750" cy="2063750"/>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mediacall" presetSubtype="0" fill="hold" nodeType="clickEffect">
                                  <p:stCondLst>
                                    <p:cond delay="0"/>
                                  </p:stCondLst>
                                  <p:childTnLst>
                                    <p:cmd type="call" cmd="playFrom(0.0)">
                                      <p:cBhvr>
                                        <p:cTn id="10" dur="1842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2"/>
                </p:tgtEl>
              </p:cMediaNode>
            </p:audio>
            <p:audio>
              <p:cMediaNode vol="80000" numSld="999" showWhenStopped="0">
                <p:cTn id="12" repeatCount="indefinite"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Default Design">
  <a:themeElements>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762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371475" marR="0" indent="-371475" algn="l" defTabSz="4175125" rtl="0" eaLnBrk="1" fontAlgn="base" latinLnBrk="0" hangingPunct="1">
          <a:lnSpc>
            <a:spcPct val="100000"/>
          </a:lnSpc>
          <a:spcBef>
            <a:spcPct val="0"/>
          </a:spcBef>
          <a:spcAft>
            <a:spcPct val="0"/>
          </a:spcAft>
          <a:buClrTx/>
          <a:buSzTx/>
          <a:buFontTx/>
          <a:buNone/>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762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371475" marR="0" indent="-371475" algn="l" defTabSz="4175125" rtl="0" eaLnBrk="1" fontAlgn="base" latinLnBrk="0" hangingPunct="1">
          <a:lnSpc>
            <a:spcPct val="100000"/>
          </a:lnSpc>
          <a:spcBef>
            <a:spcPct val="0"/>
          </a:spcBef>
          <a:spcAft>
            <a:spcPct val="0"/>
          </a:spcAft>
          <a:buClrTx/>
          <a:buSzTx/>
          <a:buFontTx/>
          <a:buNone/>
          <a:tabLst/>
          <a:defRPr kumimoji="0" lang="en-GB" sz="2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D0773B9F0D743478BD9901D70EC4F7C" ma:contentTypeVersion="14" ma:contentTypeDescription="Create a new document." ma:contentTypeScope="" ma:versionID="eb7306f75868c2e5ea0241178498b090">
  <xsd:schema xmlns:xsd="http://www.w3.org/2001/XMLSchema" xmlns:xs="http://www.w3.org/2001/XMLSchema" xmlns:p="http://schemas.microsoft.com/office/2006/metadata/properties" xmlns:ns3="4bb7eb8d-fa14-484f-8c0f-cb8c2a3c54c3" xmlns:ns4="b605c264-c30a-49e1-bb6c-0795d6134222" targetNamespace="http://schemas.microsoft.com/office/2006/metadata/properties" ma:root="true" ma:fieldsID="8989a8b864c94a804460e7fcf2c99c0b" ns3:_="" ns4:_="">
    <xsd:import namespace="4bb7eb8d-fa14-484f-8c0f-cb8c2a3c54c3"/>
    <xsd:import namespace="b605c264-c30a-49e1-bb6c-0795d6134222"/>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b7eb8d-fa14-484f-8c0f-cb8c2a3c54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605c264-c30a-49e1-bb6c-0795d613422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1B219E3-A897-4B7A-A664-2D69121DB1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b7eb8d-fa14-484f-8c0f-cb8c2a3c54c3"/>
    <ds:schemaRef ds:uri="b605c264-c30a-49e1-bb6c-0795d61342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83A5482-920D-49E1-96ED-90B0F26D801F}">
  <ds:schemaRefs>
    <ds:schemaRef ds:uri="http://schemas.microsoft.com/sharepoint/v3/contenttype/forms"/>
  </ds:schemaRefs>
</ds:datastoreItem>
</file>

<file path=customXml/itemProps3.xml><?xml version="1.0" encoding="utf-8"?>
<ds:datastoreItem xmlns:ds="http://schemas.openxmlformats.org/officeDocument/2006/customXml" ds:itemID="{C7321F26-0C99-40D6-9878-1719E0DDC355}">
  <ds:schemaRefs>
    <ds:schemaRef ds:uri="http://purl.org/dc/elements/1.1/"/>
    <ds:schemaRef ds:uri="http://schemas.microsoft.com/office/2006/documentManagement/types"/>
    <ds:schemaRef ds:uri="http://www.w3.org/XML/1998/namespace"/>
    <ds:schemaRef ds:uri="http://purl.org/dc/dcmitype/"/>
    <ds:schemaRef ds:uri="http://purl.org/dc/terms/"/>
    <ds:schemaRef ds:uri="http://schemas.openxmlformats.org/package/2006/metadata/core-properties"/>
    <ds:schemaRef ds:uri="4bb7eb8d-fa14-484f-8c0f-cb8c2a3c54c3"/>
    <ds:schemaRef ds:uri="b605c264-c30a-49e1-bb6c-0795d6134222"/>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Ripple</Template>
  <TotalTime>8750</TotalTime>
  <Words>676</Words>
  <Application>Microsoft Office PowerPoint</Application>
  <PresentationFormat>Custom</PresentationFormat>
  <Paragraphs>38</Paragraphs>
  <Slides>1</Slides>
  <Notes>0</Notes>
  <HiddenSlides>0</HiddenSlides>
  <MMClips>2</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7" baseType="lpstr">
      <vt:lpstr>Arial</vt:lpstr>
      <vt:lpstr>Calibri</vt:lpstr>
      <vt:lpstr>Symbol</vt:lpstr>
      <vt:lpstr>Times New Roman</vt:lpstr>
      <vt:lpstr>Default Design</vt:lpstr>
      <vt:lpstr>Chart</vt:lpstr>
      <vt:lpstr>PowerPoint Presentation</vt:lpstr>
    </vt:vector>
  </TitlesOfParts>
  <Company>EMAS NHS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Mohammad.Iqbal</dc:creator>
  <cp:lastModifiedBy>Cheeseman, Mark</cp:lastModifiedBy>
  <cp:revision>414</cp:revision>
  <cp:lastPrinted>2015-01-13T16:14:01Z</cp:lastPrinted>
  <dcterms:created xsi:type="dcterms:W3CDTF">2007-10-02T12:17:22Z</dcterms:created>
  <dcterms:modified xsi:type="dcterms:W3CDTF">2021-09-01T15:57:08Z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0x010100BD0773B9F0D743478BD9901D70EC4F7C</vt:lpwstr>
  </property>
</Properties>
</file>