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4" r:id="rId3"/>
    <p:sldId id="262" r:id="rId4"/>
    <p:sldId id="272" r:id="rId5"/>
    <p:sldId id="27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CE3"/>
    <a:srgbClr val="F8E0EE"/>
    <a:srgbClr val="AE2573"/>
    <a:srgbClr val="EACEE6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dirty="0" smtClean="0"/>
              <a:t>Hours of teaching now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300033820514338E-2"/>
          <c:y val="1.4468945365588475E-2"/>
          <c:w val="0.93326658399429829"/>
          <c:h val="0.8452925387333514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breakdown of Teaching</c:v>
                </c:pt>
              </c:strCache>
            </c:strRef>
          </c:tx>
          <c:cat>
            <c:strRef>
              <c:f>Sheet1!$A$2:$A$7</c:f>
              <c:strCache>
                <c:ptCount val="5"/>
                <c:pt idx="0">
                  <c:v>Video calls to tutor (presentations and discussions)</c:v>
                </c:pt>
                <c:pt idx="1">
                  <c:v>Group discussion between tutees</c:v>
                </c:pt>
                <c:pt idx="2">
                  <c:v>Messenger function via Teams</c:v>
                </c:pt>
                <c:pt idx="3">
                  <c:v>Face to face learning</c:v>
                </c:pt>
                <c:pt idx="4">
                  <c:v>Self-directed learning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4.75</c:v>
                </c:pt>
                <c:pt idx="1">
                  <c:v>0.5</c:v>
                </c:pt>
                <c:pt idx="2">
                  <c:v>0.75</c:v>
                </c:pt>
                <c:pt idx="3">
                  <c:v>4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66-4A85-992F-16C6E13C4B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Sheet1!$A$2:$A$7</c:f>
              <c:strCache>
                <c:ptCount val="5"/>
                <c:pt idx="0">
                  <c:v>Video calls to tutor (presentations and discussions)</c:v>
                </c:pt>
                <c:pt idx="1">
                  <c:v>Group discussion between tutees</c:v>
                </c:pt>
                <c:pt idx="2">
                  <c:v>Messenger function via Teams</c:v>
                </c:pt>
                <c:pt idx="3">
                  <c:v>Face to face learning</c:v>
                </c:pt>
                <c:pt idx="4">
                  <c:v>Self-directed learning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8B66-4A85-992F-16C6E13C4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Hours</a:t>
            </a:r>
            <a:r>
              <a:rPr lang="en-US" baseline="0" dirty="0" smtClean="0"/>
              <a:t> of teaching before</a:t>
            </a:r>
            <a:endParaRPr lang="en-US" dirty="0"/>
          </a:p>
        </c:rich>
      </c:tx>
      <c:layout>
        <c:manualLayout>
          <c:xMode val="edge"/>
          <c:yMode val="edge"/>
          <c:x val="0.15452904658103123"/>
          <c:y val="1.603357202735049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245099203536772E-2"/>
          <c:y val="9.7538182032061796E-4"/>
          <c:w val="0.93310130292036519"/>
          <c:h val="0.846705584901340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Video calls to tutor (presentations and discussions)</c:v>
                </c:pt>
                <c:pt idx="1">
                  <c:v>Group discussion between tutees</c:v>
                </c:pt>
                <c:pt idx="2">
                  <c:v>Messenger function via Teams</c:v>
                </c:pt>
                <c:pt idx="3">
                  <c:v>Face to face learning</c:v>
                </c:pt>
                <c:pt idx="4">
                  <c:v>Self-directed learning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0</c:v>
                </c:pt>
                <c:pt idx="3">
                  <c:v>9.75</c:v>
                </c:pt>
                <c:pt idx="4">
                  <c:v>27.75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B-45F2-8F16-0092E91AF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4EF71-2835-44B0-AFF1-43AD9DC8B1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BA45B2F7-E3E5-4C13-8DD7-B0D8858A7E53}" type="pres">
      <dgm:prSet presAssocID="{E814EF71-2835-44B0-AFF1-43AD9DC8B1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3E589B75-ABBB-4719-8C41-B95F573C2DDE}" type="presOf" srcId="{E814EF71-2835-44B0-AFF1-43AD9DC8B130}" destId="{BA45B2F7-E3E5-4C13-8DD7-B0D8858A7E5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2ACBF-980F-4D75-ADB6-673AC068D7E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E4041E-5D65-4B91-B09D-A0C54F698785}">
      <dgm:prSet phldrT="[Text]"/>
      <dgm:spPr/>
      <dgm:t>
        <a:bodyPr/>
        <a:lstStyle/>
        <a:p>
          <a:r>
            <a:rPr lang="en-GB" dirty="0" smtClean="0"/>
            <a:t>Before Covid19</a:t>
          </a:r>
          <a:endParaRPr lang="en-GB" dirty="0"/>
        </a:p>
      </dgm:t>
    </dgm:pt>
    <dgm:pt modelId="{664F9355-376F-4B75-818A-148CCA8B1035}" type="parTrans" cxnId="{E83EF470-FA56-4829-9D4A-56E726C45310}">
      <dgm:prSet/>
      <dgm:spPr/>
      <dgm:t>
        <a:bodyPr/>
        <a:lstStyle/>
        <a:p>
          <a:endParaRPr lang="en-GB"/>
        </a:p>
      </dgm:t>
    </dgm:pt>
    <dgm:pt modelId="{6A3BEB6C-24B2-45C1-AD97-0B076CF7D669}" type="sibTrans" cxnId="{E83EF470-FA56-4829-9D4A-56E726C45310}">
      <dgm:prSet/>
      <dgm:spPr/>
      <dgm:t>
        <a:bodyPr/>
        <a:lstStyle/>
        <a:p>
          <a:endParaRPr lang="en-GB"/>
        </a:p>
      </dgm:t>
    </dgm:pt>
    <dgm:pt modelId="{F5CEA4B9-66E3-4074-97FE-3B9F27BDCE4C}">
      <dgm:prSet phldrT="[Text]"/>
      <dgm:spPr/>
      <dgm:t>
        <a:bodyPr/>
        <a:lstStyle/>
        <a:p>
          <a:r>
            <a:rPr lang="en-GB" dirty="0" smtClean="0"/>
            <a:t>1</a:t>
          </a:r>
          <a:r>
            <a:rPr lang="en-GB" baseline="30000" dirty="0" smtClean="0"/>
            <a:t>st</a:t>
          </a:r>
          <a:r>
            <a:rPr lang="en-GB" dirty="0" smtClean="0"/>
            <a:t> week of pre-</a:t>
          </a:r>
          <a:r>
            <a:rPr lang="en-GB" dirty="0" err="1" smtClean="0"/>
            <a:t>reg</a:t>
          </a:r>
          <a:r>
            <a:rPr lang="en-GB" dirty="0" smtClean="0"/>
            <a:t> MI training delivered as group sessions in classroom environment.</a:t>
          </a:r>
          <a:endParaRPr lang="en-GB" dirty="0"/>
        </a:p>
      </dgm:t>
    </dgm:pt>
    <dgm:pt modelId="{64C84384-E490-426D-B52B-B31E7E27DF9D}" type="parTrans" cxnId="{4BA0FA42-3878-4274-BF87-7A1DFC1ABE94}">
      <dgm:prSet/>
      <dgm:spPr/>
      <dgm:t>
        <a:bodyPr/>
        <a:lstStyle/>
        <a:p>
          <a:endParaRPr lang="en-GB"/>
        </a:p>
      </dgm:t>
    </dgm:pt>
    <dgm:pt modelId="{5E799A24-EB43-4A74-AE84-43638756000D}" type="sibTrans" cxnId="{4BA0FA42-3878-4274-BF87-7A1DFC1ABE94}">
      <dgm:prSet/>
      <dgm:spPr/>
      <dgm:t>
        <a:bodyPr/>
        <a:lstStyle/>
        <a:p>
          <a:endParaRPr lang="en-GB"/>
        </a:p>
      </dgm:t>
    </dgm:pt>
    <dgm:pt modelId="{75DC6BC5-2A26-4A57-869D-D5EFAA48FAB7}">
      <dgm:prSet phldrT="[Text]"/>
      <dgm:spPr>
        <a:solidFill>
          <a:srgbClr val="AE2573"/>
        </a:solidFill>
      </dgm:spPr>
      <dgm:t>
        <a:bodyPr/>
        <a:lstStyle/>
        <a:p>
          <a:r>
            <a:rPr lang="en-GB" dirty="0" smtClean="0"/>
            <a:t>During Covid19</a:t>
          </a:r>
          <a:endParaRPr lang="en-GB" dirty="0"/>
        </a:p>
      </dgm:t>
    </dgm:pt>
    <dgm:pt modelId="{7D4BDF3C-F8CA-475E-85B2-03D4B114E236}" type="parTrans" cxnId="{0E5873F9-0ABA-4BBB-B111-7E19E704EB2C}">
      <dgm:prSet/>
      <dgm:spPr/>
      <dgm:t>
        <a:bodyPr/>
        <a:lstStyle/>
        <a:p>
          <a:endParaRPr lang="en-GB"/>
        </a:p>
      </dgm:t>
    </dgm:pt>
    <dgm:pt modelId="{833351F1-1464-4E49-AC80-339EA5A4F4E0}" type="sibTrans" cxnId="{0E5873F9-0ABA-4BBB-B111-7E19E704EB2C}">
      <dgm:prSet/>
      <dgm:spPr/>
      <dgm:t>
        <a:bodyPr/>
        <a:lstStyle/>
        <a:p>
          <a:endParaRPr lang="en-GB"/>
        </a:p>
      </dgm:t>
    </dgm:pt>
    <dgm:pt modelId="{0770673F-1A91-43B7-B8E9-B31EE4573B22}">
      <dgm:prSet phldrT="[Text]"/>
      <dgm:spPr>
        <a:solidFill>
          <a:srgbClr val="F4CCE3">
            <a:alpha val="89804"/>
          </a:srgbClr>
        </a:solidFill>
        <a:ln>
          <a:solidFill>
            <a:srgbClr val="F4CCE3">
              <a:alpha val="90000"/>
            </a:srgbClr>
          </a:solidFill>
        </a:ln>
      </dgm:spPr>
      <dgm:t>
        <a:bodyPr/>
        <a:lstStyle/>
        <a:p>
          <a:r>
            <a:rPr lang="en-GB" dirty="0" smtClean="0"/>
            <a:t>1</a:t>
          </a:r>
          <a:r>
            <a:rPr lang="en-GB" baseline="30000" dirty="0" smtClean="0"/>
            <a:t>st</a:t>
          </a:r>
          <a:r>
            <a:rPr lang="en-GB" dirty="0" smtClean="0"/>
            <a:t> week of training delivered via Microsoft Teams with trainees based at home and tutor at the hospital. Tutees on site for half a day. </a:t>
          </a:r>
          <a:endParaRPr lang="en-GB" dirty="0"/>
        </a:p>
      </dgm:t>
    </dgm:pt>
    <dgm:pt modelId="{C50F77E8-86C4-491E-B534-FC5FF588EEEB}" type="parTrans" cxnId="{4F65D1C0-3176-4CDB-9D6C-AECF7523A62D}">
      <dgm:prSet/>
      <dgm:spPr>
        <a:solidFill>
          <a:srgbClr val="F4CCE3"/>
        </a:solidFill>
      </dgm:spPr>
      <dgm:t>
        <a:bodyPr/>
        <a:lstStyle/>
        <a:p>
          <a:endParaRPr lang="en-GB"/>
        </a:p>
      </dgm:t>
    </dgm:pt>
    <dgm:pt modelId="{DA2AA81F-8EE4-49D4-8437-D0432AF0A89F}" type="sibTrans" cxnId="{4F65D1C0-3176-4CDB-9D6C-AECF7523A62D}">
      <dgm:prSet/>
      <dgm:spPr>
        <a:solidFill>
          <a:srgbClr val="F4CCE3"/>
        </a:solidFill>
      </dgm:spPr>
      <dgm:t>
        <a:bodyPr/>
        <a:lstStyle/>
        <a:p>
          <a:endParaRPr lang="en-GB"/>
        </a:p>
      </dgm:t>
    </dgm:pt>
    <dgm:pt modelId="{C60C768D-1B30-4811-8D94-8EEDB6432FDA}">
      <dgm:prSet phldrT="[Text]"/>
      <dgm:spPr>
        <a:solidFill>
          <a:srgbClr val="F4CCE3">
            <a:alpha val="90000"/>
          </a:srgbClr>
        </a:solidFill>
        <a:ln>
          <a:solidFill>
            <a:srgbClr val="F4CCE3">
              <a:alpha val="90000"/>
            </a:srgb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GB" dirty="0" smtClean="0"/>
            <a:t>Tutees then spend 2 weeks in MI answering real-life enquiries.</a:t>
          </a:r>
          <a:endParaRPr lang="en-GB" dirty="0"/>
        </a:p>
      </dgm:t>
    </dgm:pt>
    <dgm:pt modelId="{1BB40D5C-6523-4082-99A2-42E5531A9F98}" type="parTrans" cxnId="{F3914EDD-3335-4ECA-ACC3-EF5A0831CA63}">
      <dgm:prSet/>
      <dgm:spPr/>
      <dgm:t>
        <a:bodyPr/>
        <a:lstStyle/>
        <a:p>
          <a:endParaRPr lang="en-GB"/>
        </a:p>
      </dgm:t>
    </dgm:pt>
    <dgm:pt modelId="{45FA423D-185A-4904-A3F7-C1C4384778D0}" type="sibTrans" cxnId="{F3914EDD-3335-4ECA-ACC3-EF5A0831CA63}">
      <dgm:prSet/>
      <dgm:spPr/>
      <dgm:t>
        <a:bodyPr/>
        <a:lstStyle/>
        <a:p>
          <a:endParaRPr lang="en-GB"/>
        </a:p>
      </dgm:t>
    </dgm:pt>
    <dgm:pt modelId="{474458AB-34D7-4CA3-9E1F-0E93C52B3296}">
      <dgm:prSet/>
      <dgm:spPr/>
      <dgm:t>
        <a:bodyPr/>
        <a:lstStyle/>
        <a:p>
          <a:r>
            <a:rPr lang="en-GB" dirty="0" smtClean="0"/>
            <a:t>Training consists of self-directed learning plus tutor-led exercises.</a:t>
          </a:r>
          <a:endParaRPr lang="en-GB" dirty="0"/>
        </a:p>
      </dgm:t>
    </dgm:pt>
    <dgm:pt modelId="{033CE274-82B9-4916-B457-65EFF0D54B8D}" type="parTrans" cxnId="{23EE1E10-D07B-4212-85F8-A4775B6B9085}">
      <dgm:prSet/>
      <dgm:spPr/>
      <dgm:t>
        <a:bodyPr/>
        <a:lstStyle/>
        <a:p>
          <a:endParaRPr lang="en-GB"/>
        </a:p>
      </dgm:t>
    </dgm:pt>
    <dgm:pt modelId="{49C3999C-9CFD-46EF-8E83-E794F18F64F3}" type="sibTrans" cxnId="{23EE1E10-D07B-4212-85F8-A4775B6B9085}">
      <dgm:prSet/>
      <dgm:spPr/>
      <dgm:t>
        <a:bodyPr/>
        <a:lstStyle/>
        <a:p>
          <a:endParaRPr lang="en-GB"/>
        </a:p>
      </dgm:t>
    </dgm:pt>
    <dgm:pt modelId="{6A58F185-5075-4555-B908-26D6D3031C60}">
      <dgm:prSet/>
      <dgm:spPr/>
      <dgm:t>
        <a:bodyPr/>
        <a:lstStyle/>
        <a:p>
          <a:r>
            <a:rPr lang="en-GB" dirty="0" smtClean="0"/>
            <a:t>Tutees then spend 2 weeks in MI answering real-life enquiries.</a:t>
          </a:r>
          <a:endParaRPr lang="en-GB" dirty="0"/>
        </a:p>
      </dgm:t>
    </dgm:pt>
    <dgm:pt modelId="{4061FD91-59F3-4802-BD99-54EF04DF3633}" type="parTrans" cxnId="{895AEF22-1408-48B2-ABCE-C35F2D8D1209}">
      <dgm:prSet/>
      <dgm:spPr/>
      <dgm:t>
        <a:bodyPr/>
        <a:lstStyle/>
        <a:p>
          <a:endParaRPr lang="en-GB"/>
        </a:p>
      </dgm:t>
    </dgm:pt>
    <dgm:pt modelId="{01AB2605-F826-4F4B-B936-6EB7223898DD}" type="sibTrans" cxnId="{895AEF22-1408-48B2-ABCE-C35F2D8D1209}">
      <dgm:prSet/>
      <dgm:spPr/>
      <dgm:t>
        <a:bodyPr/>
        <a:lstStyle/>
        <a:p>
          <a:endParaRPr lang="en-GB"/>
        </a:p>
      </dgm:t>
    </dgm:pt>
    <dgm:pt modelId="{6C21B80E-4877-45E5-BD7D-3FC4F287D9DA}">
      <dgm:prSet/>
      <dgm:spPr>
        <a:solidFill>
          <a:srgbClr val="F4CCE3">
            <a:alpha val="90000"/>
          </a:srgbClr>
        </a:solidFill>
        <a:ln>
          <a:solidFill>
            <a:srgbClr val="F4CCE3">
              <a:alpha val="90000"/>
            </a:srgbClr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Timetable modified (content unchanged).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Tasks grouped into:</a:t>
          </a:r>
        </a:p>
        <a:p>
          <a:pPr mar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GB" dirty="0" smtClean="0"/>
            <a:t>                   1. Self directed learning (at home)</a:t>
          </a:r>
        </a:p>
        <a:p>
          <a:pPr mar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GB" dirty="0" smtClean="0"/>
            <a:t>                   2. Input from tutor (tutee at home)</a:t>
          </a:r>
        </a:p>
        <a:p>
          <a:pPr mar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GB" dirty="0" smtClean="0"/>
            <a:t>                   3. Face to face teaching (on site)</a:t>
          </a:r>
          <a:endParaRPr lang="en-GB" dirty="0"/>
        </a:p>
      </dgm:t>
    </dgm:pt>
    <dgm:pt modelId="{6E02DAF2-FEC5-4542-B11C-92761E752136}" type="parTrans" cxnId="{F961F94C-6591-4080-81F2-FC4A325AC011}">
      <dgm:prSet/>
      <dgm:spPr/>
      <dgm:t>
        <a:bodyPr/>
        <a:lstStyle/>
        <a:p>
          <a:endParaRPr lang="en-GB"/>
        </a:p>
      </dgm:t>
    </dgm:pt>
    <dgm:pt modelId="{5EA0D680-EFC9-4017-AECF-808CE447212E}" type="sibTrans" cxnId="{F961F94C-6591-4080-81F2-FC4A325AC011}">
      <dgm:prSet/>
      <dgm:spPr>
        <a:solidFill>
          <a:srgbClr val="F4CCE3"/>
        </a:solidFill>
      </dgm:spPr>
      <dgm:t>
        <a:bodyPr/>
        <a:lstStyle/>
        <a:p>
          <a:endParaRPr lang="en-GB"/>
        </a:p>
      </dgm:t>
    </dgm:pt>
    <dgm:pt modelId="{73996D24-27A1-462C-8A24-7170CEDC7861}" type="pres">
      <dgm:prSet presAssocID="{8AB2ACBF-980F-4D75-ADB6-673AC068D7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12AB9E1-7A22-4EA7-B8FE-88657DA8251A}" type="pres">
      <dgm:prSet presAssocID="{0BE4041E-5D65-4B91-B09D-A0C54F698785}" presName="vertFlow" presStyleCnt="0"/>
      <dgm:spPr/>
    </dgm:pt>
    <dgm:pt modelId="{5D82588A-DC80-4B56-8CFC-21AAAFF34D8C}" type="pres">
      <dgm:prSet presAssocID="{0BE4041E-5D65-4B91-B09D-A0C54F698785}" presName="header" presStyleLbl="node1" presStyleIdx="0" presStyleCnt="2"/>
      <dgm:spPr/>
      <dgm:t>
        <a:bodyPr/>
        <a:lstStyle/>
        <a:p>
          <a:endParaRPr lang="en-GB"/>
        </a:p>
      </dgm:t>
    </dgm:pt>
    <dgm:pt modelId="{A5559795-A87F-4A88-8900-A6F316514358}" type="pres">
      <dgm:prSet presAssocID="{64C84384-E490-426D-B52B-B31E7E27DF9D}" presName="parTrans" presStyleLbl="sibTrans2D1" presStyleIdx="0" presStyleCnt="6"/>
      <dgm:spPr/>
      <dgm:t>
        <a:bodyPr/>
        <a:lstStyle/>
        <a:p>
          <a:endParaRPr lang="en-GB"/>
        </a:p>
      </dgm:t>
    </dgm:pt>
    <dgm:pt modelId="{05BEAEBF-5C59-44D3-9C32-0E84327121AD}" type="pres">
      <dgm:prSet presAssocID="{F5CEA4B9-66E3-4074-97FE-3B9F27BDCE4C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81390A-C4BF-4E77-AB36-5408F43D9E70}" type="pres">
      <dgm:prSet presAssocID="{5E799A24-EB43-4A74-AE84-43638756000D}" presName="sibTrans" presStyleLbl="sibTrans2D1" presStyleIdx="1" presStyleCnt="6"/>
      <dgm:spPr/>
      <dgm:t>
        <a:bodyPr/>
        <a:lstStyle/>
        <a:p>
          <a:endParaRPr lang="en-GB"/>
        </a:p>
      </dgm:t>
    </dgm:pt>
    <dgm:pt modelId="{7B2C69EF-8530-409C-8DFE-1091DB819E61}" type="pres">
      <dgm:prSet presAssocID="{474458AB-34D7-4CA3-9E1F-0E93C52B3296}" presName="child" presStyleLbl="alignAccFollowNode1" presStyleIdx="1" presStyleCnt="6" custScaleY="12817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F2336D-146C-4BFB-BBCB-F09FB7FDE286}" type="pres">
      <dgm:prSet presAssocID="{49C3999C-9CFD-46EF-8E83-E794F18F64F3}" presName="sibTrans" presStyleLbl="sibTrans2D1" presStyleIdx="2" presStyleCnt="6"/>
      <dgm:spPr/>
      <dgm:t>
        <a:bodyPr/>
        <a:lstStyle/>
        <a:p>
          <a:endParaRPr lang="en-GB"/>
        </a:p>
      </dgm:t>
    </dgm:pt>
    <dgm:pt modelId="{DC49E5EA-C064-4085-BC7B-846A150A9838}" type="pres">
      <dgm:prSet presAssocID="{6A58F185-5075-4555-B908-26D6D3031C60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9C5F8B-D408-4EA5-9CCC-8DFDD2821DC7}" type="pres">
      <dgm:prSet presAssocID="{0BE4041E-5D65-4B91-B09D-A0C54F698785}" presName="hSp" presStyleCnt="0"/>
      <dgm:spPr/>
    </dgm:pt>
    <dgm:pt modelId="{76A85088-4A1D-47BC-8656-CF3112D31FD4}" type="pres">
      <dgm:prSet presAssocID="{75DC6BC5-2A26-4A57-869D-D5EFAA48FAB7}" presName="vertFlow" presStyleCnt="0"/>
      <dgm:spPr/>
    </dgm:pt>
    <dgm:pt modelId="{4574E72F-C4C6-4851-BF18-1B58007364E0}" type="pres">
      <dgm:prSet presAssocID="{75DC6BC5-2A26-4A57-869D-D5EFAA48FAB7}" presName="header" presStyleLbl="node1" presStyleIdx="1" presStyleCnt="2"/>
      <dgm:spPr/>
      <dgm:t>
        <a:bodyPr/>
        <a:lstStyle/>
        <a:p>
          <a:endParaRPr lang="en-GB"/>
        </a:p>
      </dgm:t>
    </dgm:pt>
    <dgm:pt modelId="{9DA57BE7-27AA-4BF6-B902-D9DD5A1D831A}" type="pres">
      <dgm:prSet presAssocID="{C50F77E8-86C4-491E-B534-FC5FF588EEEB}" presName="parTrans" presStyleLbl="sibTrans2D1" presStyleIdx="3" presStyleCnt="6"/>
      <dgm:spPr/>
      <dgm:t>
        <a:bodyPr/>
        <a:lstStyle/>
        <a:p>
          <a:endParaRPr lang="en-GB"/>
        </a:p>
      </dgm:t>
    </dgm:pt>
    <dgm:pt modelId="{A5146C43-07DC-4422-9526-027B302C7B9C}" type="pres">
      <dgm:prSet presAssocID="{0770673F-1A91-43B7-B8E9-B31EE4573B22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F65CA6-78A2-4CCA-916B-218518C4AC8E}" type="pres">
      <dgm:prSet presAssocID="{DA2AA81F-8EE4-49D4-8437-D0432AF0A89F}" presName="sibTrans" presStyleLbl="sibTrans2D1" presStyleIdx="4" presStyleCnt="6"/>
      <dgm:spPr/>
      <dgm:t>
        <a:bodyPr/>
        <a:lstStyle/>
        <a:p>
          <a:endParaRPr lang="en-GB"/>
        </a:p>
      </dgm:t>
    </dgm:pt>
    <dgm:pt modelId="{F20B8E0F-C41B-480E-A8AA-86C4CEB4CB6C}" type="pres">
      <dgm:prSet presAssocID="{6C21B80E-4877-45E5-BD7D-3FC4F287D9DA}" presName="child" presStyleLbl="alignAccFollowNode1" presStyleIdx="4" presStyleCnt="6" custScaleY="12817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B11534-26A0-45B1-B450-FBD8E7F56DD5}" type="pres">
      <dgm:prSet presAssocID="{5EA0D680-EFC9-4017-AECF-808CE447212E}" presName="sibTrans" presStyleLbl="sibTrans2D1" presStyleIdx="5" presStyleCnt="6"/>
      <dgm:spPr/>
      <dgm:t>
        <a:bodyPr/>
        <a:lstStyle/>
        <a:p>
          <a:endParaRPr lang="en-GB"/>
        </a:p>
      </dgm:t>
    </dgm:pt>
    <dgm:pt modelId="{B8548B17-4304-4A12-946C-B04E2C315421}" type="pres">
      <dgm:prSet presAssocID="{C60C768D-1B30-4811-8D94-8EEDB6432FDA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4FFF999-F0F0-4788-9978-F9530C7F9DFB}" type="presOf" srcId="{64C84384-E490-426D-B52B-B31E7E27DF9D}" destId="{A5559795-A87F-4A88-8900-A6F316514358}" srcOrd="0" destOrd="0" presId="urn:microsoft.com/office/officeart/2005/8/layout/lProcess1"/>
    <dgm:cxn modelId="{0E5873F9-0ABA-4BBB-B111-7E19E704EB2C}" srcId="{8AB2ACBF-980F-4D75-ADB6-673AC068D7E2}" destId="{75DC6BC5-2A26-4A57-869D-D5EFAA48FAB7}" srcOrd="1" destOrd="0" parTransId="{7D4BDF3C-F8CA-475E-85B2-03D4B114E236}" sibTransId="{833351F1-1464-4E49-AC80-339EA5A4F4E0}"/>
    <dgm:cxn modelId="{08141344-74CE-445E-839E-E1CA41715469}" type="presOf" srcId="{C60C768D-1B30-4811-8D94-8EEDB6432FDA}" destId="{B8548B17-4304-4A12-946C-B04E2C315421}" srcOrd="0" destOrd="0" presId="urn:microsoft.com/office/officeart/2005/8/layout/lProcess1"/>
    <dgm:cxn modelId="{91012FE1-77FF-4016-9BAA-1EA90FBBA580}" type="presOf" srcId="{474458AB-34D7-4CA3-9E1F-0E93C52B3296}" destId="{7B2C69EF-8530-409C-8DFE-1091DB819E61}" srcOrd="0" destOrd="0" presId="urn:microsoft.com/office/officeart/2005/8/layout/lProcess1"/>
    <dgm:cxn modelId="{E534DE65-B8F4-4F5B-AB72-59831B54529E}" type="presOf" srcId="{C50F77E8-86C4-491E-B534-FC5FF588EEEB}" destId="{9DA57BE7-27AA-4BF6-B902-D9DD5A1D831A}" srcOrd="0" destOrd="0" presId="urn:microsoft.com/office/officeart/2005/8/layout/lProcess1"/>
    <dgm:cxn modelId="{A2A3B9AB-B122-4527-B3B0-4BA8B5FEF28B}" type="presOf" srcId="{F5CEA4B9-66E3-4074-97FE-3B9F27BDCE4C}" destId="{05BEAEBF-5C59-44D3-9C32-0E84327121AD}" srcOrd="0" destOrd="0" presId="urn:microsoft.com/office/officeart/2005/8/layout/lProcess1"/>
    <dgm:cxn modelId="{1FE0DFF5-E5F6-41D7-9C38-599DE507D41A}" type="presOf" srcId="{6A58F185-5075-4555-B908-26D6D3031C60}" destId="{DC49E5EA-C064-4085-BC7B-846A150A9838}" srcOrd="0" destOrd="0" presId="urn:microsoft.com/office/officeart/2005/8/layout/lProcess1"/>
    <dgm:cxn modelId="{4F65D1C0-3176-4CDB-9D6C-AECF7523A62D}" srcId="{75DC6BC5-2A26-4A57-869D-D5EFAA48FAB7}" destId="{0770673F-1A91-43B7-B8E9-B31EE4573B22}" srcOrd="0" destOrd="0" parTransId="{C50F77E8-86C4-491E-B534-FC5FF588EEEB}" sibTransId="{DA2AA81F-8EE4-49D4-8437-D0432AF0A89F}"/>
    <dgm:cxn modelId="{57918841-0066-4AF5-8622-258F07A76317}" type="presOf" srcId="{DA2AA81F-8EE4-49D4-8437-D0432AF0A89F}" destId="{5EF65CA6-78A2-4CCA-916B-218518C4AC8E}" srcOrd="0" destOrd="0" presId="urn:microsoft.com/office/officeart/2005/8/layout/lProcess1"/>
    <dgm:cxn modelId="{071B7576-F3FD-4158-9F8D-FA81F42F0307}" type="presOf" srcId="{75DC6BC5-2A26-4A57-869D-D5EFAA48FAB7}" destId="{4574E72F-C4C6-4851-BF18-1B58007364E0}" srcOrd="0" destOrd="0" presId="urn:microsoft.com/office/officeart/2005/8/layout/lProcess1"/>
    <dgm:cxn modelId="{C393040F-EB68-44B2-9917-22EAF36D0CC0}" type="presOf" srcId="{0BE4041E-5D65-4B91-B09D-A0C54F698785}" destId="{5D82588A-DC80-4B56-8CFC-21AAAFF34D8C}" srcOrd="0" destOrd="0" presId="urn:microsoft.com/office/officeart/2005/8/layout/lProcess1"/>
    <dgm:cxn modelId="{895AEF22-1408-48B2-ABCE-C35F2D8D1209}" srcId="{0BE4041E-5D65-4B91-B09D-A0C54F698785}" destId="{6A58F185-5075-4555-B908-26D6D3031C60}" srcOrd="2" destOrd="0" parTransId="{4061FD91-59F3-4802-BD99-54EF04DF3633}" sibTransId="{01AB2605-F826-4F4B-B936-6EB7223898DD}"/>
    <dgm:cxn modelId="{9D017303-2F9C-4313-986E-3C53BA29FFCE}" type="presOf" srcId="{5E799A24-EB43-4A74-AE84-43638756000D}" destId="{5F81390A-C4BF-4E77-AB36-5408F43D9E70}" srcOrd="0" destOrd="0" presId="urn:microsoft.com/office/officeart/2005/8/layout/lProcess1"/>
    <dgm:cxn modelId="{23EE1E10-D07B-4212-85F8-A4775B6B9085}" srcId="{0BE4041E-5D65-4B91-B09D-A0C54F698785}" destId="{474458AB-34D7-4CA3-9E1F-0E93C52B3296}" srcOrd="1" destOrd="0" parTransId="{033CE274-82B9-4916-B457-65EFF0D54B8D}" sibTransId="{49C3999C-9CFD-46EF-8E83-E794F18F64F3}"/>
    <dgm:cxn modelId="{22DCC825-53A8-471B-81B5-927283A06823}" type="presOf" srcId="{8AB2ACBF-980F-4D75-ADB6-673AC068D7E2}" destId="{73996D24-27A1-462C-8A24-7170CEDC7861}" srcOrd="0" destOrd="0" presId="urn:microsoft.com/office/officeart/2005/8/layout/lProcess1"/>
    <dgm:cxn modelId="{F3914EDD-3335-4ECA-ACC3-EF5A0831CA63}" srcId="{75DC6BC5-2A26-4A57-869D-D5EFAA48FAB7}" destId="{C60C768D-1B30-4811-8D94-8EEDB6432FDA}" srcOrd="2" destOrd="0" parTransId="{1BB40D5C-6523-4082-99A2-42E5531A9F98}" sibTransId="{45FA423D-185A-4904-A3F7-C1C4384778D0}"/>
    <dgm:cxn modelId="{8CC6F8D5-4415-4D67-B090-96AED5F63C11}" type="presOf" srcId="{49C3999C-9CFD-46EF-8E83-E794F18F64F3}" destId="{30F2336D-146C-4BFB-BBCB-F09FB7FDE286}" srcOrd="0" destOrd="0" presId="urn:microsoft.com/office/officeart/2005/8/layout/lProcess1"/>
    <dgm:cxn modelId="{4E0AD105-2617-4595-B534-3EE7505E90EF}" type="presOf" srcId="{5EA0D680-EFC9-4017-AECF-808CE447212E}" destId="{CCB11534-26A0-45B1-B450-FBD8E7F56DD5}" srcOrd="0" destOrd="0" presId="urn:microsoft.com/office/officeart/2005/8/layout/lProcess1"/>
    <dgm:cxn modelId="{4BA0FA42-3878-4274-BF87-7A1DFC1ABE94}" srcId="{0BE4041E-5D65-4B91-B09D-A0C54F698785}" destId="{F5CEA4B9-66E3-4074-97FE-3B9F27BDCE4C}" srcOrd="0" destOrd="0" parTransId="{64C84384-E490-426D-B52B-B31E7E27DF9D}" sibTransId="{5E799A24-EB43-4A74-AE84-43638756000D}"/>
    <dgm:cxn modelId="{E83EF470-FA56-4829-9D4A-56E726C45310}" srcId="{8AB2ACBF-980F-4D75-ADB6-673AC068D7E2}" destId="{0BE4041E-5D65-4B91-B09D-A0C54F698785}" srcOrd="0" destOrd="0" parTransId="{664F9355-376F-4B75-818A-148CCA8B1035}" sibTransId="{6A3BEB6C-24B2-45C1-AD97-0B076CF7D669}"/>
    <dgm:cxn modelId="{F961F94C-6591-4080-81F2-FC4A325AC011}" srcId="{75DC6BC5-2A26-4A57-869D-D5EFAA48FAB7}" destId="{6C21B80E-4877-45E5-BD7D-3FC4F287D9DA}" srcOrd="1" destOrd="0" parTransId="{6E02DAF2-FEC5-4542-B11C-92761E752136}" sibTransId="{5EA0D680-EFC9-4017-AECF-808CE447212E}"/>
    <dgm:cxn modelId="{69F57862-384F-4E15-B7C7-E9A00E87E7E6}" type="presOf" srcId="{0770673F-1A91-43B7-B8E9-B31EE4573B22}" destId="{A5146C43-07DC-4422-9526-027B302C7B9C}" srcOrd="0" destOrd="0" presId="urn:microsoft.com/office/officeart/2005/8/layout/lProcess1"/>
    <dgm:cxn modelId="{E10CBD40-F064-4F94-9D8E-AA59BADAB0B0}" type="presOf" srcId="{6C21B80E-4877-45E5-BD7D-3FC4F287D9DA}" destId="{F20B8E0F-C41B-480E-A8AA-86C4CEB4CB6C}" srcOrd="0" destOrd="0" presId="urn:microsoft.com/office/officeart/2005/8/layout/lProcess1"/>
    <dgm:cxn modelId="{50C26795-8B19-4378-9BEB-C403E7BA5023}" type="presParOf" srcId="{73996D24-27A1-462C-8A24-7170CEDC7861}" destId="{612AB9E1-7A22-4EA7-B8FE-88657DA8251A}" srcOrd="0" destOrd="0" presId="urn:microsoft.com/office/officeart/2005/8/layout/lProcess1"/>
    <dgm:cxn modelId="{A9D7BD67-183F-4C63-B7D9-BECA13D747D2}" type="presParOf" srcId="{612AB9E1-7A22-4EA7-B8FE-88657DA8251A}" destId="{5D82588A-DC80-4B56-8CFC-21AAAFF34D8C}" srcOrd="0" destOrd="0" presId="urn:microsoft.com/office/officeart/2005/8/layout/lProcess1"/>
    <dgm:cxn modelId="{6D66F13F-6EC0-4B60-B2E1-DD9D5B95C6D7}" type="presParOf" srcId="{612AB9E1-7A22-4EA7-B8FE-88657DA8251A}" destId="{A5559795-A87F-4A88-8900-A6F316514358}" srcOrd="1" destOrd="0" presId="urn:microsoft.com/office/officeart/2005/8/layout/lProcess1"/>
    <dgm:cxn modelId="{C6F06EC8-1A27-4122-ACA3-A5AD7FF4566E}" type="presParOf" srcId="{612AB9E1-7A22-4EA7-B8FE-88657DA8251A}" destId="{05BEAEBF-5C59-44D3-9C32-0E84327121AD}" srcOrd="2" destOrd="0" presId="urn:microsoft.com/office/officeart/2005/8/layout/lProcess1"/>
    <dgm:cxn modelId="{E82A484C-EDD5-43C5-9D8D-8FBFE7D72FE7}" type="presParOf" srcId="{612AB9E1-7A22-4EA7-B8FE-88657DA8251A}" destId="{5F81390A-C4BF-4E77-AB36-5408F43D9E70}" srcOrd="3" destOrd="0" presId="urn:microsoft.com/office/officeart/2005/8/layout/lProcess1"/>
    <dgm:cxn modelId="{2D0E1CCE-BC4E-4F3D-8DD5-22D4865E95D4}" type="presParOf" srcId="{612AB9E1-7A22-4EA7-B8FE-88657DA8251A}" destId="{7B2C69EF-8530-409C-8DFE-1091DB819E61}" srcOrd="4" destOrd="0" presId="urn:microsoft.com/office/officeart/2005/8/layout/lProcess1"/>
    <dgm:cxn modelId="{8FE579DC-DE96-4631-8EE2-894A8FFD9003}" type="presParOf" srcId="{612AB9E1-7A22-4EA7-B8FE-88657DA8251A}" destId="{30F2336D-146C-4BFB-BBCB-F09FB7FDE286}" srcOrd="5" destOrd="0" presId="urn:microsoft.com/office/officeart/2005/8/layout/lProcess1"/>
    <dgm:cxn modelId="{D88D78AA-9A08-4656-AC34-000227CD0091}" type="presParOf" srcId="{612AB9E1-7A22-4EA7-B8FE-88657DA8251A}" destId="{DC49E5EA-C064-4085-BC7B-846A150A9838}" srcOrd="6" destOrd="0" presId="urn:microsoft.com/office/officeart/2005/8/layout/lProcess1"/>
    <dgm:cxn modelId="{4916FACA-6B40-42E2-A7A4-33D9904942AC}" type="presParOf" srcId="{73996D24-27A1-462C-8A24-7170CEDC7861}" destId="{579C5F8B-D408-4EA5-9CCC-8DFDD2821DC7}" srcOrd="1" destOrd="0" presId="urn:microsoft.com/office/officeart/2005/8/layout/lProcess1"/>
    <dgm:cxn modelId="{0E7C6AC8-ABD1-416D-A7CF-6EB098C22815}" type="presParOf" srcId="{73996D24-27A1-462C-8A24-7170CEDC7861}" destId="{76A85088-4A1D-47BC-8656-CF3112D31FD4}" srcOrd="2" destOrd="0" presId="urn:microsoft.com/office/officeart/2005/8/layout/lProcess1"/>
    <dgm:cxn modelId="{8FE56105-62F8-4EE8-B711-D3B9D24E5AAE}" type="presParOf" srcId="{76A85088-4A1D-47BC-8656-CF3112D31FD4}" destId="{4574E72F-C4C6-4851-BF18-1B58007364E0}" srcOrd="0" destOrd="0" presId="urn:microsoft.com/office/officeart/2005/8/layout/lProcess1"/>
    <dgm:cxn modelId="{4C4866A4-4008-43F6-B291-9D8391807D9D}" type="presParOf" srcId="{76A85088-4A1D-47BC-8656-CF3112D31FD4}" destId="{9DA57BE7-27AA-4BF6-B902-D9DD5A1D831A}" srcOrd="1" destOrd="0" presId="urn:microsoft.com/office/officeart/2005/8/layout/lProcess1"/>
    <dgm:cxn modelId="{3C3AB316-BEDE-4985-A2DA-6813DF3D6E47}" type="presParOf" srcId="{76A85088-4A1D-47BC-8656-CF3112D31FD4}" destId="{A5146C43-07DC-4422-9526-027B302C7B9C}" srcOrd="2" destOrd="0" presId="urn:microsoft.com/office/officeart/2005/8/layout/lProcess1"/>
    <dgm:cxn modelId="{453D6A43-7FA3-4656-939D-C98072EA5362}" type="presParOf" srcId="{76A85088-4A1D-47BC-8656-CF3112D31FD4}" destId="{5EF65CA6-78A2-4CCA-916B-218518C4AC8E}" srcOrd="3" destOrd="0" presId="urn:microsoft.com/office/officeart/2005/8/layout/lProcess1"/>
    <dgm:cxn modelId="{08942017-2A44-4852-AB3A-128A67BF2E20}" type="presParOf" srcId="{76A85088-4A1D-47BC-8656-CF3112D31FD4}" destId="{F20B8E0F-C41B-480E-A8AA-86C4CEB4CB6C}" srcOrd="4" destOrd="0" presId="urn:microsoft.com/office/officeart/2005/8/layout/lProcess1"/>
    <dgm:cxn modelId="{1614194A-710D-47E6-9D31-187E56809255}" type="presParOf" srcId="{76A85088-4A1D-47BC-8656-CF3112D31FD4}" destId="{CCB11534-26A0-45B1-B450-FBD8E7F56DD5}" srcOrd="5" destOrd="0" presId="urn:microsoft.com/office/officeart/2005/8/layout/lProcess1"/>
    <dgm:cxn modelId="{5138FE22-B61C-4B30-9148-0742144AE849}" type="presParOf" srcId="{76A85088-4A1D-47BC-8656-CF3112D31FD4}" destId="{B8548B17-4304-4A12-946C-B04E2C315421}" srcOrd="6" destOrd="0" presId="urn:microsoft.com/office/officeart/2005/8/layout/l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CCF93-0FB8-4534-9E9C-5F6B8DDE04A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55B802-6539-4363-88A0-40F7B661C560}">
      <dgm:prSet phldrT="[Text]"/>
      <dgm:spPr/>
      <dgm:t>
        <a:bodyPr/>
        <a:lstStyle/>
        <a:p>
          <a:r>
            <a:rPr lang="en-GB" dirty="0" smtClean="0"/>
            <a:t>Advantages/limitations</a:t>
          </a:r>
          <a:endParaRPr lang="en-GB" dirty="0"/>
        </a:p>
      </dgm:t>
    </dgm:pt>
    <dgm:pt modelId="{4D4DEE50-52BB-4EE5-BD44-6DFC8945CB26}" type="parTrans" cxnId="{42BFAEB6-F1B2-4DDF-8945-895FABE59EAC}">
      <dgm:prSet/>
      <dgm:spPr/>
      <dgm:t>
        <a:bodyPr/>
        <a:lstStyle/>
        <a:p>
          <a:endParaRPr lang="en-GB"/>
        </a:p>
      </dgm:t>
    </dgm:pt>
    <dgm:pt modelId="{92F219A2-B01E-4D0F-B861-C2810755B9ED}" type="sibTrans" cxnId="{42BFAEB6-F1B2-4DDF-8945-895FABE59EAC}">
      <dgm:prSet/>
      <dgm:spPr/>
      <dgm:t>
        <a:bodyPr/>
        <a:lstStyle/>
        <a:p>
          <a:endParaRPr lang="en-GB"/>
        </a:p>
      </dgm:t>
    </dgm:pt>
    <dgm:pt modelId="{5C762905-F501-4272-8594-2DDE769C1D01}">
      <dgm:prSet phldrT="[Text]" custT="1"/>
      <dgm:spPr/>
      <dgm:t>
        <a:bodyPr/>
        <a:lstStyle/>
        <a:p>
          <a:pPr algn="l">
            <a:spcAft>
              <a:spcPts val="588"/>
            </a:spcAft>
          </a:pPr>
          <a:r>
            <a:rPr lang="en-GB" sz="1400" b="1" dirty="0" smtClean="0">
              <a:latin typeface="+mn-lt"/>
            </a:rPr>
            <a:t>Advantages </a:t>
          </a:r>
          <a:r>
            <a:rPr lang="en-GB" sz="1400" dirty="0" smtClean="0">
              <a:latin typeface="+mn-lt"/>
            </a:rPr>
            <a:t>- Using Teams without the camera can improve tutees’ phone skills. </a:t>
          </a:r>
          <a:endParaRPr lang="en-GB" sz="1400" dirty="0" smtClean="0"/>
        </a:p>
      </dgm:t>
    </dgm:pt>
    <dgm:pt modelId="{784E01CA-7B5F-4D40-8936-AF60AD847980}" type="parTrans" cxnId="{36A7FA63-691F-4F22-95E9-9464938AA673}">
      <dgm:prSet/>
      <dgm:spPr/>
      <dgm:t>
        <a:bodyPr/>
        <a:lstStyle/>
        <a:p>
          <a:endParaRPr lang="en-GB"/>
        </a:p>
      </dgm:t>
    </dgm:pt>
    <dgm:pt modelId="{52FC0CC0-A4B8-43F1-A470-9FAE5ACC5BAE}" type="sibTrans" cxnId="{36A7FA63-691F-4F22-95E9-9464938AA673}">
      <dgm:prSet/>
      <dgm:spPr/>
      <dgm:t>
        <a:bodyPr/>
        <a:lstStyle/>
        <a:p>
          <a:endParaRPr lang="en-GB"/>
        </a:p>
      </dgm:t>
    </dgm:pt>
    <dgm:pt modelId="{50EE2EF4-F545-40CD-9E7C-87B9650F0D19}">
      <dgm:prSet phldrT="[Text]"/>
      <dgm:spPr/>
      <dgm:t>
        <a:bodyPr/>
        <a:lstStyle/>
        <a:p>
          <a:r>
            <a:rPr lang="en-GB" dirty="0" smtClean="0"/>
            <a:t>Drivers for change</a:t>
          </a:r>
          <a:endParaRPr lang="en-GB" dirty="0"/>
        </a:p>
      </dgm:t>
    </dgm:pt>
    <dgm:pt modelId="{1A01CA6D-8B97-427A-B9C8-607E52C374D3}" type="parTrans" cxnId="{88D36B8A-82FC-43E3-8514-50524B7F3254}">
      <dgm:prSet/>
      <dgm:spPr/>
      <dgm:t>
        <a:bodyPr/>
        <a:lstStyle/>
        <a:p>
          <a:endParaRPr lang="en-GB"/>
        </a:p>
      </dgm:t>
    </dgm:pt>
    <dgm:pt modelId="{457F2FBC-93D8-4DE0-B730-DC38D812618A}" type="sibTrans" cxnId="{88D36B8A-82FC-43E3-8514-50524B7F3254}">
      <dgm:prSet/>
      <dgm:spPr/>
      <dgm:t>
        <a:bodyPr/>
        <a:lstStyle/>
        <a:p>
          <a:endParaRPr lang="en-GB"/>
        </a:p>
      </dgm:t>
    </dgm:pt>
    <dgm:pt modelId="{54838688-21D8-4502-93C2-44435CD9FC8D}">
      <dgm:prSet phldrT="[Text]" custT="1"/>
      <dgm:spPr/>
      <dgm:t>
        <a:bodyPr/>
        <a:lstStyle/>
        <a:p>
          <a:pPr>
            <a:spcAft>
              <a:spcPts val="1800"/>
            </a:spcAft>
          </a:pPr>
          <a:r>
            <a:rPr lang="en-GB" sz="1400" dirty="0" smtClean="0"/>
            <a:t>Hospital merger so delivering training to another site.</a:t>
          </a:r>
        </a:p>
        <a:p>
          <a:pPr>
            <a:spcAft>
              <a:spcPts val="1800"/>
            </a:spcAft>
          </a:pPr>
          <a:r>
            <a:rPr lang="en-GB" sz="1400" dirty="0" smtClean="0"/>
            <a:t>Increased number of trainee pharmacists this year (from 4 to 10).</a:t>
          </a:r>
          <a:endParaRPr lang="en-GB" sz="1400" dirty="0"/>
        </a:p>
      </dgm:t>
    </dgm:pt>
    <dgm:pt modelId="{B6A07913-5056-40E6-8D74-9EDCFC21CA8C}" type="parTrans" cxnId="{C5648268-37B7-4577-A793-DFDFD9921821}">
      <dgm:prSet/>
      <dgm:spPr/>
      <dgm:t>
        <a:bodyPr/>
        <a:lstStyle/>
        <a:p>
          <a:endParaRPr lang="en-GB"/>
        </a:p>
      </dgm:t>
    </dgm:pt>
    <dgm:pt modelId="{C9560529-3184-424F-84D1-FCD36FB55F17}" type="sibTrans" cxnId="{C5648268-37B7-4577-A793-DFDFD9921821}">
      <dgm:prSet/>
      <dgm:spPr/>
      <dgm:t>
        <a:bodyPr/>
        <a:lstStyle/>
        <a:p>
          <a:endParaRPr lang="en-GB"/>
        </a:p>
      </dgm:t>
    </dgm:pt>
    <dgm:pt modelId="{B9475760-94D6-4C3C-A6F7-4B211A5167F9}">
      <dgm:prSet phldrT="[Text]"/>
      <dgm:spPr/>
      <dgm:t>
        <a:bodyPr/>
        <a:lstStyle/>
        <a:p>
          <a:r>
            <a:rPr lang="en-GB" dirty="0" smtClean="0"/>
            <a:t>Going forward</a:t>
          </a:r>
          <a:endParaRPr lang="en-GB" dirty="0"/>
        </a:p>
      </dgm:t>
    </dgm:pt>
    <dgm:pt modelId="{6F6DECAB-B590-4C6A-9F0A-51ECAB24DD6B}" type="parTrans" cxnId="{9A881F47-2B8B-41C7-845E-F47FEBA03019}">
      <dgm:prSet/>
      <dgm:spPr/>
      <dgm:t>
        <a:bodyPr/>
        <a:lstStyle/>
        <a:p>
          <a:endParaRPr lang="en-GB"/>
        </a:p>
      </dgm:t>
    </dgm:pt>
    <dgm:pt modelId="{609B4825-1A8C-403D-A8E4-91ACBD169E9E}" type="sibTrans" cxnId="{9A881F47-2B8B-41C7-845E-F47FEBA03019}">
      <dgm:prSet/>
      <dgm:spPr/>
      <dgm:t>
        <a:bodyPr/>
        <a:lstStyle/>
        <a:p>
          <a:endParaRPr lang="en-GB"/>
        </a:p>
      </dgm:t>
    </dgm:pt>
    <dgm:pt modelId="{7F9A57F8-29F5-4E7E-8A32-09D62DEF8F23}">
      <dgm:prSet phldrT="[Text]" custT="1"/>
      <dgm:spPr/>
      <dgm:t>
        <a:bodyPr anchor="t" anchorCtr="0"/>
        <a:lstStyle/>
        <a:p>
          <a:pPr>
            <a:spcAft>
              <a:spcPts val="1800"/>
            </a:spcAft>
          </a:pPr>
          <a:r>
            <a:rPr lang="en-GB" sz="1400" dirty="0" smtClean="0"/>
            <a:t>We propose the virtual classroom is a viable option for future cohorts of trainee pharmacists.</a:t>
          </a:r>
        </a:p>
        <a:p>
          <a:pPr>
            <a:spcAft>
              <a:spcPts val="1800"/>
            </a:spcAft>
          </a:pPr>
          <a:r>
            <a:rPr lang="en-GB" sz="1400" dirty="0" smtClean="0"/>
            <a:t>‘Breakout rooms’ could be used for smaller group work.  </a:t>
          </a:r>
        </a:p>
        <a:p>
          <a:pPr>
            <a:spcAft>
              <a:spcPts val="1800"/>
            </a:spcAft>
          </a:pPr>
          <a:r>
            <a:rPr lang="en-GB" sz="1400" dirty="0" smtClean="0"/>
            <a:t>Sessions could be recorded to avoid duplication and aid time management.</a:t>
          </a:r>
        </a:p>
        <a:p>
          <a:pPr>
            <a:spcAft>
              <a:spcPts val="1800"/>
            </a:spcAft>
          </a:pPr>
          <a:r>
            <a:rPr lang="en-GB" sz="1400" dirty="0" smtClean="0"/>
            <a:t>This method could be used for other staff groups, and up-scaled to teach large groups. </a:t>
          </a:r>
          <a:endParaRPr lang="en-GB" sz="1400" dirty="0"/>
        </a:p>
      </dgm:t>
    </dgm:pt>
    <dgm:pt modelId="{B0AD1D24-C24B-42B5-B11E-C28B7496C176}" type="parTrans" cxnId="{B96834F6-BE34-4F08-BC92-BD77CC71EF85}">
      <dgm:prSet/>
      <dgm:spPr/>
      <dgm:t>
        <a:bodyPr/>
        <a:lstStyle/>
        <a:p>
          <a:endParaRPr lang="en-GB"/>
        </a:p>
      </dgm:t>
    </dgm:pt>
    <dgm:pt modelId="{27614CF0-5F4A-45D0-B791-4079A0359BD8}" type="sibTrans" cxnId="{B96834F6-BE34-4F08-BC92-BD77CC71EF85}">
      <dgm:prSet/>
      <dgm:spPr/>
      <dgm:t>
        <a:bodyPr/>
        <a:lstStyle/>
        <a:p>
          <a:endParaRPr lang="en-GB"/>
        </a:p>
      </dgm:t>
    </dgm:pt>
    <dgm:pt modelId="{5343BF53-6338-4EF6-880A-6CD30892BAFF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en-GB" sz="1400" dirty="0" smtClean="0">
              <a:latin typeface="+mn-lt"/>
            </a:rPr>
            <a:t>More familiar with using teams, therefore improved confidence in providing training.</a:t>
          </a:r>
        </a:p>
      </dgm:t>
    </dgm:pt>
    <dgm:pt modelId="{2AF1DB47-DC86-4DB6-B66D-C965B0DB76FC}" type="parTrans" cxnId="{FBD12085-85A0-42C5-B9D7-603F9915E020}">
      <dgm:prSet/>
      <dgm:spPr/>
      <dgm:t>
        <a:bodyPr/>
        <a:lstStyle/>
        <a:p>
          <a:endParaRPr lang="en-GB"/>
        </a:p>
      </dgm:t>
    </dgm:pt>
    <dgm:pt modelId="{D0119916-E9FE-4576-BA7B-44A28498344B}" type="sibTrans" cxnId="{FBD12085-85A0-42C5-B9D7-603F9915E020}">
      <dgm:prSet/>
      <dgm:spPr/>
      <dgm:t>
        <a:bodyPr/>
        <a:lstStyle/>
        <a:p>
          <a:endParaRPr lang="en-GB"/>
        </a:p>
      </dgm:t>
    </dgm:pt>
    <dgm:pt modelId="{FEAD4C95-8850-484B-A72A-289875FA4BF8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en-GB" sz="1400" dirty="0" smtClean="0">
              <a:solidFill>
                <a:schemeClr val="tx1"/>
              </a:solidFill>
              <a:latin typeface="+mn-lt"/>
            </a:rPr>
            <a:t>A virtual classroom reduces the need to travel between MI and a booked room.</a:t>
          </a:r>
        </a:p>
        <a:p>
          <a:pPr>
            <a:spcAft>
              <a:spcPct val="35000"/>
            </a:spcAft>
          </a:pPr>
          <a:r>
            <a:rPr lang="en-GB" sz="1400" b="1" dirty="0" smtClean="0"/>
            <a:t>Limitations</a:t>
          </a:r>
          <a:r>
            <a:rPr lang="en-GB" sz="1400" dirty="0" smtClean="0"/>
            <a:t> – fewer resources accessible at home.</a:t>
          </a:r>
          <a:endParaRPr lang="en-GB" sz="1400" dirty="0" smtClean="0">
            <a:latin typeface="+mn-lt"/>
          </a:endParaRPr>
        </a:p>
      </dgm:t>
    </dgm:pt>
    <dgm:pt modelId="{63637F81-A474-4109-A748-EEA80A1FAFC8}" type="parTrans" cxnId="{83FAE98F-D50F-4DD7-A2F4-B1A9DB4E1B4A}">
      <dgm:prSet/>
      <dgm:spPr/>
      <dgm:t>
        <a:bodyPr/>
        <a:lstStyle/>
        <a:p>
          <a:endParaRPr lang="en-GB"/>
        </a:p>
      </dgm:t>
    </dgm:pt>
    <dgm:pt modelId="{7C0AB117-63F8-4934-A88C-9E24807B7516}" type="sibTrans" cxnId="{83FAE98F-D50F-4DD7-A2F4-B1A9DB4E1B4A}">
      <dgm:prSet/>
      <dgm:spPr/>
      <dgm:t>
        <a:bodyPr/>
        <a:lstStyle/>
        <a:p>
          <a:endParaRPr lang="en-GB"/>
        </a:p>
      </dgm:t>
    </dgm:pt>
    <dgm:pt modelId="{7C57D62D-D978-4245-87D7-CAE5D192C34C}">
      <dgm:prSet custT="1"/>
      <dgm:spPr/>
      <dgm:t>
        <a:bodyPr/>
        <a:lstStyle/>
        <a:p>
          <a:pPr>
            <a:spcAft>
              <a:spcPts val="1800"/>
            </a:spcAft>
          </a:pPr>
          <a:r>
            <a:rPr lang="en-GB" sz="1400" dirty="0" smtClean="0"/>
            <a:t>A lack of rooms to book so social distancing not possible.</a:t>
          </a:r>
        </a:p>
      </dgm:t>
    </dgm:pt>
    <dgm:pt modelId="{6F0FDFBE-8753-4319-BAD8-9147154C3DF7}" type="parTrans" cxnId="{094AE92B-1A8A-4E82-B074-F5311609D894}">
      <dgm:prSet/>
      <dgm:spPr/>
      <dgm:t>
        <a:bodyPr/>
        <a:lstStyle/>
        <a:p>
          <a:endParaRPr lang="en-GB"/>
        </a:p>
      </dgm:t>
    </dgm:pt>
    <dgm:pt modelId="{3CF36D43-E5B7-4C52-9207-64C8B572A44C}" type="sibTrans" cxnId="{094AE92B-1A8A-4E82-B074-F5311609D894}">
      <dgm:prSet/>
      <dgm:spPr/>
      <dgm:t>
        <a:bodyPr/>
        <a:lstStyle/>
        <a:p>
          <a:endParaRPr lang="en-GB"/>
        </a:p>
      </dgm:t>
    </dgm:pt>
    <dgm:pt modelId="{2260FE30-8653-491B-AF32-D718D32B88B1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en-GB" sz="1400" dirty="0" smtClean="0"/>
            <a:t>Shortage of computers in the department.</a:t>
          </a:r>
        </a:p>
      </dgm:t>
    </dgm:pt>
    <dgm:pt modelId="{83A10AB7-3B03-4E18-8A73-13FA03595F4D}" type="parTrans" cxnId="{EE151C5E-12FF-46C8-A302-2FC0EEDD9FBF}">
      <dgm:prSet/>
      <dgm:spPr/>
      <dgm:t>
        <a:bodyPr/>
        <a:lstStyle/>
        <a:p>
          <a:endParaRPr lang="en-GB"/>
        </a:p>
      </dgm:t>
    </dgm:pt>
    <dgm:pt modelId="{081AF22C-A300-4FF8-91B0-AFFF4556E568}" type="sibTrans" cxnId="{EE151C5E-12FF-46C8-A302-2FC0EEDD9FBF}">
      <dgm:prSet/>
      <dgm:spPr/>
      <dgm:t>
        <a:bodyPr/>
        <a:lstStyle/>
        <a:p>
          <a:endParaRPr lang="en-GB"/>
        </a:p>
      </dgm:t>
    </dgm:pt>
    <dgm:pt modelId="{0243E4E0-48D6-4598-9CCC-26512E4CF8A4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en-GB" sz="1400" dirty="0" smtClean="0"/>
            <a:t>MiDatabank trainer not available at home.</a:t>
          </a:r>
        </a:p>
      </dgm:t>
    </dgm:pt>
    <dgm:pt modelId="{7E0ED0A0-0302-4F5D-AF09-AB7E15CA672A}" type="parTrans" cxnId="{3BBCE547-F66E-4A82-A065-B51188F6250B}">
      <dgm:prSet/>
      <dgm:spPr/>
      <dgm:t>
        <a:bodyPr/>
        <a:lstStyle/>
        <a:p>
          <a:endParaRPr lang="en-GB"/>
        </a:p>
      </dgm:t>
    </dgm:pt>
    <dgm:pt modelId="{9D4E5CF9-154B-4B97-B330-B2B1DC2FCEF0}" type="sibTrans" cxnId="{3BBCE547-F66E-4A82-A065-B51188F6250B}">
      <dgm:prSet/>
      <dgm:spPr/>
      <dgm:t>
        <a:bodyPr/>
        <a:lstStyle/>
        <a:p>
          <a:endParaRPr lang="en-GB"/>
        </a:p>
      </dgm:t>
    </dgm:pt>
    <dgm:pt modelId="{C60937E9-A5E1-4D5A-B813-D461A026002E}" type="pres">
      <dgm:prSet presAssocID="{60ACCF93-0FB8-4534-9E9C-5F6B8DDE04A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F53B0E4-B34B-4128-AF19-DC5D5D7878F1}" type="pres">
      <dgm:prSet presAssocID="{6255B802-6539-4363-88A0-40F7B661C560}" presName="parentText1" presStyleLbl="node1" presStyleIdx="0" presStyleCnt="3" custLinFactNeighborX="-749" custLinFactNeighborY="-2304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FCD0F3-27F1-49DD-9C8E-270ACC3E12C0}" type="pres">
      <dgm:prSet presAssocID="{6255B802-6539-4363-88A0-40F7B661C560}" presName="childText1" presStyleLbl="solidAlignAcc1" presStyleIdx="0" presStyleCnt="3" custScaleY="125976" custLinFactNeighborX="-942" custLinFactNeighborY="42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EACE6E-F414-4604-A60C-E7C7C6D1E178}" type="pres">
      <dgm:prSet presAssocID="{50EE2EF4-F545-40CD-9E7C-87B9650F0D19}" presName="parentText2" presStyleLbl="node1" presStyleIdx="1" presStyleCnt="3" custLinFactNeighborX="-253" custLinFactNeighborY="-2033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462AD5-529B-4DB0-BCEF-6568965225F9}" type="pres">
      <dgm:prSet presAssocID="{50EE2EF4-F545-40CD-9E7C-87B9650F0D19}" presName="childText2" presStyleLbl="solidAlignAcc1" presStyleIdx="1" presStyleCnt="3" custScaleY="131440" custLinFactNeighborX="-570" custLinFactNeighborY="2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0033EF-EC46-404B-9F81-AEB8678AE076}" type="pres">
      <dgm:prSet presAssocID="{B9475760-94D6-4C3C-A6F7-4B211A5167F9}" presName="parentText3" presStyleLbl="node1" presStyleIdx="2" presStyleCnt="3" custLinFactNeighborX="-914" custLinFactNeighborY="-2362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7E4C2D-E812-4B1C-80B5-EB96875B302A}" type="pres">
      <dgm:prSet presAssocID="{B9475760-94D6-4C3C-A6F7-4B211A5167F9}" presName="childText3" presStyleLbl="solidAlignAcc1" presStyleIdx="2" presStyleCnt="3" custScaleX="99577" custScaleY="136722" custLinFactNeighborX="-1139" custLinFactNeighborY="6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F405FE0-25A2-4826-BDFA-C94C1FECE1C5}" type="presOf" srcId="{60ACCF93-0FB8-4534-9E9C-5F6B8DDE04A2}" destId="{C60937E9-A5E1-4D5A-B813-D461A026002E}" srcOrd="0" destOrd="0" presId="urn:microsoft.com/office/officeart/2009/3/layout/IncreasingArrowsProcess"/>
    <dgm:cxn modelId="{C5648268-37B7-4577-A793-DFDFD9921821}" srcId="{50EE2EF4-F545-40CD-9E7C-87B9650F0D19}" destId="{54838688-21D8-4502-93C2-44435CD9FC8D}" srcOrd="0" destOrd="0" parTransId="{B6A07913-5056-40E6-8D74-9EDCFC21CA8C}" sibTransId="{C9560529-3184-424F-84D1-FCD36FB55F17}"/>
    <dgm:cxn modelId="{36A7FA63-691F-4F22-95E9-9464938AA673}" srcId="{6255B802-6539-4363-88A0-40F7B661C560}" destId="{5C762905-F501-4272-8594-2DDE769C1D01}" srcOrd="0" destOrd="0" parTransId="{784E01CA-7B5F-4D40-8936-AF60AD847980}" sibTransId="{52FC0CC0-A4B8-43F1-A470-9FAE5ACC5BAE}"/>
    <dgm:cxn modelId="{9EC92316-2A5C-4A5D-883C-C5696E426AC5}" type="presOf" srcId="{5C762905-F501-4272-8594-2DDE769C1D01}" destId="{B0FCD0F3-27F1-49DD-9C8E-270ACC3E12C0}" srcOrd="0" destOrd="0" presId="urn:microsoft.com/office/officeart/2009/3/layout/IncreasingArrowsProcess"/>
    <dgm:cxn modelId="{74F64E17-8EF7-44A9-86C7-3CFEF66171B4}" type="presOf" srcId="{FEAD4C95-8850-484B-A72A-289875FA4BF8}" destId="{B0FCD0F3-27F1-49DD-9C8E-270ACC3E12C0}" srcOrd="0" destOrd="2" presId="urn:microsoft.com/office/officeart/2009/3/layout/IncreasingArrowsProcess"/>
    <dgm:cxn modelId="{9A881F47-2B8B-41C7-845E-F47FEBA03019}" srcId="{60ACCF93-0FB8-4534-9E9C-5F6B8DDE04A2}" destId="{B9475760-94D6-4C3C-A6F7-4B211A5167F9}" srcOrd="2" destOrd="0" parTransId="{6F6DECAB-B590-4C6A-9F0A-51ECAB24DD6B}" sibTransId="{609B4825-1A8C-403D-A8E4-91ACBD169E9E}"/>
    <dgm:cxn modelId="{E7F61B45-5589-4354-8530-762F00B0BAC8}" type="presOf" srcId="{6255B802-6539-4363-88A0-40F7B661C560}" destId="{AF53B0E4-B34B-4128-AF19-DC5D5D7878F1}" srcOrd="0" destOrd="0" presId="urn:microsoft.com/office/officeart/2009/3/layout/IncreasingArrowsProcess"/>
    <dgm:cxn modelId="{32A24549-1082-49AD-B999-EFA6150D178C}" type="presOf" srcId="{2260FE30-8653-491B-AF32-D718D32B88B1}" destId="{88462AD5-529B-4DB0-BCEF-6568965225F9}" srcOrd="0" destOrd="2" presId="urn:microsoft.com/office/officeart/2009/3/layout/IncreasingArrowsProcess"/>
    <dgm:cxn modelId="{0729E28E-7561-48E9-9DD7-C42D0802A8FE}" type="presOf" srcId="{B9475760-94D6-4C3C-A6F7-4B211A5167F9}" destId="{280033EF-EC46-404B-9F81-AEB8678AE076}" srcOrd="0" destOrd="0" presId="urn:microsoft.com/office/officeart/2009/3/layout/IncreasingArrowsProcess"/>
    <dgm:cxn modelId="{FBD12085-85A0-42C5-B9D7-603F9915E020}" srcId="{6255B802-6539-4363-88A0-40F7B661C560}" destId="{5343BF53-6338-4EF6-880A-6CD30892BAFF}" srcOrd="1" destOrd="0" parTransId="{2AF1DB47-DC86-4DB6-B66D-C965B0DB76FC}" sibTransId="{D0119916-E9FE-4576-BA7B-44A28498344B}"/>
    <dgm:cxn modelId="{094AE92B-1A8A-4E82-B074-F5311609D894}" srcId="{50EE2EF4-F545-40CD-9E7C-87B9650F0D19}" destId="{7C57D62D-D978-4245-87D7-CAE5D192C34C}" srcOrd="1" destOrd="0" parTransId="{6F0FDFBE-8753-4319-BAD8-9147154C3DF7}" sibTransId="{3CF36D43-E5B7-4C52-9207-64C8B572A44C}"/>
    <dgm:cxn modelId="{83FAE98F-D50F-4DD7-A2F4-B1A9DB4E1B4A}" srcId="{6255B802-6539-4363-88A0-40F7B661C560}" destId="{FEAD4C95-8850-484B-A72A-289875FA4BF8}" srcOrd="2" destOrd="0" parTransId="{63637F81-A474-4109-A748-EEA80A1FAFC8}" sibTransId="{7C0AB117-63F8-4934-A88C-9E24807B7516}"/>
    <dgm:cxn modelId="{2138D96A-3DF3-4938-9567-F66E228DFBBB}" type="presOf" srcId="{54838688-21D8-4502-93C2-44435CD9FC8D}" destId="{88462AD5-529B-4DB0-BCEF-6568965225F9}" srcOrd="0" destOrd="0" presId="urn:microsoft.com/office/officeart/2009/3/layout/IncreasingArrowsProcess"/>
    <dgm:cxn modelId="{29A4740B-014A-4083-815A-884EFCB3ED58}" type="presOf" srcId="{7C57D62D-D978-4245-87D7-CAE5D192C34C}" destId="{88462AD5-529B-4DB0-BCEF-6568965225F9}" srcOrd="0" destOrd="1" presId="urn:microsoft.com/office/officeart/2009/3/layout/IncreasingArrowsProcess"/>
    <dgm:cxn modelId="{3BBCE547-F66E-4A82-A065-B51188F6250B}" srcId="{6255B802-6539-4363-88A0-40F7B661C560}" destId="{0243E4E0-48D6-4598-9CCC-26512E4CF8A4}" srcOrd="3" destOrd="0" parTransId="{7E0ED0A0-0302-4F5D-AF09-AB7E15CA672A}" sibTransId="{9D4E5CF9-154B-4B97-B330-B2B1DC2FCEF0}"/>
    <dgm:cxn modelId="{88D36B8A-82FC-43E3-8514-50524B7F3254}" srcId="{60ACCF93-0FB8-4534-9E9C-5F6B8DDE04A2}" destId="{50EE2EF4-F545-40CD-9E7C-87B9650F0D19}" srcOrd="1" destOrd="0" parTransId="{1A01CA6D-8B97-427A-B9C8-607E52C374D3}" sibTransId="{457F2FBC-93D8-4DE0-B730-DC38D812618A}"/>
    <dgm:cxn modelId="{B96834F6-BE34-4F08-BC92-BD77CC71EF85}" srcId="{B9475760-94D6-4C3C-A6F7-4B211A5167F9}" destId="{7F9A57F8-29F5-4E7E-8A32-09D62DEF8F23}" srcOrd="0" destOrd="0" parTransId="{B0AD1D24-C24B-42B5-B11E-C28B7496C176}" sibTransId="{27614CF0-5F4A-45D0-B791-4079A0359BD8}"/>
    <dgm:cxn modelId="{EE151C5E-12FF-46C8-A302-2FC0EEDD9FBF}" srcId="{50EE2EF4-F545-40CD-9E7C-87B9650F0D19}" destId="{2260FE30-8653-491B-AF32-D718D32B88B1}" srcOrd="2" destOrd="0" parTransId="{83A10AB7-3B03-4E18-8A73-13FA03595F4D}" sibTransId="{081AF22C-A300-4FF8-91B0-AFFF4556E568}"/>
    <dgm:cxn modelId="{FDD48835-54F8-4BA1-A526-AD692189072A}" type="presOf" srcId="{0243E4E0-48D6-4598-9CCC-26512E4CF8A4}" destId="{B0FCD0F3-27F1-49DD-9C8E-270ACC3E12C0}" srcOrd="0" destOrd="3" presId="urn:microsoft.com/office/officeart/2009/3/layout/IncreasingArrowsProcess"/>
    <dgm:cxn modelId="{B84D7459-2E5F-4F62-A7B6-D46B4EA85623}" type="presOf" srcId="{50EE2EF4-F545-40CD-9E7C-87B9650F0D19}" destId="{ACEACE6E-F414-4604-A60C-E7C7C6D1E178}" srcOrd="0" destOrd="0" presId="urn:microsoft.com/office/officeart/2009/3/layout/IncreasingArrowsProcess"/>
    <dgm:cxn modelId="{42BFAEB6-F1B2-4DDF-8945-895FABE59EAC}" srcId="{60ACCF93-0FB8-4534-9E9C-5F6B8DDE04A2}" destId="{6255B802-6539-4363-88A0-40F7B661C560}" srcOrd="0" destOrd="0" parTransId="{4D4DEE50-52BB-4EE5-BD44-6DFC8945CB26}" sibTransId="{92F219A2-B01E-4D0F-B861-C2810755B9ED}"/>
    <dgm:cxn modelId="{620F561F-D598-4E43-AA14-C0AF3D82C1F0}" type="presOf" srcId="{7F9A57F8-29F5-4E7E-8A32-09D62DEF8F23}" destId="{4C7E4C2D-E812-4B1C-80B5-EB96875B302A}" srcOrd="0" destOrd="0" presId="urn:microsoft.com/office/officeart/2009/3/layout/IncreasingArrowsProcess"/>
    <dgm:cxn modelId="{53F78B27-4250-481F-A114-E0941760BA45}" type="presOf" srcId="{5343BF53-6338-4EF6-880A-6CD30892BAFF}" destId="{B0FCD0F3-27F1-49DD-9C8E-270ACC3E12C0}" srcOrd="0" destOrd="1" presId="urn:microsoft.com/office/officeart/2009/3/layout/IncreasingArrowsProcess"/>
    <dgm:cxn modelId="{E756AB16-08BF-438D-9E58-E542FDBF5172}" type="presParOf" srcId="{C60937E9-A5E1-4D5A-B813-D461A026002E}" destId="{AF53B0E4-B34B-4128-AF19-DC5D5D7878F1}" srcOrd="0" destOrd="0" presId="urn:microsoft.com/office/officeart/2009/3/layout/IncreasingArrowsProcess"/>
    <dgm:cxn modelId="{42DF0987-50D1-4C1D-AEF3-667258116D1B}" type="presParOf" srcId="{C60937E9-A5E1-4D5A-B813-D461A026002E}" destId="{B0FCD0F3-27F1-49DD-9C8E-270ACC3E12C0}" srcOrd="1" destOrd="0" presId="urn:microsoft.com/office/officeart/2009/3/layout/IncreasingArrowsProcess"/>
    <dgm:cxn modelId="{4C46729E-5D58-4DE6-BA89-55ACBCE905FC}" type="presParOf" srcId="{C60937E9-A5E1-4D5A-B813-D461A026002E}" destId="{ACEACE6E-F414-4604-A60C-E7C7C6D1E178}" srcOrd="2" destOrd="0" presId="urn:microsoft.com/office/officeart/2009/3/layout/IncreasingArrowsProcess"/>
    <dgm:cxn modelId="{F31B304A-8397-4FA8-96FC-B642ED926247}" type="presParOf" srcId="{C60937E9-A5E1-4D5A-B813-D461A026002E}" destId="{88462AD5-529B-4DB0-BCEF-6568965225F9}" srcOrd="3" destOrd="0" presId="urn:microsoft.com/office/officeart/2009/3/layout/IncreasingArrowsProcess"/>
    <dgm:cxn modelId="{E31C9364-8815-4FF2-8D63-C15C9B4FAA13}" type="presParOf" srcId="{C60937E9-A5E1-4D5A-B813-D461A026002E}" destId="{280033EF-EC46-404B-9F81-AEB8678AE076}" srcOrd="4" destOrd="0" presId="urn:microsoft.com/office/officeart/2009/3/layout/IncreasingArrowsProcess"/>
    <dgm:cxn modelId="{E117867F-B197-44C5-967E-96EB7657FBCF}" type="presParOf" srcId="{C60937E9-A5E1-4D5A-B813-D461A026002E}" destId="{4C7E4C2D-E812-4B1C-80B5-EB96875B302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2588A-DC80-4B56-8CFC-21AAAFF34D8C}">
      <dsp:nvSpPr>
        <dsp:cNvPr id="0" name=""/>
        <dsp:cNvSpPr/>
      </dsp:nvSpPr>
      <dsp:spPr>
        <a:xfrm>
          <a:off x="164538" y="714"/>
          <a:ext cx="3564395" cy="891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Before Covid19</a:t>
          </a:r>
          <a:endParaRPr lang="en-GB" sz="4300" kern="1200" dirty="0"/>
        </a:p>
      </dsp:txBody>
      <dsp:txXfrm>
        <a:off x="190637" y="26813"/>
        <a:ext cx="3512197" cy="838900"/>
      </dsp:txXfrm>
    </dsp:sp>
    <dsp:sp modelId="{A5559795-A87F-4A88-8900-A6F316514358}">
      <dsp:nvSpPr>
        <dsp:cNvPr id="0" name=""/>
        <dsp:cNvSpPr/>
      </dsp:nvSpPr>
      <dsp:spPr>
        <a:xfrm rot="5400000">
          <a:off x="1868765" y="969784"/>
          <a:ext cx="155942" cy="1559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EAEBF-5C59-44D3-9C32-0E84327121AD}">
      <dsp:nvSpPr>
        <dsp:cNvPr id="0" name=""/>
        <dsp:cNvSpPr/>
      </dsp:nvSpPr>
      <dsp:spPr>
        <a:xfrm>
          <a:off x="164538" y="1203698"/>
          <a:ext cx="3564395" cy="8910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1</a:t>
          </a:r>
          <a:r>
            <a:rPr lang="en-GB" sz="1300" kern="1200" baseline="30000" dirty="0" smtClean="0"/>
            <a:t>st</a:t>
          </a:r>
          <a:r>
            <a:rPr lang="en-GB" sz="1300" kern="1200" dirty="0" smtClean="0"/>
            <a:t> week of pre-</a:t>
          </a:r>
          <a:r>
            <a:rPr lang="en-GB" sz="1300" kern="1200" dirty="0" err="1" smtClean="0"/>
            <a:t>reg</a:t>
          </a:r>
          <a:r>
            <a:rPr lang="en-GB" sz="1300" kern="1200" dirty="0" smtClean="0"/>
            <a:t> MI training delivered as group sessions in classroom environment.</a:t>
          </a:r>
          <a:endParaRPr lang="en-GB" sz="1300" kern="1200" dirty="0"/>
        </a:p>
      </dsp:txBody>
      <dsp:txXfrm>
        <a:off x="190637" y="1229797"/>
        <a:ext cx="3512197" cy="838900"/>
      </dsp:txXfrm>
    </dsp:sp>
    <dsp:sp modelId="{5F81390A-C4BF-4E77-AB36-5408F43D9E70}">
      <dsp:nvSpPr>
        <dsp:cNvPr id="0" name=""/>
        <dsp:cNvSpPr/>
      </dsp:nvSpPr>
      <dsp:spPr>
        <a:xfrm rot="5400000">
          <a:off x="1868765" y="2172768"/>
          <a:ext cx="155942" cy="1559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C69EF-8530-409C-8DFE-1091DB819E61}">
      <dsp:nvSpPr>
        <dsp:cNvPr id="0" name=""/>
        <dsp:cNvSpPr/>
      </dsp:nvSpPr>
      <dsp:spPr>
        <a:xfrm>
          <a:off x="164538" y="2406681"/>
          <a:ext cx="3564395" cy="114214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Training consists of self-directed learning plus tutor-led exercises.</a:t>
          </a:r>
          <a:endParaRPr lang="en-GB" sz="1300" kern="1200" dirty="0"/>
        </a:p>
      </dsp:txBody>
      <dsp:txXfrm>
        <a:off x="197990" y="2440133"/>
        <a:ext cx="3497491" cy="1075244"/>
      </dsp:txXfrm>
    </dsp:sp>
    <dsp:sp modelId="{30F2336D-146C-4BFB-BBCB-F09FB7FDE286}">
      <dsp:nvSpPr>
        <dsp:cNvPr id="0" name=""/>
        <dsp:cNvSpPr/>
      </dsp:nvSpPr>
      <dsp:spPr>
        <a:xfrm rot="5400000">
          <a:off x="1868765" y="3626801"/>
          <a:ext cx="155942" cy="1559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9E5EA-C064-4085-BC7B-846A150A9838}">
      <dsp:nvSpPr>
        <dsp:cNvPr id="0" name=""/>
        <dsp:cNvSpPr/>
      </dsp:nvSpPr>
      <dsp:spPr>
        <a:xfrm>
          <a:off x="164538" y="3860714"/>
          <a:ext cx="3564395" cy="8910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Tutees then spend 2 weeks in MI answering real-life enquiries.</a:t>
          </a:r>
          <a:endParaRPr lang="en-GB" sz="1300" kern="1200" dirty="0"/>
        </a:p>
      </dsp:txBody>
      <dsp:txXfrm>
        <a:off x="190637" y="3886813"/>
        <a:ext cx="3512197" cy="838900"/>
      </dsp:txXfrm>
    </dsp:sp>
    <dsp:sp modelId="{4574E72F-C4C6-4851-BF18-1B58007364E0}">
      <dsp:nvSpPr>
        <dsp:cNvPr id="0" name=""/>
        <dsp:cNvSpPr/>
      </dsp:nvSpPr>
      <dsp:spPr>
        <a:xfrm>
          <a:off x="4227949" y="714"/>
          <a:ext cx="3564395" cy="891098"/>
        </a:xfrm>
        <a:prstGeom prst="roundRect">
          <a:avLst>
            <a:gd name="adj" fmla="val 10000"/>
          </a:avLst>
        </a:prstGeom>
        <a:solidFill>
          <a:srgbClr val="AE25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During Covid19</a:t>
          </a:r>
          <a:endParaRPr lang="en-GB" sz="4300" kern="1200" dirty="0"/>
        </a:p>
      </dsp:txBody>
      <dsp:txXfrm>
        <a:off x="4254048" y="26813"/>
        <a:ext cx="3512197" cy="838900"/>
      </dsp:txXfrm>
    </dsp:sp>
    <dsp:sp modelId="{9DA57BE7-27AA-4BF6-B902-D9DD5A1D831A}">
      <dsp:nvSpPr>
        <dsp:cNvPr id="0" name=""/>
        <dsp:cNvSpPr/>
      </dsp:nvSpPr>
      <dsp:spPr>
        <a:xfrm rot="5400000">
          <a:off x="5932176" y="969784"/>
          <a:ext cx="155942" cy="155942"/>
        </a:xfrm>
        <a:prstGeom prst="rightArrow">
          <a:avLst>
            <a:gd name="adj1" fmla="val 66700"/>
            <a:gd name="adj2" fmla="val 50000"/>
          </a:avLst>
        </a:prstGeom>
        <a:solidFill>
          <a:srgbClr val="F4CCE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46C43-07DC-4422-9526-027B302C7B9C}">
      <dsp:nvSpPr>
        <dsp:cNvPr id="0" name=""/>
        <dsp:cNvSpPr/>
      </dsp:nvSpPr>
      <dsp:spPr>
        <a:xfrm>
          <a:off x="4227949" y="1203698"/>
          <a:ext cx="3564395" cy="891098"/>
        </a:xfrm>
        <a:prstGeom prst="roundRect">
          <a:avLst>
            <a:gd name="adj" fmla="val 10000"/>
          </a:avLst>
        </a:prstGeom>
        <a:solidFill>
          <a:srgbClr val="F4CCE3">
            <a:alpha val="89804"/>
          </a:srgbClr>
        </a:solidFill>
        <a:ln w="25400" cap="flat" cmpd="sng" algn="ctr">
          <a:solidFill>
            <a:srgbClr val="F4CCE3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1</a:t>
          </a:r>
          <a:r>
            <a:rPr lang="en-GB" sz="1300" kern="1200" baseline="30000" dirty="0" smtClean="0"/>
            <a:t>st</a:t>
          </a:r>
          <a:r>
            <a:rPr lang="en-GB" sz="1300" kern="1200" dirty="0" smtClean="0"/>
            <a:t> week of training delivered via Microsoft Teams with trainees based at home and tutor at the hospital. Tutees on site for half a day. </a:t>
          </a:r>
          <a:endParaRPr lang="en-GB" sz="1300" kern="1200" dirty="0"/>
        </a:p>
      </dsp:txBody>
      <dsp:txXfrm>
        <a:off x="4254048" y="1229797"/>
        <a:ext cx="3512197" cy="838900"/>
      </dsp:txXfrm>
    </dsp:sp>
    <dsp:sp modelId="{5EF65CA6-78A2-4CCA-916B-218518C4AC8E}">
      <dsp:nvSpPr>
        <dsp:cNvPr id="0" name=""/>
        <dsp:cNvSpPr/>
      </dsp:nvSpPr>
      <dsp:spPr>
        <a:xfrm rot="5400000">
          <a:off x="5932176" y="2172768"/>
          <a:ext cx="155942" cy="155942"/>
        </a:xfrm>
        <a:prstGeom prst="rightArrow">
          <a:avLst>
            <a:gd name="adj1" fmla="val 66700"/>
            <a:gd name="adj2" fmla="val 50000"/>
          </a:avLst>
        </a:prstGeom>
        <a:solidFill>
          <a:srgbClr val="F4CCE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B8E0F-C41B-480E-A8AA-86C4CEB4CB6C}">
      <dsp:nvSpPr>
        <dsp:cNvPr id="0" name=""/>
        <dsp:cNvSpPr/>
      </dsp:nvSpPr>
      <dsp:spPr>
        <a:xfrm>
          <a:off x="4227949" y="2406681"/>
          <a:ext cx="3564395" cy="1142148"/>
        </a:xfrm>
        <a:prstGeom prst="roundRect">
          <a:avLst>
            <a:gd name="adj" fmla="val 10000"/>
          </a:avLst>
        </a:prstGeom>
        <a:solidFill>
          <a:srgbClr val="F4CCE3">
            <a:alpha val="90000"/>
          </a:srgbClr>
        </a:solidFill>
        <a:ln w="25400" cap="flat" cmpd="sng" algn="ctr">
          <a:solidFill>
            <a:srgbClr val="F4CCE3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kern="1200" dirty="0" smtClean="0"/>
            <a:t>Timetable modified (content unchanged).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kern="1200" dirty="0" smtClean="0"/>
            <a:t>Tasks grouped into: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300" kern="1200" dirty="0" smtClean="0"/>
            <a:t>                   1. Self directed learning (at home)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300" kern="1200" dirty="0" smtClean="0"/>
            <a:t>                   2. Input from tutor (tutee at home)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300" kern="1200" dirty="0" smtClean="0"/>
            <a:t>                   3. Face to face teaching (on site)</a:t>
          </a:r>
          <a:endParaRPr lang="en-GB" sz="1300" kern="1200" dirty="0"/>
        </a:p>
      </dsp:txBody>
      <dsp:txXfrm>
        <a:off x="4261401" y="2440133"/>
        <a:ext cx="3497491" cy="1075244"/>
      </dsp:txXfrm>
    </dsp:sp>
    <dsp:sp modelId="{CCB11534-26A0-45B1-B450-FBD8E7F56DD5}">
      <dsp:nvSpPr>
        <dsp:cNvPr id="0" name=""/>
        <dsp:cNvSpPr/>
      </dsp:nvSpPr>
      <dsp:spPr>
        <a:xfrm rot="5400000">
          <a:off x="5932176" y="3626801"/>
          <a:ext cx="155942" cy="155942"/>
        </a:xfrm>
        <a:prstGeom prst="rightArrow">
          <a:avLst>
            <a:gd name="adj1" fmla="val 66700"/>
            <a:gd name="adj2" fmla="val 50000"/>
          </a:avLst>
        </a:prstGeom>
        <a:solidFill>
          <a:srgbClr val="F4CCE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48B17-4304-4A12-946C-B04E2C315421}">
      <dsp:nvSpPr>
        <dsp:cNvPr id="0" name=""/>
        <dsp:cNvSpPr/>
      </dsp:nvSpPr>
      <dsp:spPr>
        <a:xfrm>
          <a:off x="4227949" y="3860714"/>
          <a:ext cx="3564395" cy="891098"/>
        </a:xfrm>
        <a:prstGeom prst="roundRect">
          <a:avLst>
            <a:gd name="adj" fmla="val 10000"/>
          </a:avLst>
        </a:prstGeom>
        <a:solidFill>
          <a:srgbClr val="F4CCE3">
            <a:alpha val="90000"/>
          </a:srgbClr>
        </a:solidFill>
        <a:ln w="25400" cap="flat" cmpd="sng" algn="ctr">
          <a:solidFill>
            <a:srgbClr val="F4CCE3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300" kern="1200" dirty="0" smtClean="0"/>
            <a:t>Tutees then spend 2 weeks in MI answering real-life enquiries.</a:t>
          </a:r>
          <a:endParaRPr lang="en-GB" sz="1300" kern="1200" dirty="0"/>
        </a:p>
      </dsp:txBody>
      <dsp:txXfrm>
        <a:off x="4254048" y="3886813"/>
        <a:ext cx="3512197" cy="838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3B0E4-B34B-4128-AF19-DC5D5D7878F1}">
      <dsp:nvSpPr>
        <dsp:cNvPr id="0" name=""/>
        <dsp:cNvSpPr/>
      </dsp:nvSpPr>
      <dsp:spPr>
        <a:xfrm>
          <a:off x="0" y="0"/>
          <a:ext cx="8182143" cy="11916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172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Advantages/limitations</a:t>
          </a:r>
          <a:endParaRPr lang="en-GB" sz="2200" kern="1200" dirty="0"/>
        </a:p>
      </dsp:txBody>
      <dsp:txXfrm>
        <a:off x="0" y="297908"/>
        <a:ext cx="7884235" cy="595815"/>
      </dsp:txXfrm>
    </dsp:sp>
    <dsp:sp modelId="{B0FCD0F3-27F1-49DD-9C8E-270ACC3E12C0}">
      <dsp:nvSpPr>
        <dsp:cNvPr id="0" name=""/>
        <dsp:cNvSpPr/>
      </dsp:nvSpPr>
      <dsp:spPr>
        <a:xfrm>
          <a:off x="0" y="936095"/>
          <a:ext cx="2520100" cy="28918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588"/>
            </a:spcAft>
          </a:pPr>
          <a:r>
            <a:rPr lang="en-GB" sz="1400" b="1" kern="1200" dirty="0" smtClean="0">
              <a:latin typeface="+mn-lt"/>
            </a:rPr>
            <a:t>Advantages </a:t>
          </a:r>
          <a:r>
            <a:rPr lang="en-GB" sz="1400" kern="1200" dirty="0" smtClean="0">
              <a:latin typeface="+mn-lt"/>
            </a:rPr>
            <a:t>- Using Teams without the camera can improve tutees’ phone skills. </a:t>
          </a:r>
          <a:endParaRPr lang="en-GB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+mn-lt"/>
            </a:rPr>
            <a:t>More familiar with using teams, therefore improved confidence in providing training.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+mn-lt"/>
            </a:rPr>
            <a:t>A virtual classroom reduces the need to travel between MI and a booked room.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Limitations</a:t>
          </a:r>
          <a:r>
            <a:rPr lang="en-GB" sz="1400" kern="1200" dirty="0" smtClean="0"/>
            <a:t> – fewer resources accessible at home.</a:t>
          </a:r>
          <a:endParaRPr lang="en-GB" sz="1400" kern="1200" dirty="0" smtClean="0">
            <a:latin typeface="+mn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MiDatabank trainer not available at home.</a:t>
          </a:r>
        </a:p>
      </dsp:txBody>
      <dsp:txXfrm>
        <a:off x="0" y="936095"/>
        <a:ext cx="2520100" cy="2891806"/>
      </dsp:txXfrm>
    </dsp:sp>
    <dsp:sp modelId="{ACEACE6E-F414-4604-A60C-E7C7C6D1E178}">
      <dsp:nvSpPr>
        <dsp:cNvPr id="0" name=""/>
        <dsp:cNvSpPr/>
      </dsp:nvSpPr>
      <dsp:spPr>
        <a:xfrm>
          <a:off x="2529503" y="371870"/>
          <a:ext cx="5662043" cy="11916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172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Drivers for change</a:t>
          </a:r>
          <a:endParaRPr lang="en-GB" sz="2200" kern="1200" dirty="0"/>
        </a:p>
      </dsp:txBody>
      <dsp:txXfrm>
        <a:off x="2529503" y="669778"/>
        <a:ext cx="5364135" cy="595815"/>
      </dsp:txXfrm>
    </dsp:sp>
    <dsp:sp modelId="{88462AD5-529B-4DB0-BCEF-6568965225F9}">
      <dsp:nvSpPr>
        <dsp:cNvPr id="0" name=""/>
        <dsp:cNvSpPr/>
      </dsp:nvSpPr>
      <dsp:spPr>
        <a:xfrm>
          <a:off x="2529463" y="1230994"/>
          <a:ext cx="2520100" cy="30172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en-GB" sz="1400" kern="1200" dirty="0" smtClean="0"/>
            <a:t>Hospital merger so delivering training to another site.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en-GB" sz="1400" kern="1200" dirty="0" smtClean="0"/>
            <a:t>Increased number of trainee pharmacists this year (from 4 to 10).</a:t>
          </a:r>
          <a:endParaRPr lang="en-GB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en-GB" sz="1400" kern="1200" dirty="0" smtClean="0"/>
            <a:t>A lack of rooms to book so social distancing not possible.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Shortage of computers in the department.</a:t>
          </a:r>
        </a:p>
      </dsp:txBody>
      <dsp:txXfrm>
        <a:off x="2529463" y="1230994"/>
        <a:ext cx="2520100" cy="3017233"/>
      </dsp:txXfrm>
    </dsp:sp>
    <dsp:sp modelId="{280033EF-EC46-404B-9F81-AEB8678AE076}">
      <dsp:nvSpPr>
        <dsp:cNvPr id="0" name=""/>
        <dsp:cNvSpPr/>
      </dsp:nvSpPr>
      <dsp:spPr>
        <a:xfrm>
          <a:off x="5035211" y="729840"/>
          <a:ext cx="3141943" cy="11916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172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Going forward</a:t>
          </a:r>
          <a:endParaRPr lang="en-GB" sz="2200" kern="1200" dirty="0"/>
        </a:p>
      </dsp:txBody>
      <dsp:txXfrm>
        <a:off x="5035211" y="1027748"/>
        <a:ext cx="2844035" cy="595815"/>
      </dsp:txXfrm>
    </dsp:sp>
    <dsp:sp modelId="{4C7E4C2D-E812-4B1C-80B5-EB96875B302A}">
      <dsp:nvSpPr>
        <dsp:cNvPr id="0" name=""/>
        <dsp:cNvSpPr/>
      </dsp:nvSpPr>
      <dsp:spPr>
        <a:xfrm>
          <a:off x="5040554" y="1656173"/>
          <a:ext cx="2509440" cy="30925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en-GB" sz="1400" kern="1200" dirty="0" smtClean="0"/>
            <a:t>We propose the virtual classroom is a viable option for future cohorts of trainee pharmacists.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en-GB" sz="1400" kern="1200" dirty="0" smtClean="0"/>
            <a:t>‘Breakout rooms’ could be used for smaller group work.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en-GB" sz="1400" kern="1200" dirty="0" smtClean="0"/>
            <a:t>Sessions could be recorded to avoid duplication and aid time management.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en-GB" sz="1400" kern="1200" dirty="0" smtClean="0"/>
            <a:t>This method could be used for other staff groups, and up-scaled to teach large groups. </a:t>
          </a:r>
          <a:endParaRPr lang="en-GB" sz="1400" kern="1200" dirty="0"/>
        </a:p>
      </dsp:txBody>
      <dsp:txXfrm>
        <a:off x="5040554" y="1656173"/>
        <a:ext cx="2509440" cy="3092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2A472-D84A-49BD-80B6-D90B364F1C61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1E760-9993-424D-AD4E-85C532145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0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E760-9993-424D-AD4E-85C5321452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0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A928-1B7F-4B31-A84B-AE0E4D766E5A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A39B-813B-4B25-9D0B-CF9B275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4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A928-1B7F-4B31-A84B-AE0E4D766E5A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A39B-813B-4B25-9D0B-CF9B275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8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A928-1B7F-4B31-A84B-AE0E4D766E5A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A39B-813B-4B25-9D0B-CF9B275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A928-1B7F-4B31-A84B-AE0E4D766E5A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A39B-813B-4B25-9D0B-CF9B275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5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A928-1B7F-4B31-A84B-AE0E4D766E5A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A39B-813B-4B25-9D0B-CF9B275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77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A928-1B7F-4B31-A84B-AE0E4D766E5A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A39B-813B-4B25-9D0B-CF9B275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00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A928-1B7F-4B31-A84B-AE0E4D766E5A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A39B-813B-4B25-9D0B-CF9B275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A928-1B7F-4B31-A84B-AE0E4D766E5A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A39B-813B-4B25-9D0B-CF9B275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6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A928-1B7F-4B31-A84B-AE0E4D766E5A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A39B-813B-4B25-9D0B-CF9B275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0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A928-1B7F-4B31-A84B-AE0E4D766E5A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A39B-813B-4B25-9D0B-CF9B275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45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A928-1B7F-4B31-A84B-AE0E4D766E5A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A39B-813B-4B25-9D0B-CF9B275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68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EA928-1B7F-4B31-A84B-AE0E4D766E5A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A39B-813B-4B25-9D0B-CF9B275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/>
              <a:t>Medicines Information Training in the Virtual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Laura Granger and </a:t>
            </a:r>
            <a:r>
              <a:rPr lang="en-GB" sz="2800" u="sng" dirty="0" smtClean="0">
                <a:solidFill>
                  <a:schemeClr val="tx1"/>
                </a:solidFill>
              </a:rPr>
              <a:t>Maura Rogers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Royal Bournemouth Hospital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University Hospital Dorst NHSFT CMYK 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686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91113"/>
            <a:ext cx="24479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ogers, 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78424" y="964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/>
              <a:t>Background/Method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2168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99919973"/>
              </p:ext>
            </p:extLst>
          </p:nvPr>
        </p:nvGraphicFramePr>
        <p:xfrm>
          <a:off x="593558" y="1340768"/>
          <a:ext cx="79568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1438"/>
            <a:ext cx="88582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Breakdown of the 1</a:t>
            </a:r>
            <a:r>
              <a:rPr lang="en-GB" baseline="30000" dirty="0" smtClean="0"/>
              <a:t>st</a:t>
            </a:r>
            <a:r>
              <a:rPr lang="en-GB" dirty="0" smtClean="0"/>
              <a:t> Week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08044"/>
              </p:ext>
            </p:extLst>
          </p:nvPr>
        </p:nvGraphicFramePr>
        <p:xfrm>
          <a:off x="4644008" y="1484784"/>
          <a:ext cx="4186808" cy="4851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77016571"/>
              </p:ext>
            </p:extLst>
          </p:nvPr>
        </p:nvGraphicFramePr>
        <p:xfrm>
          <a:off x="323528" y="1484784"/>
          <a:ext cx="417646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1438"/>
            <a:ext cx="88582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1763" y="332167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73%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27089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26%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332167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72%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25158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3%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812360" y="289358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11%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5229200"/>
            <a:ext cx="69818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38" y="10065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Expectations and feedback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600200"/>
            <a:ext cx="0" cy="4525963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Callout 6"/>
          <p:cNvSpPr/>
          <p:nvPr/>
        </p:nvSpPr>
        <p:spPr>
          <a:xfrm>
            <a:off x="494746" y="1452938"/>
            <a:ext cx="1235149" cy="1287166"/>
          </a:xfrm>
          <a:prstGeom prst="cloudCallout">
            <a:avLst>
              <a:gd name="adj1" fmla="val 81411"/>
              <a:gd name="adj2" fmla="val 627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Alien concept – would it go to plan?</a:t>
            </a:r>
            <a:r>
              <a:rPr lang="en-GB" sz="1200" dirty="0" smtClean="0">
                <a:noFill/>
              </a:rPr>
              <a:t> </a:t>
            </a:r>
            <a:endParaRPr lang="en-GB" sz="1200" dirty="0">
              <a:noFill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51520" y="2863347"/>
            <a:ext cx="1296144" cy="1128920"/>
          </a:xfrm>
          <a:prstGeom prst="cloudCallout">
            <a:avLst>
              <a:gd name="adj1" fmla="val 69556"/>
              <a:gd name="adj2" fmla="val 348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Would tutees be motivated at home?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59532" y="4077073"/>
            <a:ext cx="1332148" cy="1258788"/>
          </a:xfrm>
          <a:prstGeom prst="cloudCallout">
            <a:avLst>
              <a:gd name="adj1" fmla="val 81689"/>
              <a:gd name="adj2" fmla="val -462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Harder to check in – more planning required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098913" y="5328567"/>
            <a:ext cx="1296144" cy="977627"/>
          </a:xfrm>
          <a:prstGeom prst="cloudCallout">
            <a:avLst>
              <a:gd name="adj1" fmla="val 35753"/>
              <a:gd name="adj2" fmla="val -1081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Would tutees be engaged?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136615" y="2800899"/>
            <a:ext cx="1224136" cy="772832"/>
          </a:xfrm>
          <a:prstGeom prst="wedgeRoundRectCallout">
            <a:avLst>
              <a:gd name="adj1" fmla="val -68297"/>
              <a:gd name="adj2" fmla="val 31974"/>
              <a:gd name="adj3" fmla="val 16667"/>
            </a:avLst>
          </a:prstGeom>
          <a:solidFill>
            <a:schemeClr val="bg1"/>
          </a:solidFill>
          <a:ln>
            <a:solidFill>
              <a:srgbClr val="AE2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Overall successful and went to plan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4716016" y="2945645"/>
            <a:ext cx="1584176" cy="1046622"/>
          </a:xfrm>
          <a:prstGeom prst="cloudCallout">
            <a:avLst>
              <a:gd name="adj1" fmla="val 53015"/>
              <a:gd name="adj2" fmla="val 471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Apprehensive about working from home</a:t>
            </a:r>
            <a:endParaRPr lang="en-GB" sz="1200" dirty="0">
              <a:noFill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716016" y="4241724"/>
            <a:ext cx="1224136" cy="1030635"/>
          </a:xfrm>
          <a:prstGeom prst="cloudCallout">
            <a:avLst>
              <a:gd name="adj1" fmla="val 74873"/>
              <a:gd name="adj2" fmla="val -491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Unsure what to expect</a:t>
            </a:r>
            <a:endParaRPr lang="en-GB" sz="1200" dirty="0">
              <a:noFill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716016" y="1910694"/>
            <a:ext cx="1224136" cy="648072"/>
          </a:xfrm>
          <a:prstGeom prst="wedgeRoundRectCallout">
            <a:avLst>
              <a:gd name="adj1" fmla="val 81098"/>
              <a:gd name="adj2" fmla="val 112698"/>
              <a:gd name="adj3" fmla="val 16667"/>
            </a:avLst>
          </a:prstGeom>
          <a:solidFill>
            <a:schemeClr val="bg1"/>
          </a:solidFill>
          <a:ln>
            <a:solidFill>
              <a:srgbClr val="AE2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Issues with internet signal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049813" y="1437364"/>
            <a:ext cx="1224136" cy="648072"/>
          </a:xfrm>
          <a:prstGeom prst="wedgeRoundRectCallout">
            <a:avLst>
              <a:gd name="adj1" fmla="val -2938"/>
              <a:gd name="adj2" fmla="val 137683"/>
              <a:gd name="adj3" fmla="val 16667"/>
            </a:avLst>
          </a:prstGeom>
          <a:solidFill>
            <a:schemeClr val="bg1"/>
          </a:solidFill>
          <a:ln>
            <a:solidFill>
              <a:srgbClr val="AE2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Enjoyable, organised, informative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7395816" y="1856883"/>
            <a:ext cx="1530127" cy="578058"/>
          </a:xfrm>
          <a:prstGeom prst="wedgeRoundRectCallout">
            <a:avLst>
              <a:gd name="adj1" fmla="val -68453"/>
              <a:gd name="adj2" fmla="val 63741"/>
              <a:gd name="adj3" fmla="val 16667"/>
            </a:avLst>
          </a:prstGeom>
          <a:solidFill>
            <a:schemeClr val="bg1"/>
          </a:solidFill>
          <a:ln>
            <a:solidFill>
              <a:srgbClr val="AE2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Pace of week instilled confidence/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understanding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7623445" y="2696123"/>
            <a:ext cx="1224136" cy="1296144"/>
          </a:xfrm>
          <a:prstGeom prst="wedgeRoundRectCallout">
            <a:avLst>
              <a:gd name="adj1" fmla="val -67520"/>
              <a:gd name="adj2" fmla="val -12966"/>
              <a:gd name="adj3" fmla="val 16667"/>
            </a:avLst>
          </a:prstGeom>
          <a:solidFill>
            <a:schemeClr val="bg1"/>
          </a:solidFill>
          <a:ln>
            <a:solidFill>
              <a:srgbClr val="AE2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Good balance of presentations, face to face and self-directed learning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7478816" y="4198565"/>
            <a:ext cx="1513394" cy="854944"/>
          </a:xfrm>
          <a:prstGeom prst="wedgeRoundRectCallout">
            <a:avLst>
              <a:gd name="adj1" fmla="val -54904"/>
              <a:gd name="adj2" fmla="val -61066"/>
              <a:gd name="adj3" fmla="val 16667"/>
            </a:avLst>
          </a:prstGeom>
          <a:solidFill>
            <a:schemeClr val="bg1"/>
          </a:solidFill>
          <a:ln>
            <a:solidFill>
              <a:srgbClr val="AE2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Self-directed learning allowed for independent work at own pace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437745" y="5415805"/>
            <a:ext cx="1224136" cy="803150"/>
          </a:xfrm>
          <a:prstGeom prst="wedgeRoundRectCallout">
            <a:avLst>
              <a:gd name="adj1" fmla="val 35191"/>
              <a:gd name="adj2" fmla="val -127018"/>
              <a:gd name="adj3" fmla="val 16667"/>
            </a:avLst>
          </a:prstGeom>
          <a:solidFill>
            <a:schemeClr val="bg1"/>
          </a:solidFill>
          <a:ln>
            <a:solidFill>
              <a:srgbClr val="AE2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MLP/MiCAL repetitive however tasks broke them up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6958394" y="5143610"/>
            <a:ext cx="1889187" cy="1169752"/>
          </a:xfrm>
          <a:prstGeom prst="wedgeRoundRectCallout">
            <a:avLst>
              <a:gd name="adj1" fmla="val -63753"/>
              <a:gd name="adj2" fmla="val -62601"/>
              <a:gd name="adj3" fmla="val 16667"/>
            </a:avLst>
          </a:prstGeom>
          <a:solidFill>
            <a:schemeClr val="bg1"/>
          </a:solidFill>
          <a:ln>
            <a:solidFill>
              <a:srgbClr val="AE2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Improvement suggestions: professional email writing task and more challenging telephone scenarios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2715" y="4252602"/>
            <a:ext cx="7920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Tutor</a:t>
            </a:r>
            <a:endParaRPr lang="en-GB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6461793" y="4252602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Tutees</a:t>
            </a:r>
            <a:endParaRPr lang="en-GB" u="sng" dirty="0"/>
          </a:p>
        </p:txBody>
      </p:sp>
      <p:pic>
        <p:nvPicPr>
          <p:cNvPr id="1029" name="Picture 5" descr="C:\Users\medinfo2\AppData\Local\Microsoft\Windows\INetCache\IE\C3Z87I7W\read-2841723_960_720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4458"/>
          <a:stretch/>
        </p:blipFill>
        <p:spPr bwMode="auto">
          <a:xfrm>
            <a:off x="6488093" y="2957934"/>
            <a:ext cx="907723" cy="13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s://illustoon.com/photo/dl/428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7142" r="16943" b="9136"/>
          <a:stretch/>
        </p:blipFill>
        <p:spPr bwMode="auto">
          <a:xfrm>
            <a:off x="1691680" y="2959297"/>
            <a:ext cx="1204595" cy="1314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1438"/>
            <a:ext cx="88582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ounded Rectangular Callout 28"/>
          <p:cNvSpPr/>
          <p:nvPr/>
        </p:nvSpPr>
        <p:spPr>
          <a:xfrm>
            <a:off x="1979712" y="1232980"/>
            <a:ext cx="1033103" cy="1001749"/>
          </a:xfrm>
          <a:prstGeom prst="wedgeRoundRectCallout">
            <a:avLst>
              <a:gd name="adj1" fmla="val -19277"/>
              <a:gd name="adj2" fmla="val 97095"/>
              <a:gd name="adj3" fmla="val 16667"/>
            </a:avLst>
          </a:prstGeom>
          <a:solidFill>
            <a:schemeClr val="bg1"/>
          </a:solidFill>
          <a:ln>
            <a:solidFill>
              <a:srgbClr val="AE2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Checking in using ‘chat’ function was quick and easy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2594856" y="5663665"/>
            <a:ext cx="1224136" cy="555290"/>
          </a:xfrm>
          <a:prstGeom prst="wedgeRoundRectCallout">
            <a:avLst>
              <a:gd name="adj1" fmla="val -46511"/>
              <a:gd name="adj2" fmla="val -151880"/>
              <a:gd name="adj3" fmla="val 16667"/>
            </a:avLst>
          </a:prstGeom>
          <a:solidFill>
            <a:schemeClr val="bg1"/>
          </a:solidFill>
          <a:ln>
            <a:solidFill>
              <a:srgbClr val="AE2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Tutees were motivated and engaged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3127090" y="3820269"/>
            <a:ext cx="1224136" cy="1611535"/>
          </a:xfrm>
          <a:prstGeom prst="wedgeRoundRectCallout">
            <a:avLst>
              <a:gd name="adj1" fmla="val -67519"/>
              <a:gd name="adj2" fmla="val -37770"/>
              <a:gd name="adj3" fmla="val 16667"/>
            </a:avLst>
          </a:prstGeom>
          <a:solidFill>
            <a:schemeClr val="bg1"/>
          </a:solidFill>
          <a:ln>
            <a:solidFill>
              <a:srgbClr val="AE2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Virtual presentations worked much better than tutees all crowding around one computer.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781522" y="485452"/>
            <a:ext cx="907981" cy="432048"/>
          </a:xfrm>
          <a:prstGeom prst="wedgeRoundRectCallout">
            <a:avLst>
              <a:gd name="adj1" fmla="val -75114"/>
              <a:gd name="adj2" fmla="val 71318"/>
              <a:gd name="adj3" fmla="val 16667"/>
            </a:avLst>
          </a:prstGeom>
          <a:noFill/>
          <a:ln>
            <a:solidFill>
              <a:srgbClr val="AE2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Callout 5"/>
          <p:cNvSpPr/>
          <p:nvPr/>
        </p:nvSpPr>
        <p:spPr>
          <a:xfrm>
            <a:off x="482413" y="420953"/>
            <a:ext cx="834355" cy="561046"/>
          </a:xfrm>
          <a:prstGeom prst="cloudCallout">
            <a:avLst>
              <a:gd name="adj1" fmla="val -49373"/>
              <a:gd name="adj2" fmla="val 658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ular Callout 31"/>
          <p:cNvSpPr/>
          <p:nvPr/>
        </p:nvSpPr>
        <p:spPr>
          <a:xfrm>
            <a:off x="3206924" y="1298625"/>
            <a:ext cx="1005036" cy="1260141"/>
          </a:xfrm>
          <a:prstGeom prst="wedgeRoundRectCallout">
            <a:avLst>
              <a:gd name="adj1" fmla="val -92030"/>
              <a:gd name="adj2" fmla="val 80694"/>
              <a:gd name="adj3" fmla="val 16667"/>
            </a:avLst>
          </a:prstGeom>
          <a:solidFill>
            <a:schemeClr val="bg1"/>
          </a:solidFill>
          <a:ln>
            <a:solidFill>
              <a:srgbClr val="AE2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Stress of room booking and I.T equipment removed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Training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277196"/>
              </p:ext>
            </p:extLst>
          </p:nvPr>
        </p:nvGraphicFramePr>
        <p:xfrm>
          <a:off x="457200" y="1268760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1438"/>
            <a:ext cx="88582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8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462</Words>
  <Application>Microsoft Office PowerPoint</Application>
  <PresentationFormat>On-screen Show (4:3)</PresentationFormat>
  <Paragraphs>64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Medicines Information Training in the Virtual Classroom</vt:lpstr>
      <vt:lpstr>Background/Method</vt:lpstr>
      <vt:lpstr>Breakdown of the 1st Week</vt:lpstr>
      <vt:lpstr>Expectations and feedback</vt:lpstr>
      <vt:lpstr>Future Training</vt:lpstr>
    </vt:vector>
  </TitlesOfParts>
  <Company>RBCH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 User</dc:creator>
  <cp:lastModifiedBy>Cheeseman, Mark</cp:lastModifiedBy>
  <cp:revision>166</cp:revision>
  <dcterms:created xsi:type="dcterms:W3CDTF">2021-08-04T13:14:42Z</dcterms:created>
  <dcterms:modified xsi:type="dcterms:W3CDTF">2021-09-03T13:55:23Z</dcterms:modified>
</cp:coreProperties>
</file>