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8"/>
  </p:notesMasterIdLst>
  <p:handoutMasterIdLst>
    <p:handoutMasterId r:id="rId9"/>
  </p:handoutMasterIdLst>
  <p:sldIdLst>
    <p:sldId id="356" r:id="rId3"/>
    <p:sldId id="360" r:id="rId4"/>
    <p:sldId id="349" r:id="rId5"/>
    <p:sldId id="365" r:id="rId6"/>
    <p:sldId id="371" r:id="rId7"/>
  </p:sldIdLst>
  <p:sldSz cx="10080625" cy="7200900"/>
  <p:notesSz cx="6669088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9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38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7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6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4622" algn="l" defTabSz="91384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1545" algn="l" defTabSz="91384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8472" algn="l" defTabSz="91384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5396" algn="l" defTabSz="91384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1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kins Jo" initials="JJ" lastIdx="2" clrIdx="0">
    <p:extLst>
      <p:ext uri="{19B8F6BF-5375-455C-9EA6-DF929625EA0E}">
        <p15:presenceInfo xmlns:p15="http://schemas.microsoft.com/office/powerpoint/2012/main" userId="S-1-5-21-54938807-603345021-1162870789-1613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833E"/>
    <a:srgbClr val="6600CC"/>
    <a:srgbClr val="9933FF"/>
    <a:srgbClr val="2F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9813" autoAdjust="0"/>
  </p:normalViewPr>
  <p:slideViewPr>
    <p:cSldViewPr>
      <p:cViewPr varScale="1">
        <p:scale>
          <a:sx n="67" d="100"/>
          <a:sy n="67" d="100"/>
        </p:scale>
        <p:origin x="1092" y="32"/>
      </p:cViewPr>
      <p:guideLst>
        <p:guide orient="horz" pos="2268"/>
        <p:guide pos="31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89" y="-82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3634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3634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9944822D-6479-494D-90A9-77623CA4EBB4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443"/>
            <a:ext cx="2890665" cy="493634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377443"/>
            <a:ext cx="2890665" cy="493634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89393A63-9487-42D0-9FA4-3211E52C2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77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4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4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26E11B85-4CD6-4868-8E05-E99398966770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4538" y="741363"/>
            <a:ext cx="5180012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8" tIns="45359" rIns="90718" bIns="4535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6"/>
            <a:ext cx="5335270" cy="4442699"/>
          </a:xfrm>
          <a:prstGeom prst="rect">
            <a:avLst/>
          </a:prstGeom>
        </p:spPr>
        <p:txBody>
          <a:bodyPr vert="horz" lIns="90718" tIns="45359" rIns="90718" bIns="453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4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4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9870BCD1-8D85-448B-9BA1-F33193ECC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4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4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48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72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98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22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45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72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96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2950" y="739775"/>
            <a:ext cx="5183188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10 specialist pharmacist staff – all part time, mostly also working in acute trusts or primary care, so we understand current ‘real’ world issues.</a:t>
            </a:r>
          </a:p>
          <a:p>
            <a:pPr>
              <a:defRPr/>
            </a:pPr>
            <a:r>
              <a:rPr lang="en-GB" dirty="0"/>
              <a:t>BUT only 3.6WTE staff for all England service =&gt; Thus collaboration and ‘do once and share’ are where we are at.</a:t>
            </a:r>
          </a:p>
          <a:p>
            <a:pPr>
              <a:defRPr/>
            </a:pPr>
            <a:r>
              <a:rPr lang="en-GB" dirty="0"/>
              <a:t>No way are we in competition or taking over any local networks you have in place already. What we can do is provide a platform to help speed and spread local best practice examples country wide.</a:t>
            </a:r>
          </a:p>
          <a:p>
            <a:pPr>
              <a:defRPr/>
            </a:pPr>
            <a:r>
              <a:rPr lang="en-GB" dirty="0"/>
              <a:t>RMOC = Regional Medicines Optimisation Committees			MR = Medicines Reconciliation</a:t>
            </a:r>
          </a:p>
          <a:p>
            <a:pPr>
              <a:defRPr/>
            </a:pPr>
            <a:r>
              <a:rPr lang="en-GB" dirty="0"/>
              <a:t>HPTP = Hospital Pharmacy Transformation Programme (Carter Review)	MSO = Medicines Safety Officers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68213-AD85-4485-8976-95645A33E80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2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2950" y="739775"/>
            <a:ext cx="5183188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10 specialist pharmacist staff – all part time, mostly also working in acute trusts or primary care, so we understand current ‘real’ world issues.</a:t>
            </a:r>
          </a:p>
          <a:p>
            <a:pPr>
              <a:defRPr/>
            </a:pPr>
            <a:r>
              <a:rPr lang="en-GB" dirty="0"/>
              <a:t>BUT only 3.6WTE staff for all England service =&gt; Thus collaboration and ‘do once and share’ are where we are at.</a:t>
            </a:r>
          </a:p>
          <a:p>
            <a:pPr>
              <a:defRPr/>
            </a:pPr>
            <a:r>
              <a:rPr lang="en-GB" dirty="0"/>
              <a:t>No way are we in competition or taking over any local networks you have in place already. What we can do is provide a platform to help speed and spread local best practice examples country wide.</a:t>
            </a:r>
          </a:p>
          <a:p>
            <a:pPr>
              <a:defRPr/>
            </a:pPr>
            <a:r>
              <a:rPr lang="en-GB" dirty="0"/>
              <a:t>RMOC = Regional Medicines Optimisation Committees			MR = Medicines Reconciliation</a:t>
            </a:r>
          </a:p>
          <a:p>
            <a:pPr>
              <a:defRPr/>
            </a:pPr>
            <a:r>
              <a:rPr lang="en-GB" dirty="0"/>
              <a:t>HPTP = Hospital Pharmacy Transformation Programme (Carter Review)	MSO = Medicines Safety Officers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68213-AD85-4485-8976-95645A33E80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1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2950" y="739775"/>
            <a:ext cx="5183188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10 specialist pharmacist staff – all part time, mostly also working in acute trusts or primary care, so we understand current ‘real’ world issues.</a:t>
            </a:r>
          </a:p>
          <a:p>
            <a:pPr>
              <a:defRPr/>
            </a:pPr>
            <a:r>
              <a:rPr lang="en-GB" dirty="0"/>
              <a:t>BUT only 3.6WTE staff for all England service =&gt; Thus collaboration and ‘do once and share’ are where we are at.</a:t>
            </a:r>
          </a:p>
          <a:p>
            <a:pPr>
              <a:defRPr/>
            </a:pPr>
            <a:r>
              <a:rPr lang="en-GB" dirty="0"/>
              <a:t>No way are we in competition or taking over any local networks you have in place already. What we can do is provide a platform to help speed and spread local best practice examples country wide.</a:t>
            </a:r>
          </a:p>
          <a:p>
            <a:pPr>
              <a:defRPr/>
            </a:pPr>
            <a:r>
              <a:rPr lang="en-GB" dirty="0"/>
              <a:t>RMOC = Regional Medicines Optimisation Committees			MR = Medicines Reconciliation</a:t>
            </a:r>
          </a:p>
          <a:p>
            <a:pPr>
              <a:defRPr/>
            </a:pPr>
            <a:r>
              <a:rPr lang="en-GB" dirty="0"/>
              <a:t>HPTP = Hospital Pharmacy Transformation Programme (Carter Review)	MSO = Medicines Safety Officers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68213-AD85-4485-8976-95645A33E80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59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2950" y="739775"/>
            <a:ext cx="5183188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10 specialist pharmacist staff – all part time, mostly also working in acute trusts or primary care, so we understand current ‘real’ world issues.</a:t>
            </a:r>
          </a:p>
          <a:p>
            <a:pPr>
              <a:defRPr/>
            </a:pPr>
            <a:r>
              <a:rPr lang="en-GB" dirty="0"/>
              <a:t>BUT only 3.6WTE staff for all England service =&gt; Thus collaboration and ‘do once and share’ are where we are at.</a:t>
            </a:r>
          </a:p>
          <a:p>
            <a:pPr>
              <a:defRPr/>
            </a:pPr>
            <a:r>
              <a:rPr lang="en-GB" dirty="0"/>
              <a:t>No way are we in competition or taking over any local networks you have in place already. What we can do is provide a platform to help speed and spread local best practice examples country wide.</a:t>
            </a:r>
          </a:p>
          <a:p>
            <a:pPr>
              <a:defRPr/>
            </a:pPr>
            <a:r>
              <a:rPr lang="en-GB" dirty="0"/>
              <a:t>RMOC = Regional Medicines Optimisation Committees			MR = Medicines Reconciliation</a:t>
            </a:r>
          </a:p>
          <a:p>
            <a:pPr>
              <a:defRPr/>
            </a:pPr>
            <a:r>
              <a:rPr lang="en-GB" dirty="0"/>
              <a:t>HPTP = Hospital Pharmacy Transformation Programme (Carter Review)	MSO = Medicines Safety Officers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68213-AD85-4485-8976-95645A33E80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3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10080625" cy="720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8687" tIns="49343" rIns="98687" bIns="49343"/>
          <a:lstStyle>
            <a:lvl1pPr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11" descr="SPS Logo_Icon_Ma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37" y="2240280"/>
            <a:ext cx="5316830" cy="506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 bwMode="auto">
          <a:xfrm>
            <a:off x="435781" y="6624161"/>
            <a:ext cx="698643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83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357022" y="6624161"/>
            <a:ext cx="4445276" cy="38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87" tIns="49343" rIns="98687" bIns="49343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0" hangingPunct="0">
              <a:defRPr/>
            </a:pPr>
            <a:r>
              <a:rPr lang="en-US" sz="1900" b="1" dirty="0" err="1">
                <a:solidFill>
                  <a:srgbClr val="01833E"/>
                </a:solidFill>
                <a:latin typeface="Arial" charset="0"/>
                <a:cs typeface="Arial" charset="0"/>
              </a:rPr>
              <a:t>www.sps.nhs.uk</a:t>
            </a:r>
            <a:endParaRPr lang="en-US" sz="1900" b="1" dirty="0">
              <a:solidFill>
                <a:srgbClr val="01833E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11" descr="SPS Logo Horizontal 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2" y="273368"/>
            <a:ext cx="2619913" cy="79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HS-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39" y="273373"/>
            <a:ext cx="974811" cy="37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57022" y="5112306"/>
            <a:ext cx="4286016" cy="120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87" tIns="49343" rIns="98687" bIns="49343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0" hangingPunct="0">
              <a:defRPr/>
            </a:pPr>
            <a:r>
              <a:rPr lang="en-US" b="1" dirty="0">
                <a:solidFill>
                  <a:srgbClr val="01833E"/>
                </a:solidFill>
                <a:latin typeface="Arial" charset="0"/>
                <a:cs typeface="Arial" charset="0"/>
              </a:rPr>
              <a:t>The first stop </a:t>
            </a:r>
            <a:br>
              <a:rPr lang="en-US" b="1" dirty="0">
                <a:solidFill>
                  <a:srgbClr val="01833E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1833E"/>
                </a:solidFill>
                <a:latin typeface="Arial" charset="0"/>
                <a:cs typeface="Arial" charset="0"/>
              </a:rPr>
              <a:t>for professional medicines advice</a:t>
            </a:r>
          </a:p>
        </p:txBody>
      </p:sp>
    </p:spTree>
    <p:extLst>
      <p:ext uri="{BB962C8B-B14F-4D97-AF65-F5344CB8AC3E}">
        <p14:creationId xmlns:p14="http://schemas.microsoft.com/office/powerpoint/2010/main" val="306897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35" y="1559023"/>
            <a:ext cx="9049755" cy="640080"/>
          </a:xfrm>
          <a:prstGeom prst="rect">
            <a:avLst/>
          </a:prstGeom>
        </p:spPr>
        <p:txBody>
          <a:bodyPr lIns="98687" tIns="49343" rIns="98687" bIns="49343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9734" y="-135027"/>
            <a:ext cx="4329343" cy="9061569"/>
          </a:xfrm>
          <a:prstGeom prst="rect">
            <a:avLst/>
          </a:prstGeom>
        </p:spPr>
        <p:txBody>
          <a:bodyPr vert="eaVert" lIns="98687" tIns="49343" rIns="98687" bIns="49343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6268" y="6700837"/>
            <a:ext cx="2520156" cy="3400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5C5F6-FB93-4BDA-9AC7-75BE516ABC76}" type="datetime1">
              <a:rPr lang="en-GB"/>
              <a:pPr>
                <a:defRPr/>
              </a:pPr>
              <a:t>03/09/2020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892C-E56A-4846-9E05-1D8BC39E4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7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2061" y="-319555"/>
            <a:ext cx="4536504" cy="9049755"/>
          </a:xfrm>
          <a:prstGeom prst="rect">
            <a:avLst/>
          </a:prstGeom>
        </p:spPr>
        <p:txBody>
          <a:bodyPr vert="eaVert" lIns="98687" tIns="49343" rIns="98687" bIns="49343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6268" y="6700837"/>
            <a:ext cx="2520156" cy="3400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A96DC-C06A-432A-8998-F79AAD67A83A}" type="datetime1">
              <a:rPr lang="en-GB"/>
              <a:pPr>
                <a:defRPr/>
              </a:pPr>
              <a:t>03/09/2020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543FD-C849-493D-91F1-A140B9FEC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7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24" y="400050"/>
            <a:ext cx="6720417" cy="640080"/>
          </a:xfrm>
          <a:prstGeom prst="rect">
            <a:avLst/>
          </a:prstGeom>
        </p:spPr>
        <p:txBody>
          <a:bodyPr lIns="98687" tIns="49343" rIns="98687" bIns="49343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6023" y="2000250"/>
            <a:ext cx="9240573" cy="4400550"/>
          </a:xfrm>
          <a:prstGeom prst="rect">
            <a:avLst/>
          </a:prstGeom>
        </p:spPr>
        <p:txBody>
          <a:bodyPr lIns="98687" tIns="49343" rIns="98687" bIns="49343"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6268" y="6700837"/>
            <a:ext cx="2520156" cy="3400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939E-590A-41B8-8D04-E9DE2705B407}" type="datetime1">
              <a:rPr lang="en-GB"/>
              <a:pPr>
                <a:defRPr/>
              </a:pPr>
              <a:t>03/09/2020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C2C0-8362-4CEA-AEA8-250719A1E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1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3" y="455057"/>
            <a:ext cx="2367896" cy="72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529" y="500063"/>
            <a:ext cx="1177824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82" y="2862030"/>
            <a:ext cx="5476090" cy="521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35777" y="6549157"/>
            <a:ext cx="3890491" cy="3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9" tIns="49349" rIns="98699" bIns="49349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r>
              <a:rPr lang="en-US" altLang="en-US" sz="1900" b="1">
                <a:solidFill>
                  <a:srgbClr val="01833E"/>
                </a:solidFill>
                <a:latin typeface="Arial" pitchFamily="34" charset="0"/>
                <a:cs typeface="Arial" pitchFamily="34" charset="0"/>
              </a:rPr>
              <a:t>www.sps.nhs.uk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516285" y="6549152"/>
            <a:ext cx="60326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183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16288" y="5717386"/>
            <a:ext cx="3888741" cy="67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9" tIns="49349" rIns="98699" bIns="49349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r>
              <a:rPr lang="en-US" altLang="en-US" sz="1900">
                <a:solidFill>
                  <a:srgbClr val="01833E"/>
                </a:solidFill>
                <a:latin typeface="Arial" pitchFamily="34" charset="0"/>
                <a:cs typeface="Arial" pitchFamily="34" charset="0"/>
              </a:rPr>
              <a:t>The first stop for</a:t>
            </a:r>
          </a:p>
          <a:p>
            <a:pPr eaLnBrk="0" hangingPunct="0">
              <a:defRPr/>
            </a:pPr>
            <a:r>
              <a:rPr lang="en-US" altLang="en-US" sz="1900">
                <a:solidFill>
                  <a:srgbClr val="01833E"/>
                </a:solidFill>
                <a:latin typeface="Arial" pitchFamily="34" charset="0"/>
                <a:cs typeface="Arial" pitchFamily="34" charset="0"/>
              </a:rPr>
              <a:t>Professional medicines advice</a:t>
            </a:r>
          </a:p>
        </p:txBody>
      </p:sp>
    </p:spTree>
    <p:extLst>
      <p:ext uri="{BB962C8B-B14F-4D97-AF65-F5344CB8AC3E}">
        <p14:creationId xmlns:p14="http://schemas.microsoft.com/office/powerpoint/2010/main" val="348039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3" y="2000250"/>
            <a:ext cx="9240573" cy="4400550"/>
          </a:xfrm>
          <a:prstGeom prst="rect">
            <a:avLst/>
          </a:prstGeom>
        </p:spPr>
        <p:txBody>
          <a:bodyPr lIns="98699" tIns="49349" rIns="98699" bIns="49349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3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009E49"/>
                </a:solidFill>
              </a:rPr>
              <a:t>www.sps.nhs.uk</a:t>
            </a:r>
            <a:endParaRPr lang="en-US">
              <a:solidFill>
                <a:srgbClr val="009E49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0BCD-2AB3-4B21-97AF-5BAB4DDC9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13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37" y="1559024"/>
            <a:ext cx="9208523" cy="907301"/>
          </a:xfrm>
          <a:prstGeom prst="rect">
            <a:avLst/>
          </a:prstGeom>
        </p:spPr>
        <p:txBody>
          <a:bodyPr lIns="98699" tIns="49349" rIns="98699" bIns="49349"/>
          <a:lstStyle>
            <a:lvl1pPr algn="l">
              <a:defRPr sz="32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437" y="2844366"/>
            <a:ext cx="9208523" cy="3477986"/>
          </a:xfrm>
          <a:prstGeom prst="rect">
            <a:avLst/>
          </a:prstGeom>
        </p:spPr>
        <p:txBody>
          <a:bodyPr lIns="98699" tIns="49349" rIns="98699" bIns="49349" anchor="b"/>
          <a:lstStyle>
            <a:lvl1pPr marL="0" indent="0">
              <a:buNone/>
              <a:defRPr sz="2200"/>
            </a:lvl1pPr>
            <a:lvl2pPr marL="493492" indent="0">
              <a:buNone/>
              <a:defRPr sz="1900"/>
            </a:lvl2pPr>
            <a:lvl3pPr marL="986985" indent="0">
              <a:buNone/>
              <a:defRPr sz="1700"/>
            </a:lvl3pPr>
            <a:lvl4pPr marL="1480476" indent="0">
              <a:buNone/>
              <a:defRPr sz="1500"/>
            </a:lvl4pPr>
            <a:lvl5pPr marL="1973968" indent="0">
              <a:buNone/>
              <a:defRPr sz="1500"/>
            </a:lvl5pPr>
            <a:lvl6pPr marL="2467459" indent="0">
              <a:buNone/>
              <a:defRPr sz="1500"/>
            </a:lvl6pPr>
            <a:lvl7pPr marL="2960952" indent="0">
              <a:buNone/>
              <a:defRPr sz="1500"/>
            </a:lvl7pPr>
            <a:lvl8pPr marL="3454445" indent="0">
              <a:buNone/>
              <a:defRPr sz="1500"/>
            </a:lvl8pPr>
            <a:lvl9pPr marL="3947938" indent="0">
              <a:buNone/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86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0E9D-0818-4ACB-B2E1-D9C03AD54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862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21" y="2000250"/>
            <a:ext cx="4536281" cy="4400550"/>
          </a:xfrm>
          <a:prstGeom prst="rect">
            <a:avLst/>
          </a:prstGeom>
        </p:spPr>
        <p:txBody>
          <a:bodyPr lIns="98699" tIns="49349" rIns="98699" bIns="49349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7" y="2000250"/>
            <a:ext cx="4536281" cy="4400550"/>
          </a:xfrm>
          <a:prstGeom prst="rect">
            <a:avLst/>
          </a:prstGeom>
        </p:spPr>
        <p:txBody>
          <a:bodyPr lIns="98699" tIns="49349" rIns="98699" bIns="49349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86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49AD-4684-4CBB-A4B8-B1667A013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826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11869"/>
            <a:ext cx="4454027" cy="671750"/>
          </a:xfrm>
          <a:prstGeom prst="rect">
            <a:avLst/>
          </a:prstGeom>
        </p:spPr>
        <p:txBody>
          <a:bodyPr lIns="98699" tIns="49349" rIns="98699" bIns="49349" anchor="b"/>
          <a:lstStyle>
            <a:lvl1pPr marL="0" indent="0">
              <a:buNone/>
              <a:defRPr sz="2600" b="1"/>
            </a:lvl1pPr>
            <a:lvl2pPr marL="493492" indent="0">
              <a:buNone/>
              <a:defRPr sz="2200" b="1"/>
            </a:lvl2pPr>
            <a:lvl3pPr marL="986985" indent="0">
              <a:buNone/>
              <a:defRPr sz="1900" b="1"/>
            </a:lvl3pPr>
            <a:lvl4pPr marL="1480476" indent="0">
              <a:buNone/>
              <a:defRPr sz="1700" b="1"/>
            </a:lvl4pPr>
            <a:lvl5pPr marL="1973968" indent="0">
              <a:buNone/>
              <a:defRPr sz="1700" b="1"/>
            </a:lvl5pPr>
            <a:lvl6pPr marL="2467459" indent="0">
              <a:buNone/>
              <a:defRPr sz="1700" b="1"/>
            </a:lvl6pPr>
            <a:lvl7pPr marL="2960952" indent="0">
              <a:buNone/>
              <a:defRPr sz="1700" b="1"/>
            </a:lvl7pPr>
            <a:lvl8pPr marL="3454445" indent="0">
              <a:buNone/>
              <a:defRPr sz="1700" b="1"/>
            </a:lvl8pPr>
            <a:lvl9pPr marL="3947938" indent="0">
              <a:buNone/>
              <a:defRPr sz="17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283619"/>
            <a:ext cx="4454027" cy="4148852"/>
          </a:xfrm>
          <a:prstGeom prst="rect">
            <a:avLst/>
          </a:prstGeom>
        </p:spPr>
        <p:txBody>
          <a:bodyPr lIns="98699" tIns="49349" rIns="98699" bIns="49349"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11869"/>
            <a:ext cx="4455776" cy="671750"/>
          </a:xfrm>
          <a:prstGeom prst="rect">
            <a:avLst/>
          </a:prstGeom>
        </p:spPr>
        <p:txBody>
          <a:bodyPr lIns="98699" tIns="49349" rIns="98699" bIns="49349" anchor="b"/>
          <a:lstStyle>
            <a:lvl1pPr marL="0" indent="0">
              <a:buNone/>
              <a:defRPr sz="2600" b="1"/>
            </a:lvl1pPr>
            <a:lvl2pPr marL="493492" indent="0">
              <a:buNone/>
              <a:defRPr sz="2200" b="1"/>
            </a:lvl2pPr>
            <a:lvl3pPr marL="986985" indent="0">
              <a:buNone/>
              <a:defRPr sz="1900" b="1"/>
            </a:lvl3pPr>
            <a:lvl4pPr marL="1480476" indent="0">
              <a:buNone/>
              <a:defRPr sz="1700" b="1"/>
            </a:lvl4pPr>
            <a:lvl5pPr marL="1973968" indent="0">
              <a:buNone/>
              <a:defRPr sz="1700" b="1"/>
            </a:lvl5pPr>
            <a:lvl6pPr marL="2467459" indent="0">
              <a:buNone/>
              <a:defRPr sz="1700" b="1"/>
            </a:lvl6pPr>
            <a:lvl7pPr marL="2960952" indent="0">
              <a:buNone/>
              <a:defRPr sz="1700" b="1"/>
            </a:lvl7pPr>
            <a:lvl8pPr marL="3454445" indent="0">
              <a:buNone/>
              <a:defRPr sz="1700" b="1"/>
            </a:lvl8pPr>
            <a:lvl9pPr marL="3947938" indent="0">
              <a:buNone/>
              <a:defRPr sz="17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283619"/>
            <a:ext cx="4455776" cy="4148852"/>
          </a:xfrm>
          <a:prstGeom prst="rect">
            <a:avLst/>
          </a:prstGeom>
        </p:spPr>
        <p:txBody>
          <a:bodyPr lIns="98699" tIns="49349" rIns="98699" bIns="49349"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86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B0CAE-7102-49FE-B496-095636B4D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8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86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8B4F-E140-4223-9DCD-972ED27CC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589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86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ACFF-70DD-455E-9C64-4CC76FB2E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75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3" y="2000250"/>
            <a:ext cx="9240573" cy="4400550"/>
          </a:xfrm>
          <a:prstGeom prst="rect">
            <a:avLst/>
          </a:prstGeom>
        </p:spPr>
        <p:txBody>
          <a:bodyPr lIns="98687" tIns="49343" rIns="98687" bIns="49343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6268" y="6700837"/>
            <a:ext cx="2520156" cy="34004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2697DB2-FCC9-4D58-B54E-22C5FBE163AB}" type="datetime1">
              <a:rPr lang="en-GB">
                <a:solidFill>
                  <a:srgbClr val="009E49"/>
                </a:solidFill>
              </a:rPr>
              <a:pPr>
                <a:defRPr/>
              </a:pPr>
              <a:t>03/09/2020</a:t>
            </a:fld>
            <a:endParaRPr lang="en-US">
              <a:solidFill>
                <a:srgbClr val="009E49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2C615-6DB7-414B-8D57-D8ED33730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54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286702"/>
            <a:ext cx="3316456" cy="1220153"/>
          </a:xfrm>
          <a:prstGeom prst="rect">
            <a:avLst/>
          </a:prstGeom>
        </p:spPr>
        <p:txBody>
          <a:bodyPr lIns="98699" tIns="49349" rIns="98699" bIns="49349" anchor="b"/>
          <a:lstStyle>
            <a:lvl1pPr algn="l">
              <a:defRPr sz="2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286707"/>
            <a:ext cx="5635349" cy="6145769"/>
          </a:xfrm>
          <a:prstGeom prst="rect">
            <a:avLst/>
          </a:prstGeom>
        </p:spPr>
        <p:txBody>
          <a:bodyPr lIns="98699" tIns="49349" rIns="98699" bIns="49349"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06860"/>
            <a:ext cx="3316456" cy="4925616"/>
          </a:xfrm>
          <a:prstGeom prst="rect">
            <a:avLst/>
          </a:prstGeom>
        </p:spPr>
        <p:txBody>
          <a:bodyPr lIns="98699" tIns="49349" rIns="98699" bIns="49349"/>
          <a:lstStyle>
            <a:lvl1pPr marL="0" indent="0">
              <a:buNone/>
              <a:defRPr sz="1500"/>
            </a:lvl1pPr>
            <a:lvl2pPr marL="493492" indent="0">
              <a:buNone/>
              <a:defRPr sz="1300"/>
            </a:lvl2pPr>
            <a:lvl3pPr marL="986985" indent="0">
              <a:buNone/>
              <a:defRPr sz="1100"/>
            </a:lvl3pPr>
            <a:lvl4pPr marL="1480476" indent="0">
              <a:buNone/>
              <a:defRPr sz="1000"/>
            </a:lvl4pPr>
            <a:lvl5pPr marL="1973968" indent="0">
              <a:buNone/>
              <a:defRPr sz="1000"/>
            </a:lvl5pPr>
            <a:lvl6pPr marL="2467459" indent="0">
              <a:buNone/>
              <a:defRPr sz="1000"/>
            </a:lvl6pPr>
            <a:lvl7pPr marL="2960952" indent="0">
              <a:buNone/>
              <a:defRPr sz="1000"/>
            </a:lvl7pPr>
            <a:lvl8pPr marL="3454445" indent="0">
              <a:buNone/>
              <a:defRPr sz="1000"/>
            </a:lvl8pPr>
            <a:lvl9pPr marL="3947938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86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EE29-5B00-4AEC-98F7-66D5B1FEB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822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51" y="1559023"/>
            <a:ext cx="3889807" cy="831692"/>
          </a:xfrm>
          <a:prstGeom prst="rect">
            <a:avLst/>
          </a:prstGeom>
        </p:spPr>
        <p:txBody>
          <a:bodyPr lIns="98699" tIns="49349" rIns="98699" bIns="49349" anchor="b"/>
          <a:lstStyle>
            <a:lvl1pPr algn="l">
              <a:defRPr sz="22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64010" y="1559027"/>
            <a:ext cx="5159948" cy="4612113"/>
          </a:xfrm>
          <a:prstGeom prst="rect">
            <a:avLst/>
          </a:prstGeom>
        </p:spPr>
        <p:txBody>
          <a:bodyPr lIns="98699" tIns="49349" rIns="98699" bIns="49349"/>
          <a:lstStyle>
            <a:lvl1pPr marL="0" indent="0">
              <a:buNone/>
              <a:defRPr sz="3500"/>
            </a:lvl1pPr>
            <a:lvl2pPr marL="493492" indent="0">
              <a:buNone/>
              <a:defRPr sz="3000"/>
            </a:lvl2pPr>
            <a:lvl3pPr marL="986985" indent="0">
              <a:buNone/>
              <a:defRPr sz="2600"/>
            </a:lvl3pPr>
            <a:lvl4pPr marL="1480476" indent="0">
              <a:buNone/>
              <a:defRPr sz="2200"/>
            </a:lvl4pPr>
            <a:lvl5pPr marL="1973968" indent="0">
              <a:buNone/>
              <a:defRPr sz="2200"/>
            </a:lvl5pPr>
            <a:lvl6pPr marL="2467459" indent="0">
              <a:buNone/>
              <a:defRPr sz="2200"/>
            </a:lvl6pPr>
            <a:lvl7pPr marL="2960952" indent="0">
              <a:buNone/>
              <a:defRPr sz="2200"/>
            </a:lvl7pPr>
            <a:lvl8pPr marL="3454445" indent="0">
              <a:buNone/>
              <a:defRPr sz="2200"/>
            </a:lvl8pPr>
            <a:lvl9pPr marL="3947938" indent="0">
              <a:buNone/>
              <a:defRPr sz="22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051" y="2617545"/>
            <a:ext cx="3889807" cy="3553595"/>
          </a:xfrm>
          <a:prstGeom prst="rect">
            <a:avLst/>
          </a:prstGeom>
        </p:spPr>
        <p:txBody>
          <a:bodyPr lIns="98699" tIns="49349" rIns="98699" bIns="49349"/>
          <a:lstStyle>
            <a:lvl1pPr marL="0" indent="0">
              <a:buNone/>
              <a:defRPr sz="1500"/>
            </a:lvl1pPr>
            <a:lvl2pPr marL="493492" indent="0">
              <a:buNone/>
              <a:defRPr sz="1300"/>
            </a:lvl2pPr>
            <a:lvl3pPr marL="986985" indent="0">
              <a:buNone/>
              <a:defRPr sz="1100"/>
            </a:lvl3pPr>
            <a:lvl4pPr marL="1480476" indent="0">
              <a:buNone/>
              <a:defRPr sz="1000"/>
            </a:lvl4pPr>
            <a:lvl5pPr marL="1973968" indent="0">
              <a:buNone/>
              <a:defRPr sz="1000"/>
            </a:lvl5pPr>
            <a:lvl6pPr marL="2467459" indent="0">
              <a:buNone/>
              <a:defRPr sz="1000"/>
            </a:lvl6pPr>
            <a:lvl7pPr marL="2960952" indent="0">
              <a:buNone/>
              <a:defRPr sz="1000"/>
            </a:lvl7pPr>
            <a:lvl8pPr marL="3454445" indent="0">
              <a:buNone/>
              <a:defRPr sz="1000"/>
            </a:lvl8pPr>
            <a:lvl9pPr marL="3947938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86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14A4-5F55-4E51-9BD4-4FB82AA77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647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35" y="1559023"/>
            <a:ext cx="9049755" cy="640080"/>
          </a:xfrm>
          <a:prstGeom prst="rect">
            <a:avLst/>
          </a:prstGeom>
        </p:spPr>
        <p:txBody>
          <a:bodyPr lIns="98699" tIns="49349" rIns="98699" bIns="49349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9734" y="-135027"/>
            <a:ext cx="4329343" cy="9061569"/>
          </a:xfrm>
          <a:prstGeom prst="rect">
            <a:avLst/>
          </a:prstGeom>
        </p:spPr>
        <p:txBody>
          <a:bodyPr vert="eaVert" lIns="98699" tIns="49349" rIns="98699" bIns="49349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86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CED1-8DA6-4981-B18D-FAF0B7526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852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2061" y="-319556"/>
            <a:ext cx="4536504" cy="9049755"/>
          </a:xfrm>
          <a:prstGeom prst="rect">
            <a:avLst/>
          </a:prstGeom>
        </p:spPr>
        <p:txBody>
          <a:bodyPr vert="eaVert" lIns="98699" tIns="49349" rIns="98699" bIns="49349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86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A7819-DDCF-4188-95BF-1E9C3468D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122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24" y="400050"/>
            <a:ext cx="6720417" cy="640080"/>
          </a:xfrm>
          <a:prstGeom prst="rect">
            <a:avLst/>
          </a:prstGeom>
        </p:spPr>
        <p:txBody>
          <a:bodyPr lIns="98699" tIns="49349" rIns="98699" bIns="49349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6023" y="2000250"/>
            <a:ext cx="9240573" cy="4400550"/>
          </a:xfrm>
          <a:prstGeom prst="rect">
            <a:avLst/>
          </a:prstGeom>
        </p:spPr>
        <p:txBody>
          <a:bodyPr lIns="98699" tIns="49349" rIns="98699" bIns="49349"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86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GB"/>
              <a:t>www.sps.nhs.uk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D6C7-9950-42A6-B8A6-1952DFBD4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82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37" y="1559024"/>
            <a:ext cx="9208523" cy="907301"/>
          </a:xfrm>
          <a:prstGeom prst="rect">
            <a:avLst/>
          </a:prstGeom>
        </p:spPr>
        <p:txBody>
          <a:bodyPr lIns="98687" tIns="49343" rIns="98687" bIns="49343"/>
          <a:lstStyle>
            <a:lvl1pPr algn="l">
              <a:defRPr sz="32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437" y="2844366"/>
            <a:ext cx="9208523" cy="3477986"/>
          </a:xfrm>
          <a:prstGeom prst="rect">
            <a:avLst/>
          </a:prstGeom>
        </p:spPr>
        <p:txBody>
          <a:bodyPr lIns="98687" tIns="49343" rIns="98687" bIns="49343" anchor="b"/>
          <a:lstStyle>
            <a:lvl1pPr marL="0" indent="0">
              <a:buNone/>
              <a:defRPr sz="2200"/>
            </a:lvl1pPr>
            <a:lvl2pPr marL="493432" indent="0">
              <a:buNone/>
              <a:defRPr sz="1900"/>
            </a:lvl2pPr>
            <a:lvl3pPr marL="986866" indent="0">
              <a:buNone/>
              <a:defRPr sz="1700"/>
            </a:lvl3pPr>
            <a:lvl4pPr marL="1480298" indent="0">
              <a:buNone/>
              <a:defRPr sz="1500"/>
            </a:lvl4pPr>
            <a:lvl5pPr marL="1973730" indent="0">
              <a:buNone/>
              <a:defRPr sz="1500"/>
            </a:lvl5pPr>
            <a:lvl6pPr marL="2467161" indent="0">
              <a:buNone/>
              <a:defRPr sz="1500"/>
            </a:lvl6pPr>
            <a:lvl7pPr marL="2960594" indent="0">
              <a:buNone/>
              <a:defRPr sz="1500"/>
            </a:lvl7pPr>
            <a:lvl8pPr marL="3454029" indent="0">
              <a:buNone/>
              <a:defRPr sz="1500"/>
            </a:lvl8pPr>
            <a:lvl9pPr marL="3947462" indent="0">
              <a:buNone/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6268" y="6700837"/>
            <a:ext cx="2520156" cy="3400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7ECD5-6EF9-4476-8321-76D70693E4DE}" type="datetime1">
              <a:rPr lang="en-GB"/>
              <a:pPr>
                <a:defRPr/>
              </a:pPr>
              <a:t>03/09/2020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0A103-EA24-4C89-A0FD-3E2C2BE8B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21" y="2000250"/>
            <a:ext cx="4536281" cy="4400550"/>
          </a:xfrm>
          <a:prstGeom prst="rect">
            <a:avLst/>
          </a:prstGeom>
        </p:spPr>
        <p:txBody>
          <a:bodyPr lIns="98687" tIns="49343" rIns="98687" bIns="49343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7" y="2000250"/>
            <a:ext cx="4536281" cy="4400550"/>
          </a:xfrm>
          <a:prstGeom prst="rect">
            <a:avLst/>
          </a:prstGeom>
        </p:spPr>
        <p:txBody>
          <a:bodyPr lIns="98687" tIns="49343" rIns="98687" bIns="49343"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6268" y="6700837"/>
            <a:ext cx="2520156" cy="3400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650A-6DA2-4DEA-A234-A81B0C7A9515}" type="datetime1">
              <a:rPr lang="en-GB"/>
              <a:pPr>
                <a:defRPr/>
              </a:pPr>
              <a:t>03/09/2020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0BE7-2EDF-44E5-B82F-47C8C2DC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1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11869"/>
            <a:ext cx="4454027" cy="671750"/>
          </a:xfrm>
          <a:prstGeom prst="rect">
            <a:avLst/>
          </a:prstGeom>
        </p:spPr>
        <p:txBody>
          <a:bodyPr lIns="98687" tIns="49343" rIns="98687" bIns="49343" anchor="b"/>
          <a:lstStyle>
            <a:lvl1pPr marL="0" indent="0">
              <a:buNone/>
              <a:defRPr sz="2600" b="1"/>
            </a:lvl1pPr>
            <a:lvl2pPr marL="493432" indent="0">
              <a:buNone/>
              <a:defRPr sz="2200" b="1"/>
            </a:lvl2pPr>
            <a:lvl3pPr marL="986866" indent="0">
              <a:buNone/>
              <a:defRPr sz="1900" b="1"/>
            </a:lvl3pPr>
            <a:lvl4pPr marL="1480298" indent="0">
              <a:buNone/>
              <a:defRPr sz="1700" b="1"/>
            </a:lvl4pPr>
            <a:lvl5pPr marL="1973730" indent="0">
              <a:buNone/>
              <a:defRPr sz="1700" b="1"/>
            </a:lvl5pPr>
            <a:lvl6pPr marL="2467161" indent="0">
              <a:buNone/>
              <a:defRPr sz="1700" b="1"/>
            </a:lvl6pPr>
            <a:lvl7pPr marL="2960594" indent="0">
              <a:buNone/>
              <a:defRPr sz="1700" b="1"/>
            </a:lvl7pPr>
            <a:lvl8pPr marL="3454029" indent="0">
              <a:buNone/>
              <a:defRPr sz="1700" b="1"/>
            </a:lvl8pPr>
            <a:lvl9pPr marL="3947462" indent="0">
              <a:buNone/>
              <a:defRPr sz="17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283619"/>
            <a:ext cx="4454027" cy="4148852"/>
          </a:xfrm>
          <a:prstGeom prst="rect">
            <a:avLst/>
          </a:prstGeom>
        </p:spPr>
        <p:txBody>
          <a:bodyPr lIns="98687" tIns="49343" rIns="98687" bIns="49343"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11869"/>
            <a:ext cx="4455776" cy="671750"/>
          </a:xfrm>
          <a:prstGeom prst="rect">
            <a:avLst/>
          </a:prstGeom>
        </p:spPr>
        <p:txBody>
          <a:bodyPr lIns="98687" tIns="49343" rIns="98687" bIns="49343" anchor="b"/>
          <a:lstStyle>
            <a:lvl1pPr marL="0" indent="0">
              <a:buNone/>
              <a:defRPr sz="2600" b="1"/>
            </a:lvl1pPr>
            <a:lvl2pPr marL="493432" indent="0">
              <a:buNone/>
              <a:defRPr sz="2200" b="1"/>
            </a:lvl2pPr>
            <a:lvl3pPr marL="986866" indent="0">
              <a:buNone/>
              <a:defRPr sz="1900" b="1"/>
            </a:lvl3pPr>
            <a:lvl4pPr marL="1480298" indent="0">
              <a:buNone/>
              <a:defRPr sz="1700" b="1"/>
            </a:lvl4pPr>
            <a:lvl5pPr marL="1973730" indent="0">
              <a:buNone/>
              <a:defRPr sz="1700" b="1"/>
            </a:lvl5pPr>
            <a:lvl6pPr marL="2467161" indent="0">
              <a:buNone/>
              <a:defRPr sz="1700" b="1"/>
            </a:lvl6pPr>
            <a:lvl7pPr marL="2960594" indent="0">
              <a:buNone/>
              <a:defRPr sz="1700" b="1"/>
            </a:lvl7pPr>
            <a:lvl8pPr marL="3454029" indent="0">
              <a:buNone/>
              <a:defRPr sz="1700" b="1"/>
            </a:lvl8pPr>
            <a:lvl9pPr marL="3947462" indent="0">
              <a:buNone/>
              <a:defRPr sz="17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283619"/>
            <a:ext cx="4455776" cy="4148852"/>
          </a:xfrm>
          <a:prstGeom prst="rect">
            <a:avLst/>
          </a:prstGeom>
        </p:spPr>
        <p:txBody>
          <a:bodyPr lIns="98687" tIns="49343" rIns="98687" bIns="49343"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6268" y="6700837"/>
            <a:ext cx="2520156" cy="3400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F8BFB-F7EA-4C45-AACF-C0148A3EE228}" type="datetime1">
              <a:rPr lang="en-GB"/>
              <a:pPr>
                <a:defRPr/>
              </a:pPr>
              <a:t>03/09/2020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7161-D069-4CB0-9971-0605CDF79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6268" y="6700837"/>
            <a:ext cx="2520156" cy="3400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758DB-6EF8-491A-8272-48E52FC189A8}" type="datetime1">
              <a:rPr lang="en-GB"/>
              <a:pPr>
                <a:defRPr/>
              </a:pPr>
              <a:t>03/09/2020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CC52-9667-432B-BBA4-C7111311D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6268" y="6700837"/>
            <a:ext cx="2520156" cy="3400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E8B2B-B786-424A-BE8E-A67D309974CE}" type="datetime1">
              <a:rPr lang="en-GB"/>
              <a:pPr>
                <a:defRPr/>
              </a:pPr>
              <a:t>03/09/2020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8981-232B-417D-B162-CFAFD8694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286702"/>
            <a:ext cx="3316456" cy="1220153"/>
          </a:xfrm>
          <a:prstGeom prst="rect">
            <a:avLst/>
          </a:prstGeom>
        </p:spPr>
        <p:txBody>
          <a:bodyPr lIns="98687" tIns="49343" rIns="98687" bIns="49343" anchor="b"/>
          <a:lstStyle>
            <a:lvl1pPr algn="l">
              <a:defRPr sz="2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286708"/>
            <a:ext cx="5635349" cy="6145769"/>
          </a:xfrm>
          <a:prstGeom prst="rect">
            <a:avLst/>
          </a:prstGeom>
        </p:spPr>
        <p:txBody>
          <a:bodyPr lIns="98687" tIns="49343" rIns="98687" bIns="49343"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06861"/>
            <a:ext cx="3316456" cy="4925616"/>
          </a:xfrm>
          <a:prstGeom prst="rect">
            <a:avLst/>
          </a:prstGeom>
        </p:spPr>
        <p:txBody>
          <a:bodyPr lIns="98687" tIns="49343" rIns="98687" bIns="49343"/>
          <a:lstStyle>
            <a:lvl1pPr marL="0" indent="0">
              <a:buNone/>
              <a:defRPr sz="1500"/>
            </a:lvl1pPr>
            <a:lvl2pPr marL="493432" indent="0">
              <a:buNone/>
              <a:defRPr sz="1300"/>
            </a:lvl2pPr>
            <a:lvl3pPr marL="986866" indent="0">
              <a:buNone/>
              <a:defRPr sz="1100"/>
            </a:lvl3pPr>
            <a:lvl4pPr marL="1480298" indent="0">
              <a:buNone/>
              <a:defRPr sz="1000"/>
            </a:lvl4pPr>
            <a:lvl5pPr marL="1973730" indent="0">
              <a:buNone/>
              <a:defRPr sz="1000"/>
            </a:lvl5pPr>
            <a:lvl6pPr marL="2467161" indent="0">
              <a:buNone/>
              <a:defRPr sz="1000"/>
            </a:lvl6pPr>
            <a:lvl7pPr marL="2960594" indent="0">
              <a:buNone/>
              <a:defRPr sz="1000"/>
            </a:lvl7pPr>
            <a:lvl8pPr marL="3454029" indent="0">
              <a:buNone/>
              <a:defRPr sz="1000"/>
            </a:lvl8pPr>
            <a:lvl9pPr marL="3947462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6268" y="6700837"/>
            <a:ext cx="2520156" cy="3400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B7414-C6CF-47A0-BB6A-ECD757F3F0A5}" type="datetime1">
              <a:rPr lang="en-GB"/>
              <a:pPr>
                <a:defRPr/>
              </a:pPr>
              <a:t>03/09/2020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C8A3-A78B-4BAB-BFE6-9470C58E9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4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51" y="1559023"/>
            <a:ext cx="3889807" cy="831692"/>
          </a:xfrm>
          <a:prstGeom prst="rect">
            <a:avLst/>
          </a:prstGeom>
        </p:spPr>
        <p:txBody>
          <a:bodyPr lIns="98687" tIns="49343" rIns="98687" bIns="49343" anchor="b"/>
          <a:lstStyle>
            <a:lvl1pPr algn="l">
              <a:defRPr sz="22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64010" y="1559028"/>
            <a:ext cx="5159948" cy="4612113"/>
          </a:xfrm>
          <a:prstGeom prst="rect">
            <a:avLst/>
          </a:prstGeom>
        </p:spPr>
        <p:txBody>
          <a:bodyPr lIns="98687" tIns="49343" rIns="98687" bIns="49343"/>
          <a:lstStyle>
            <a:lvl1pPr marL="0" indent="0">
              <a:buNone/>
              <a:defRPr sz="3500"/>
            </a:lvl1pPr>
            <a:lvl2pPr marL="493432" indent="0">
              <a:buNone/>
              <a:defRPr sz="3000"/>
            </a:lvl2pPr>
            <a:lvl3pPr marL="986866" indent="0">
              <a:buNone/>
              <a:defRPr sz="2600"/>
            </a:lvl3pPr>
            <a:lvl4pPr marL="1480298" indent="0">
              <a:buNone/>
              <a:defRPr sz="2200"/>
            </a:lvl4pPr>
            <a:lvl5pPr marL="1973730" indent="0">
              <a:buNone/>
              <a:defRPr sz="2200"/>
            </a:lvl5pPr>
            <a:lvl6pPr marL="2467161" indent="0">
              <a:buNone/>
              <a:defRPr sz="2200"/>
            </a:lvl6pPr>
            <a:lvl7pPr marL="2960594" indent="0">
              <a:buNone/>
              <a:defRPr sz="2200"/>
            </a:lvl7pPr>
            <a:lvl8pPr marL="3454029" indent="0">
              <a:buNone/>
              <a:defRPr sz="2200"/>
            </a:lvl8pPr>
            <a:lvl9pPr marL="3947462" indent="0">
              <a:buNone/>
              <a:defRPr sz="22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051" y="2617546"/>
            <a:ext cx="3889807" cy="3553595"/>
          </a:xfrm>
          <a:prstGeom prst="rect">
            <a:avLst/>
          </a:prstGeom>
        </p:spPr>
        <p:txBody>
          <a:bodyPr lIns="98687" tIns="49343" rIns="98687" bIns="49343"/>
          <a:lstStyle>
            <a:lvl1pPr marL="0" indent="0">
              <a:buNone/>
              <a:defRPr sz="1500"/>
            </a:lvl1pPr>
            <a:lvl2pPr marL="493432" indent="0">
              <a:buNone/>
              <a:defRPr sz="1300"/>
            </a:lvl2pPr>
            <a:lvl3pPr marL="986866" indent="0">
              <a:buNone/>
              <a:defRPr sz="1100"/>
            </a:lvl3pPr>
            <a:lvl4pPr marL="1480298" indent="0">
              <a:buNone/>
              <a:defRPr sz="1000"/>
            </a:lvl4pPr>
            <a:lvl5pPr marL="1973730" indent="0">
              <a:buNone/>
              <a:defRPr sz="1000"/>
            </a:lvl5pPr>
            <a:lvl6pPr marL="2467161" indent="0">
              <a:buNone/>
              <a:defRPr sz="1000"/>
            </a:lvl6pPr>
            <a:lvl7pPr marL="2960594" indent="0">
              <a:buNone/>
              <a:defRPr sz="1000"/>
            </a:lvl7pPr>
            <a:lvl8pPr marL="3454029" indent="0">
              <a:buNone/>
              <a:defRPr sz="1000"/>
            </a:lvl8pPr>
            <a:lvl9pPr marL="3947462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26268" y="6700837"/>
            <a:ext cx="2520156" cy="3400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D645-A80C-4DD4-9C9F-70D5309F1BA6}" type="datetime1">
              <a:rPr lang="en-GB"/>
              <a:pPr>
                <a:defRPr/>
              </a:pPr>
              <a:t>03/09/2020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A708B-DD26-46DC-A689-887AD851F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8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4200" y="6700837"/>
            <a:ext cx="2586660" cy="34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8687" tIns="49343" rIns="98687" bIns="49343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rgbClr val="009E49"/>
                </a:solidFill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63820334-4039-474E-8942-64B3214ADD6E}" type="slidenum">
              <a:rPr lang="en-US"/>
              <a:pPr eaLnBrk="0" hangingPunct="0"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57028" y="6624161"/>
            <a:ext cx="944708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833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31" name="TextBox 6"/>
          <p:cNvSpPr txBox="1">
            <a:spLocks noChangeArrowheads="1"/>
          </p:cNvSpPr>
          <p:nvPr userDrawn="1"/>
        </p:nvSpPr>
        <p:spPr bwMode="auto">
          <a:xfrm>
            <a:off x="276517" y="6624161"/>
            <a:ext cx="4445276" cy="38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87" tIns="49343" rIns="98687" bIns="49343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0" hangingPunct="0">
              <a:defRPr/>
            </a:pPr>
            <a:r>
              <a:rPr lang="en-US" sz="1900" b="1" dirty="0" err="1">
                <a:solidFill>
                  <a:srgbClr val="01833E"/>
                </a:solidFill>
                <a:latin typeface="Arial" charset="0"/>
                <a:cs typeface="Arial" charset="0"/>
              </a:rPr>
              <a:t>www.sps.nhs.uk</a:t>
            </a:r>
            <a:endParaRPr lang="en-US" sz="1900" b="1" dirty="0">
              <a:solidFill>
                <a:srgbClr val="01833E"/>
              </a:solidFill>
              <a:latin typeface="Arial" charset="0"/>
              <a:cs typeface="Arial" charset="0"/>
            </a:endParaRPr>
          </a:p>
        </p:txBody>
      </p:sp>
      <p:pic>
        <p:nvPicPr>
          <p:cNvPr id="1029" name="Picture 11" descr="SPS Logo Horizontal 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2" y="273368"/>
            <a:ext cx="2619913" cy="79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2" descr="NHS-CMYK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39" y="273373"/>
            <a:ext cx="974811" cy="37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7679" y="6700837"/>
            <a:ext cx="4207261" cy="34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8687" tIns="49343" rIns="98687" bIns="49343" numCol="1" anchor="t" anchorCtr="0" compatLnSpc="1">
            <a:prstTxWarp prst="textNoShape">
              <a:avLst/>
            </a:prstTxWarp>
          </a:bodyPr>
          <a:lstStyle>
            <a:lvl1pPr algn="ctr">
              <a:defRPr sz="1300" b="1">
                <a:solidFill>
                  <a:srgbClr val="009E49"/>
                </a:solidFill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2E124200-59A5-401E-876C-08A7B9226D5D}" type="datetime1">
              <a:rPr lang="en-GB"/>
              <a:pPr eaLnBrk="0" hangingPunct="0">
                <a:defRPr/>
              </a:pPr>
              <a:t>03/09/2020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163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5pPr>
      <a:lvl6pPr marL="493432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</a:defRPr>
      </a:lvl6pPr>
      <a:lvl7pPr marL="98686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</a:defRPr>
      </a:lvl7pPr>
      <a:lvl8pPr marL="1480298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</a:defRPr>
      </a:lvl8pPr>
      <a:lvl9pPr marL="197373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70075" indent="-370075" algn="l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801828" indent="-308395" algn="l" rtl="0" eaLnBrk="0" fontAlgn="base" hangingPunct="0">
        <a:spcBef>
          <a:spcPct val="20000"/>
        </a:spcBef>
        <a:spcAft>
          <a:spcPct val="0"/>
        </a:spcAft>
        <a:buFont typeface="Times" pitchFamily="3" charset="0"/>
        <a:buChar char="•"/>
        <a:defRPr sz="2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233583" indent="-246717" algn="l" rtl="0" eaLnBrk="0" fontAlgn="base" hangingPunct="0">
        <a:spcBef>
          <a:spcPct val="2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727014" indent="-246717" algn="l" rtl="0" eaLnBrk="0" fontAlgn="base" hangingPunct="0">
        <a:spcBef>
          <a:spcPct val="20000"/>
        </a:spcBef>
        <a:spcAft>
          <a:spcPct val="0"/>
        </a:spcAft>
        <a:buFont typeface="Times" pitchFamily="3" charset="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220447" indent="-246717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713879" indent="-246717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</a:defRPr>
      </a:lvl6pPr>
      <a:lvl7pPr marL="3207313" indent="-246717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</a:defRPr>
      </a:lvl7pPr>
      <a:lvl8pPr marL="3700746" indent="-246717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</a:defRPr>
      </a:lvl8pPr>
      <a:lvl9pPr marL="4194178" indent="-246717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9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432" algn="l" defTabSz="49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6866" algn="l" defTabSz="49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0298" algn="l" defTabSz="49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730" algn="l" defTabSz="49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7161" algn="l" defTabSz="49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594" algn="l" defTabSz="49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4029" algn="l" defTabSz="49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7462" algn="l" defTabSz="4934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6021" y="6700837"/>
            <a:ext cx="2520156" cy="34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8699" tIns="49349" rIns="98699" bIns="49349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009E49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0" hangingPunct="0">
              <a:defRPr/>
            </a:pPr>
            <a:r>
              <a:rPr lang="en-GB"/>
              <a:t>www.sps.nhs.uk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700837"/>
            <a:ext cx="2352146" cy="34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8699" tIns="49349" rIns="98699" bIns="49349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rgbClr val="009E49"/>
                </a:solidFill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1A3448E3-CC15-45FF-BE63-9040A4AB84A7}" type="slidenum">
              <a:rPr lang="en-US" altLang="en-US"/>
              <a:pPr eaLnBrk="0" hangingPunct="0"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3" y="455057"/>
            <a:ext cx="2367896" cy="72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529" y="500063"/>
            <a:ext cx="1177824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1795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5pPr>
      <a:lvl6pPr marL="493492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</a:defRPr>
      </a:lvl6pPr>
      <a:lvl7pPr marL="986985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</a:defRPr>
      </a:lvl7pPr>
      <a:lvl8pPr marL="148047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</a:defRPr>
      </a:lvl8pPr>
      <a:lvl9pPr marL="1973968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70120" indent="-370120" algn="l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801925" indent="-308432" algn="l" rtl="0" eaLnBrk="0" fontAlgn="base" hangingPunct="0">
        <a:spcBef>
          <a:spcPct val="20000"/>
        </a:spcBef>
        <a:spcAft>
          <a:spcPct val="0"/>
        </a:spcAft>
        <a:buFont typeface="Times" pitchFamily="2" charset="0"/>
        <a:buChar char="•"/>
        <a:defRPr sz="2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233731" indent="-246747" algn="l" rtl="0" eaLnBrk="0" fontAlgn="base" hangingPunct="0">
        <a:spcBef>
          <a:spcPct val="2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727222" indent="-246747" algn="l" rtl="0" eaLnBrk="0" fontAlgn="base" hangingPunct="0">
        <a:spcBef>
          <a:spcPct val="20000"/>
        </a:spcBef>
        <a:spcAft>
          <a:spcPct val="0"/>
        </a:spcAft>
        <a:buFont typeface="Times" pitchFamily="2" charset="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220715" indent="-246747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714207" indent="-246747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</a:defRPr>
      </a:lvl6pPr>
      <a:lvl7pPr marL="3207699" indent="-246747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</a:defRPr>
      </a:lvl7pPr>
      <a:lvl8pPr marL="3701192" indent="-246747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</a:defRPr>
      </a:lvl8pPr>
      <a:lvl9pPr marL="4194684" indent="-246747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934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492" algn="l" defTabSz="4934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6985" algn="l" defTabSz="4934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0476" algn="l" defTabSz="4934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968" algn="l" defTabSz="4934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7459" algn="l" defTabSz="4934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952" algn="l" defTabSz="4934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4445" algn="l" defTabSz="4934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7938" algn="l" defTabSz="4934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publication/lord-carters-review-into-unwarranted-variations-in-mental-health-and-community-health-servic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sps.nhs.uk/articles/medicines-governance-do-once-programm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s.nhs.uk/articles/reproductive-health-patient-group-direction-pgd-templat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sps.nhs.uk/articles/sexual-health-patient-group-direction-pgd-templat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1296194"/>
            <a:ext cx="820565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3200" b="1" dirty="0">
                <a:solidFill>
                  <a:srgbClr val="009D00"/>
                </a:solidFill>
                <a:latin typeface="Arial"/>
                <a:ea typeface="Times New Roman"/>
                <a:cs typeface="Times New Roman"/>
              </a:rPr>
              <a:t>Working together to develop national Patient Group Direction templates for sexual and reproductive health </a:t>
            </a:r>
            <a:endParaRPr lang="en-GB" sz="3200" b="1" dirty="0" smtClean="0">
              <a:solidFill>
                <a:srgbClr val="009D00"/>
              </a:solidFill>
              <a:latin typeface="Arial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en-GB" sz="3200" b="1" dirty="0" smtClean="0">
                <a:solidFill>
                  <a:srgbClr val="009D00"/>
                </a:solidFill>
                <a:latin typeface="Arial"/>
                <a:ea typeface="Times New Roman"/>
                <a:cs typeface="Times New Roman"/>
              </a:rPr>
              <a:t>services </a:t>
            </a:r>
            <a:r>
              <a:rPr lang="en-GB" sz="3200" b="1" dirty="0">
                <a:solidFill>
                  <a:srgbClr val="009D00"/>
                </a:solidFill>
                <a:latin typeface="Arial"/>
                <a:ea typeface="Times New Roman"/>
                <a:cs typeface="Times New Roman"/>
              </a:rPr>
              <a:t>in England</a:t>
            </a:r>
          </a:p>
          <a:p>
            <a:pPr lvl="0">
              <a:spcAft>
                <a:spcPts val="0"/>
              </a:spcAft>
            </a:pPr>
            <a:endParaRPr lang="en-GB" sz="2800" b="1" dirty="0">
              <a:solidFill>
                <a:srgbClr val="009D00"/>
              </a:solidFill>
              <a:latin typeface="Arial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en-GB" sz="2400" b="1" dirty="0" smtClean="0">
                <a:solidFill>
                  <a:srgbClr val="009D00"/>
                </a:solidFill>
                <a:latin typeface="Arial"/>
                <a:ea typeface="Times New Roman"/>
                <a:cs typeface="Times New Roman"/>
              </a:rPr>
              <a:t>Jo </a:t>
            </a:r>
            <a:r>
              <a:rPr lang="en-GB" sz="2400" b="1" dirty="0">
                <a:solidFill>
                  <a:srgbClr val="009D00"/>
                </a:solidFill>
                <a:latin typeface="Arial"/>
                <a:ea typeface="Times New Roman"/>
                <a:cs typeface="Times New Roman"/>
              </a:rPr>
              <a:t>Jenkins and Tracy Rogers </a:t>
            </a:r>
            <a:endParaRPr lang="en-GB" sz="2400" b="1" dirty="0" smtClean="0">
              <a:solidFill>
                <a:srgbClr val="009D00"/>
              </a:solidFill>
              <a:latin typeface="Arial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en-GB" sz="2400" b="1" dirty="0" smtClean="0">
                <a:solidFill>
                  <a:srgbClr val="009D00"/>
                </a:solidFill>
                <a:latin typeface="Arial"/>
                <a:ea typeface="Times New Roman"/>
                <a:cs typeface="Times New Roman"/>
              </a:rPr>
              <a:t>Medicines </a:t>
            </a:r>
            <a:r>
              <a:rPr lang="en-GB" sz="2400" b="1" dirty="0">
                <a:solidFill>
                  <a:srgbClr val="009D00"/>
                </a:solidFill>
                <a:latin typeface="Arial"/>
                <a:ea typeface="Times New Roman"/>
                <a:cs typeface="Times New Roman"/>
              </a:rPr>
              <a:t>Use and </a:t>
            </a:r>
            <a:r>
              <a:rPr lang="en-GB" sz="2400" b="1" dirty="0" smtClean="0">
                <a:solidFill>
                  <a:srgbClr val="009D00"/>
                </a:solidFill>
                <a:latin typeface="Arial"/>
                <a:ea typeface="Times New Roman"/>
                <a:cs typeface="Times New Roman"/>
              </a:rPr>
              <a:t>Safety</a:t>
            </a:r>
          </a:p>
          <a:p>
            <a:pPr lvl="0">
              <a:spcAft>
                <a:spcPts val="0"/>
              </a:spcAft>
            </a:pPr>
            <a:r>
              <a:rPr lang="en-GB" sz="2400" b="1" dirty="0" smtClean="0">
                <a:solidFill>
                  <a:srgbClr val="009D00"/>
                </a:solidFill>
                <a:latin typeface="Arial"/>
                <a:ea typeface="Times New Roman"/>
                <a:cs typeface="Times New Roman"/>
              </a:rPr>
              <a:t>Specialist </a:t>
            </a:r>
            <a:r>
              <a:rPr lang="en-GB" sz="2400" b="1" dirty="0">
                <a:solidFill>
                  <a:srgbClr val="009D00"/>
                </a:solidFill>
                <a:latin typeface="Arial"/>
                <a:ea typeface="Times New Roman"/>
                <a:cs typeface="Times New Roman"/>
              </a:rPr>
              <a:t>Pharmacy Service (SPS)</a:t>
            </a:r>
          </a:p>
        </p:txBody>
      </p:sp>
      <p:pic>
        <p:nvPicPr>
          <p:cNvPr id="3" name="Jo Jenki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37113" y="3397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35"/>
    </mc:Choice>
    <mc:Fallback xmlns="">
      <p:transition spd="slow" advTm="26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912" y="1296194"/>
            <a:ext cx="9240573" cy="4888582"/>
          </a:xfrm>
        </p:spPr>
        <p:txBody>
          <a:bodyPr/>
          <a:lstStyle/>
          <a:p>
            <a:pPr marL="0" indent="0">
              <a:buClr>
                <a:srgbClr val="6600CC"/>
              </a:buClr>
              <a:buSzPct val="130000"/>
              <a:defRPr/>
            </a:pPr>
            <a:r>
              <a:rPr lang="en-GB" sz="4400" b="1" dirty="0">
                <a:solidFill>
                  <a:srgbClr val="01833E"/>
                </a:solidFill>
                <a:latin typeface="+mj-lt"/>
              </a:rPr>
              <a:t>B</a:t>
            </a:r>
            <a:r>
              <a:rPr lang="en-GB" sz="4400" b="1" dirty="0" smtClean="0">
                <a:solidFill>
                  <a:srgbClr val="01833E"/>
                </a:solidFill>
                <a:latin typeface="+mj-lt"/>
              </a:rPr>
              <a:t>ackground</a:t>
            </a:r>
            <a:endParaRPr lang="en-GB" sz="4400" b="1" dirty="0">
              <a:solidFill>
                <a:srgbClr val="01833E"/>
              </a:solidFill>
              <a:latin typeface="+mj-lt"/>
            </a:endParaRPr>
          </a:p>
          <a:p>
            <a:pPr marL="0" indent="0">
              <a:buClr>
                <a:srgbClr val="00B050"/>
              </a:buClr>
              <a:buSzPct val="130000"/>
              <a:defRPr/>
            </a:pPr>
            <a:endParaRPr lang="en-GB" sz="1100" dirty="0" smtClean="0">
              <a:latin typeface="+mj-lt"/>
            </a:endParaRPr>
          </a:p>
          <a:p>
            <a:pPr marL="457200" indent="-4572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j-lt"/>
              </a:rPr>
              <a:t>In </a:t>
            </a:r>
            <a:r>
              <a:rPr lang="en-GB" dirty="0">
                <a:latin typeface="+mj-lt"/>
              </a:rPr>
              <a:t>May 2018 the second Carter Report concerning operational productivity within non-acute NHS sectors was published. </a:t>
            </a:r>
            <a:endParaRPr lang="en-GB" dirty="0" smtClean="0">
              <a:latin typeface="+mj-lt"/>
            </a:endParaRPr>
          </a:p>
          <a:p>
            <a:pPr marL="457200" indent="-4572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j-lt"/>
              </a:rPr>
              <a:t>This </a:t>
            </a:r>
            <a:r>
              <a:rPr lang="en-GB" dirty="0">
                <a:latin typeface="+mj-lt"/>
              </a:rPr>
              <a:t>highlighted the need to improve productivity, reduce duplication and increase organisational capacity. </a:t>
            </a:r>
            <a:endParaRPr lang="en-GB" dirty="0" smtClean="0">
              <a:latin typeface="+mj-lt"/>
            </a:endParaRPr>
          </a:p>
          <a:p>
            <a:pPr marL="457200" indent="-4572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j-lt"/>
              </a:rPr>
              <a:t>It </a:t>
            </a:r>
            <a:r>
              <a:rPr lang="en-GB" dirty="0">
                <a:latin typeface="+mj-lt"/>
              </a:rPr>
              <a:t>recommended the Specialist Pharmacy Service </a:t>
            </a:r>
            <a:r>
              <a:rPr lang="en-GB" dirty="0" smtClean="0">
                <a:latin typeface="+mj-lt"/>
              </a:rPr>
              <a:t>develop </a:t>
            </a:r>
            <a:r>
              <a:rPr lang="en-GB" dirty="0">
                <a:latin typeface="+mj-lt"/>
              </a:rPr>
              <a:t>a national ‘do once’ system for organisational medicines governance, including Patient Group Directions (PGDs). </a:t>
            </a:r>
          </a:p>
          <a:p>
            <a:endParaRPr lang="en-GB" sz="1000" dirty="0" smtClean="0"/>
          </a:p>
          <a:p>
            <a:endParaRPr lang="en-GB" sz="1000" dirty="0"/>
          </a:p>
          <a:p>
            <a:r>
              <a:rPr lang="en-GB" sz="1000" dirty="0" smtClean="0"/>
              <a:t>NHS operational productivity:  unwarranted variations.  Mental health services and community health services </a:t>
            </a:r>
          </a:p>
          <a:p>
            <a:r>
              <a:rPr lang="en-GB" sz="1000" u="sng" dirty="0" smtClean="0">
                <a:hlinkClick r:id="rId3"/>
              </a:rPr>
              <a:t>https://www.england.nhs.uk/publication/lord-carters-review-into-unwarranted-variations-in-mental-health-and-community-health-services/</a:t>
            </a:r>
            <a:r>
              <a:rPr lang="en-GB" sz="1000" dirty="0" smtClean="0"/>
              <a:t>  </a:t>
            </a:r>
          </a:p>
          <a:p>
            <a:r>
              <a:rPr lang="en-GB" sz="1000" dirty="0" smtClean="0"/>
              <a:t>Medicines Governance Do Once Programme </a:t>
            </a:r>
            <a:r>
              <a:rPr lang="en-GB" sz="1000" u="sng" dirty="0" smtClean="0">
                <a:hlinkClick r:id="rId4"/>
              </a:rPr>
              <a:t>https://www.sps.nhs.uk/articles/medicines-governance-do-once-programme/</a:t>
            </a:r>
            <a:r>
              <a:rPr lang="en-GB" sz="1000" dirty="0" smtClean="0"/>
              <a:t> </a:t>
            </a:r>
          </a:p>
          <a:p>
            <a:endParaRPr lang="en-GB" sz="2800" dirty="0"/>
          </a:p>
          <a:p>
            <a:pPr marL="0" indent="0">
              <a:buClr>
                <a:srgbClr val="00B050"/>
              </a:buClr>
              <a:buSzPct val="130000"/>
              <a:defRPr/>
            </a:pPr>
            <a:endParaRPr lang="en-GB" sz="2800" dirty="0">
              <a:latin typeface="+mj-lt"/>
            </a:endParaRPr>
          </a:p>
          <a:p>
            <a:pPr marL="571500" indent="-5715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+mj-lt"/>
            </a:endParaRPr>
          </a:p>
          <a:p>
            <a:pPr marL="571500" indent="-5715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+mj-lt"/>
            </a:endParaRPr>
          </a:p>
          <a:p>
            <a:pPr algn="ctr">
              <a:defRPr/>
            </a:pPr>
            <a:endParaRPr lang="en-GB" sz="4400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9E49"/>
                </a:solidFill>
              </a:rPr>
              <a:t>www.sps.nhs.uk</a:t>
            </a:r>
            <a:endParaRPr lang="en-US" dirty="0">
              <a:solidFill>
                <a:srgbClr val="009E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DCD156-1BCB-4E29-862A-ED8963CA2B2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7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42"/>
    </mc:Choice>
    <mc:Fallback xmlns="">
      <p:transition spd="slow" advTm="680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404" y="1152178"/>
            <a:ext cx="9240573" cy="5104606"/>
          </a:xfrm>
        </p:spPr>
        <p:txBody>
          <a:bodyPr/>
          <a:lstStyle/>
          <a:p>
            <a:pPr marL="0" indent="0">
              <a:buClr>
                <a:srgbClr val="6600CC"/>
              </a:buClr>
              <a:buSzPct val="130000"/>
              <a:defRPr/>
            </a:pPr>
            <a:r>
              <a:rPr lang="en-GB" sz="4000" b="1" dirty="0">
                <a:solidFill>
                  <a:srgbClr val="01833E"/>
                </a:solidFill>
                <a:latin typeface="+mj-lt"/>
              </a:rPr>
              <a:t>P</a:t>
            </a:r>
            <a:r>
              <a:rPr lang="en-GB" sz="4000" b="1" dirty="0" smtClean="0">
                <a:solidFill>
                  <a:srgbClr val="01833E"/>
                </a:solidFill>
                <a:latin typeface="+mj-lt"/>
              </a:rPr>
              <a:t>rocess</a:t>
            </a:r>
          </a:p>
          <a:p>
            <a:pPr marL="0" indent="0">
              <a:buClr>
                <a:srgbClr val="6600CC"/>
              </a:buClr>
              <a:buSzPct val="130000"/>
              <a:defRPr/>
            </a:pPr>
            <a:endParaRPr lang="en-GB" sz="500" b="1" dirty="0" smtClean="0">
              <a:solidFill>
                <a:srgbClr val="01833E"/>
              </a:solidFill>
              <a:latin typeface="+mj-lt"/>
            </a:endParaRPr>
          </a:p>
          <a:p>
            <a:pPr marL="571500" indent="-5715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j-lt"/>
              </a:rPr>
              <a:t>SPS </a:t>
            </a:r>
            <a:r>
              <a:rPr lang="en-GB" dirty="0">
                <a:latin typeface="+mj-lt"/>
              </a:rPr>
              <a:t>MUS began working with key stakeholders in 2019, including the Faculty of Sexual and Reproductive Health (FSRH), the British Association of Sexual </a:t>
            </a:r>
            <a:r>
              <a:rPr lang="en-GB" dirty="0" err="1" smtClean="0">
                <a:latin typeface="+mj-lt"/>
              </a:rPr>
              <a:t>Health&amp;HIV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(BASHH), the British HIV Association (BHIVA) and commissioners</a:t>
            </a:r>
            <a:r>
              <a:rPr lang="en-GB" dirty="0" smtClean="0">
                <a:latin typeface="+mj-lt"/>
              </a:rPr>
              <a:t>.</a:t>
            </a:r>
          </a:p>
          <a:p>
            <a:pPr marL="571500" indent="-5715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j-lt"/>
              </a:rPr>
              <a:t>The programme aim is to publish national PGD templates for adoption by publicly funded sexual and reproductive health (SRH) services within England. </a:t>
            </a:r>
            <a:endParaRPr lang="en-GB" dirty="0" smtClean="0">
              <a:latin typeface="+mj-lt"/>
            </a:endParaRPr>
          </a:p>
          <a:p>
            <a:pPr marL="571500" indent="-5715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j-lt"/>
              </a:rPr>
              <a:t>This </a:t>
            </a:r>
            <a:r>
              <a:rPr lang="en-GB" dirty="0">
                <a:latin typeface="+mj-lt"/>
              </a:rPr>
              <a:t>will reduce duplication related to PGD development and support consistency of care provided under PGDs mirroring recognised national guidance </a:t>
            </a:r>
            <a:r>
              <a:rPr lang="en-GB" dirty="0" smtClean="0">
                <a:latin typeface="+mj-lt"/>
              </a:rPr>
              <a:t>(e.g. FSRH).</a:t>
            </a:r>
            <a:endParaRPr lang="en-GB" dirty="0">
              <a:latin typeface="+mj-lt"/>
            </a:endParaRPr>
          </a:p>
          <a:p>
            <a:pPr marL="571500" indent="-5715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j-lt"/>
            </a:endParaRPr>
          </a:p>
          <a:p>
            <a:pPr marL="0" indent="0">
              <a:buClr>
                <a:srgbClr val="00B050"/>
              </a:buClr>
              <a:buSzPct val="130000"/>
              <a:defRPr/>
            </a:pPr>
            <a:endParaRPr lang="en-GB" sz="2800" dirty="0">
              <a:latin typeface="+mj-lt"/>
            </a:endParaRPr>
          </a:p>
          <a:p>
            <a:pPr marL="571500" indent="-5715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+mj-lt"/>
            </a:endParaRPr>
          </a:p>
          <a:p>
            <a:pPr marL="571500" indent="-5715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+mj-lt"/>
            </a:endParaRPr>
          </a:p>
          <a:p>
            <a:pPr marL="571500" indent="-5715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+mj-lt"/>
            </a:endParaRPr>
          </a:p>
          <a:p>
            <a:pPr algn="ctr">
              <a:defRPr/>
            </a:pPr>
            <a:endParaRPr lang="en-GB" sz="4400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9E49"/>
                </a:solidFill>
              </a:rPr>
              <a:t>www.sps.nhs.uk</a:t>
            </a:r>
            <a:endParaRPr lang="en-US">
              <a:solidFill>
                <a:srgbClr val="009E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DCD156-1BCB-4E29-862A-ED8963CA2B2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7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93"/>
    </mc:Choice>
    <mc:Fallback xmlns="">
      <p:transition spd="slow" advTm="4689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6023" y="1224186"/>
            <a:ext cx="9600833" cy="5176614"/>
          </a:xfrm>
        </p:spPr>
        <p:txBody>
          <a:bodyPr/>
          <a:lstStyle/>
          <a:p>
            <a:pPr marL="0" indent="0">
              <a:buClr>
                <a:srgbClr val="6600CC"/>
              </a:buClr>
              <a:buSzPct val="130000"/>
              <a:defRPr/>
            </a:pPr>
            <a:r>
              <a:rPr lang="en-GB" sz="4400" b="1" dirty="0">
                <a:solidFill>
                  <a:srgbClr val="01833E"/>
                </a:solidFill>
              </a:rPr>
              <a:t>O</a:t>
            </a:r>
            <a:r>
              <a:rPr lang="en-GB" sz="4400" b="1" dirty="0" smtClean="0">
                <a:solidFill>
                  <a:srgbClr val="01833E"/>
                </a:solidFill>
              </a:rPr>
              <a:t>utcome</a:t>
            </a:r>
          </a:p>
          <a:p>
            <a:pPr marL="0" indent="0">
              <a:buClr>
                <a:srgbClr val="6600CC"/>
              </a:buClr>
              <a:buSzPct val="130000"/>
              <a:defRPr/>
            </a:pPr>
            <a:endParaRPr lang="en-GB" sz="5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Work </a:t>
            </a:r>
            <a:r>
              <a:rPr lang="en-GB" sz="2400" dirty="0"/>
              <a:t>began in 2019 </a:t>
            </a:r>
            <a:endParaRPr lang="en-GB" sz="2400" dirty="0" smtClean="0"/>
          </a:p>
          <a:p>
            <a:pPr marL="0" indent="0">
              <a:defRPr/>
            </a:pPr>
            <a:r>
              <a:rPr lang="en-GB" sz="2400" dirty="0" smtClean="0"/>
              <a:t>with key </a:t>
            </a:r>
            <a:r>
              <a:rPr lang="en-GB" sz="2400" dirty="0"/>
              <a:t>stakeholders to </a:t>
            </a:r>
            <a:endParaRPr lang="en-GB" sz="2400" dirty="0" smtClean="0"/>
          </a:p>
          <a:p>
            <a:pPr marL="0" indent="0">
              <a:defRPr/>
            </a:pPr>
            <a:r>
              <a:rPr lang="en-GB" sz="2400" dirty="0" smtClean="0"/>
              <a:t>develop </a:t>
            </a:r>
            <a:r>
              <a:rPr lang="en-GB" sz="2400" dirty="0"/>
              <a:t>national </a:t>
            </a:r>
            <a:r>
              <a:rPr lang="en-GB" sz="2400" dirty="0" smtClean="0"/>
              <a:t>SRH </a:t>
            </a:r>
          </a:p>
          <a:p>
            <a:pPr marL="0" indent="0">
              <a:defRPr/>
            </a:pPr>
            <a:r>
              <a:rPr lang="en-GB" sz="2400" dirty="0" smtClean="0"/>
              <a:t>PGD </a:t>
            </a:r>
            <a:r>
              <a:rPr lang="en-GB" sz="2400" dirty="0"/>
              <a:t>templates. 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Using </a:t>
            </a:r>
            <a:r>
              <a:rPr lang="en-GB" sz="2400" dirty="0"/>
              <a:t>a </a:t>
            </a:r>
            <a:r>
              <a:rPr lang="en-GB" sz="2400" dirty="0" smtClean="0"/>
              <a:t>robust </a:t>
            </a:r>
          </a:p>
          <a:p>
            <a:pPr marL="0" indent="0">
              <a:defRPr/>
            </a:pPr>
            <a:r>
              <a:rPr lang="en-GB" sz="2400" dirty="0" smtClean="0"/>
              <a:t>governance procedure </a:t>
            </a:r>
          </a:p>
          <a:p>
            <a:pPr marL="0" indent="0">
              <a:defRPr/>
            </a:pPr>
            <a:r>
              <a:rPr lang="en-GB" sz="2400" dirty="0" smtClean="0"/>
              <a:t>national </a:t>
            </a:r>
            <a:r>
              <a:rPr lang="en-GB" sz="2400" dirty="0"/>
              <a:t>PGD </a:t>
            </a:r>
            <a:r>
              <a:rPr lang="en-GB" sz="2400" dirty="0" smtClean="0"/>
              <a:t>templates </a:t>
            </a:r>
          </a:p>
          <a:p>
            <a:pPr marL="0" indent="0">
              <a:defRPr/>
            </a:pPr>
            <a:r>
              <a:rPr lang="en-GB" sz="2400" dirty="0" smtClean="0"/>
              <a:t>are </a:t>
            </a:r>
            <a:r>
              <a:rPr lang="en-GB" sz="2400" dirty="0"/>
              <a:t>being </a:t>
            </a:r>
            <a:r>
              <a:rPr lang="en-GB" sz="2400" dirty="0" smtClean="0"/>
              <a:t>published or are </a:t>
            </a:r>
          </a:p>
          <a:p>
            <a:pPr marL="0" indent="0">
              <a:defRPr/>
            </a:pPr>
            <a:r>
              <a:rPr lang="en-GB" sz="2400" dirty="0" smtClean="0"/>
              <a:t>in development </a:t>
            </a:r>
            <a:r>
              <a:rPr lang="en-GB" sz="2400" dirty="0"/>
              <a:t>for </a:t>
            </a:r>
            <a:r>
              <a:rPr lang="en-GB" sz="2400" dirty="0" smtClean="0"/>
              <a:t>the </a:t>
            </a:r>
          </a:p>
          <a:p>
            <a:pPr marL="0" indent="0">
              <a:defRPr/>
            </a:pPr>
            <a:r>
              <a:rPr lang="en-GB" sz="2400" dirty="0" smtClean="0"/>
              <a:t>following: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9E49"/>
                </a:solidFill>
              </a:rPr>
              <a:t>www.sps.nhs.uk</a:t>
            </a:r>
            <a:endParaRPr lang="en-US" dirty="0">
              <a:solidFill>
                <a:srgbClr val="009E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DCD156-1BCB-4E29-862A-ED8963CA2B2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137" y="1144951"/>
            <a:ext cx="5822719" cy="58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6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6"/>
    </mc:Choice>
    <mc:Fallback xmlns="">
      <p:transition spd="slow" advTm="2207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6023" y="1224186"/>
            <a:ext cx="9240573" cy="5176614"/>
          </a:xfrm>
        </p:spPr>
        <p:txBody>
          <a:bodyPr/>
          <a:lstStyle/>
          <a:p>
            <a:pPr marL="0" indent="0">
              <a:buClr>
                <a:srgbClr val="6600CC"/>
              </a:buClr>
              <a:buSzPct val="130000"/>
              <a:defRPr/>
            </a:pPr>
            <a:r>
              <a:rPr lang="en-GB" sz="4400" b="1" dirty="0" smtClean="0">
                <a:solidFill>
                  <a:srgbClr val="01833E"/>
                </a:solidFill>
              </a:rPr>
              <a:t>Conclusions </a:t>
            </a:r>
          </a:p>
          <a:p>
            <a:pPr marL="0" indent="0">
              <a:buClr>
                <a:srgbClr val="6600CC"/>
              </a:buClr>
              <a:buSzPct val="130000"/>
              <a:defRPr/>
            </a:pPr>
            <a:r>
              <a:rPr lang="en-GB" sz="3100" dirty="0">
                <a:solidFill>
                  <a:srgbClr val="000000"/>
                </a:solidFill>
              </a:rPr>
              <a:t>This programme has demonstrated that it is possible to work in collaboration with national bodies to produce a suite of national PGD templates for use by publicly funded SRH.  </a:t>
            </a:r>
            <a:endParaRPr lang="en-GB" sz="3100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6600CC"/>
              </a:buClr>
              <a:buSzPct val="130000"/>
              <a:defRPr/>
            </a:pPr>
            <a:r>
              <a:rPr lang="en-GB" sz="3100" dirty="0" smtClean="0">
                <a:solidFill>
                  <a:srgbClr val="000000"/>
                </a:solidFill>
              </a:rPr>
              <a:t>The </a:t>
            </a:r>
            <a:r>
              <a:rPr lang="en-GB" sz="3100" dirty="0">
                <a:solidFill>
                  <a:srgbClr val="000000"/>
                </a:solidFill>
              </a:rPr>
              <a:t>benefits are: </a:t>
            </a:r>
            <a:endParaRPr lang="en-GB" sz="31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sz="3100" dirty="0" smtClean="0">
                <a:solidFill>
                  <a:srgbClr val="000000"/>
                </a:solidFill>
              </a:rPr>
              <a:t>consistent </a:t>
            </a:r>
            <a:r>
              <a:rPr lang="en-GB" sz="3100" dirty="0">
                <a:solidFill>
                  <a:srgbClr val="000000"/>
                </a:solidFill>
              </a:rPr>
              <a:t>care mirroring nationally recognised guidance (FSRH, BASHH, BHIVA</a:t>
            </a:r>
            <a:r>
              <a:rPr lang="en-GB" sz="3100" dirty="0" smtClean="0">
                <a:solidFill>
                  <a:srgbClr val="000000"/>
                </a:solidFill>
              </a:rPr>
              <a:t>) </a:t>
            </a:r>
          </a:p>
          <a:p>
            <a:pPr marL="457200" indent="-4572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sz="3100" dirty="0" smtClean="0">
                <a:solidFill>
                  <a:srgbClr val="000000"/>
                </a:solidFill>
              </a:rPr>
              <a:t>increased </a:t>
            </a:r>
            <a:r>
              <a:rPr lang="en-GB" sz="3100" dirty="0">
                <a:solidFill>
                  <a:srgbClr val="000000"/>
                </a:solidFill>
              </a:rPr>
              <a:t>organisational </a:t>
            </a:r>
            <a:r>
              <a:rPr lang="en-GB" sz="3100" dirty="0" smtClean="0">
                <a:solidFill>
                  <a:srgbClr val="000000"/>
                </a:solidFill>
              </a:rPr>
              <a:t>capacity</a:t>
            </a:r>
            <a:endParaRPr lang="en-GB" sz="3100" dirty="0">
              <a:solidFill>
                <a:srgbClr val="000000"/>
              </a:solidFill>
            </a:endParaRPr>
          </a:p>
          <a:p>
            <a:pPr marL="0" indent="0">
              <a:buClr>
                <a:srgbClr val="00B050"/>
              </a:buClr>
              <a:buSzPct val="130000"/>
              <a:defRPr/>
            </a:pPr>
            <a:endParaRPr lang="en-GB" sz="1000" dirty="0" smtClean="0">
              <a:latin typeface="+mj-lt"/>
            </a:endParaRPr>
          </a:p>
          <a:p>
            <a:pPr marL="0" indent="0">
              <a:buClr>
                <a:srgbClr val="00B050"/>
              </a:buClr>
              <a:buSzPct val="130000"/>
              <a:defRPr/>
            </a:pPr>
            <a:r>
              <a:rPr lang="en-GB" sz="1000" dirty="0" smtClean="0">
                <a:latin typeface="+mj-lt"/>
              </a:rPr>
              <a:t>Reproductive </a:t>
            </a:r>
            <a:r>
              <a:rPr lang="en-GB" sz="1000" dirty="0">
                <a:latin typeface="+mj-lt"/>
              </a:rPr>
              <a:t>Health Patient Group Direction (PGD) </a:t>
            </a:r>
            <a:r>
              <a:rPr lang="en-GB" sz="1000" dirty="0" smtClean="0">
                <a:latin typeface="+mj-lt"/>
              </a:rPr>
              <a:t>Templates </a:t>
            </a:r>
            <a:r>
              <a:rPr lang="en-GB" sz="1000" dirty="0" smtClean="0">
                <a:latin typeface="+mj-lt"/>
                <a:hlinkClick r:id="rId3"/>
              </a:rPr>
              <a:t>https</a:t>
            </a:r>
            <a:r>
              <a:rPr lang="en-GB" sz="1000" dirty="0">
                <a:latin typeface="+mj-lt"/>
                <a:hlinkClick r:id="rId3"/>
              </a:rPr>
              <a:t>://www.sps.nhs.uk/articles/reproductive-health-patient-group-direction-pgd-templates</a:t>
            </a:r>
            <a:r>
              <a:rPr lang="en-GB" sz="1000" dirty="0" smtClean="0">
                <a:latin typeface="+mj-lt"/>
                <a:hlinkClick r:id="rId3"/>
              </a:rPr>
              <a:t>/</a:t>
            </a:r>
            <a:r>
              <a:rPr lang="en-GB" sz="1000" dirty="0" smtClean="0">
                <a:latin typeface="+mj-lt"/>
              </a:rPr>
              <a:t> </a:t>
            </a:r>
          </a:p>
          <a:p>
            <a:pPr marL="0" indent="0">
              <a:buClr>
                <a:srgbClr val="00B050"/>
              </a:buClr>
              <a:buSzPct val="130000"/>
              <a:defRPr/>
            </a:pPr>
            <a:r>
              <a:rPr lang="en-GB" sz="1000" dirty="0">
                <a:latin typeface="+mj-lt"/>
              </a:rPr>
              <a:t>Sexual Health Patient Group Direction (PGD) Templates </a:t>
            </a:r>
            <a:r>
              <a:rPr lang="en-GB" sz="1000" dirty="0">
                <a:latin typeface="+mj-lt"/>
                <a:hlinkClick r:id="rId4"/>
              </a:rPr>
              <a:t>https://www.sps.nhs.uk/articles/sexual-health-patient-group-direction-pgd-templates</a:t>
            </a:r>
            <a:r>
              <a:rPr lang="en-GB" sz="1000" dirty="0" smtClean="0">
                <a:latin typeface="+mj-lt"/>
                <a:hlinkClick r:id="rId4"/>
              </a:rPr>
              <a:t>/</a:t>
            </a:r>
            <a:r>
              <a:rPr lang="en-GB" sz="1000" dirty="0" smtClean="0">
                <a:latin typeface="+mj-lt"/>
              </a:rPr>
              <a:t> </a:t>
            </a:r>
          </a:p>
          <a:p>
            <a:pPr marL="0" indent="0">
              <a:buClr>
                <a:srgbClr val="00B050"/>
              </a:buClr>
              <a:buSzPct val="130000"/>
              <a:defRPr/>
            </a:pPr>
            <a:endParaRPr lang="en-GB" sz="1000" dirty="0">
              <a:latin typeface="+mj-lt"/>
            </a:endParaRPr>
          </a:p>
          <a:p>
            <a:pPr marL="571500" indent="-5715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+mj-lt"/>
            </a:endParaRPr>
          </a:p>
          <a:p>
            <a:pPr marL="571500" indent="-5715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+mj-lt"/>
            </a:endParaRPr>
          </a:p>
          <a:p>
            <a:pPr marL="571500" indent="-571500"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+mj-lt"/>
            </a:endParaRPr>
          </a:p>
          <a:p>
            <a:pPr algn="ctr">
              <a:defRPr/>
            </a:pPr>
            <a:endParaRPr lang="en-GB" sz="4400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9E49"/>
                </a:solidFill>
              </a:rPr>
              <a:t>www.sps.nhs.uk</a:t>
            </a:r>
            <a:endParaRPr lang="en-US">
              <a:solidFill>
                <a:srgbClr val="009E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DCD156-1BCB-4E29-862A-ED8963CA2B2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8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00"/>
    </mc:Choice>
    <mc:Fallback xmlns="">
      <p:transition spd="slow" advTm="235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SPS 1">
      <a:dk1>
        <a:srgbClr val="808080"/>
      </a:dk1>
      <a:lt1>
        <a:srgbClr val="000000"/>
      </a:lt1>
      <a:dk2>
        <a:srgbClr val="FFFFFF"/>
      </a:dk2>
      <a:lt2>
        <a:srgbClr val="000000"/>
      </a:lt2>
      <a:accent1>
        <a:srgbClr val="009E49"/>
      </a:accent1>
      <a:accent2>
        <a:srgbClr val="0072C6"/>
      </a:accent2>
      <a:accent3>
        <a:srgbClr val="5BBF21"/>
      </a:accent3>
      <a:accent4>
        <a:srgbClr val="626660"/>
      </a:accent4>
      <a:accent5>
        <a:srgbClr val="A3A69F"/>
      </a:accent5>
      <a:accent6>
        <a:srgbClr val="E28C05"/>
      </a:accent6>
      <a:hlink>
        <a:srgbClr val="009E49"/>
      </a:hlink>
      <a:folHlink>
        <a:srgbClr val="5BBF21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808080"/>
        </a:dk1>
        <a:lt1>
          <a:srgbClr val="FFFFFF"/>
        </a:lt1>
        <a:dk2>
          <a:srgbClr val="0072C6"/>
        </a:dk2>
        <a:lt2>
          <a:srgbClr val="000000"/>
        </a:lt2>
        <a:accent1>
          <a:srgbClr val="0072C6"/>
        </a:accent1>
        <a:accent2>
          <a:srgbClr val="333399"/>
        </a:accent2>
        <a:accent3>
          <a:srgbClr val="AABCDF"/>
        </a:accent3>
        <a:accent4>
          <a:srgbClr val="DADADA"/>
        </a:accent4>
        <a:accent5>
          <a:srgbClr val="AABCDF"/>
        </a:accent5>
        <a:accent6>
          <a:srgbClr val="2D2D8A"/>
        </a:accent6>
        <a:hlink>
          <a:srgbClr val="5096C8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SPS 1">
      <a:dk1>
        <a:srgbClr val="808080"/>
      </a:dk1>
      <a:lt1>
        <a:srgbClr val="000000"/>
      </a:lt1>
      <a:dk2>
        <a:srgbClr val="FFFFFF"/>
      </a:dk2>
      <a:lt2>
        <a:srgbClr val="000000"/>
      </a:lt2>
      <a:accent1>
        <a:srgbClr val="009E49"/>
      </a:accent1>
      <a:accent2>
        <a:srgbClr val="0072C6"/>
      </a:accent2>
      <a:accent3>
        <a:srgbClr val="5BBF21"/>
      </a:accent3>
      <a:accent4>
        <a:srgbClr val="626660"/>
      </a:accent4>
      <a:accent5>
        <a:srgbClr val="A3A69F"/>
      </a:accent5>
      <a:accent6>
        <a:srgbClr val="E28C05"/>
      </a:accent6>
      <a:hlink>
        <a:srgbClr val="009E49"/>
      </a:hlink>
      <a:folHlink>
        <a:srgbClr val="5BBF21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808080"/>
        </a:dk1>
        <a:lt1>
          <a:srgbClr val="FFFFFF"/>
        </a:lt1>
        <a:dk2>
          <a:srgbClr val="0072C6"/>
        </a:dk2>
        <a:lt2>
          <a:srgbClr val="000000"/>
        </a:lt2>
        <a:accent1>
          <a:srgbClr val="0072C6"/>
        </a:accent1>
        <a:accent2>
          <a:srgbClr val="333399"/>
        </a:accent2>
        <a:accent3>
          <a:srgbClr val="AABCDF"/>
        </a:accent3>
        <a:accent4>
          <a:srgbClr val="DADADA"/>
        </a:accent4>
        <a:accent5>
          <a:srgbClr val="AABCDF"/>
        </a:accent5>
        <a:accent6>
          <a:srgbClr val="2D2D8A"/>
        </a:accent6>
        <a:hlink>
          <a:srgbClr val="5096C8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- 2.1</Template>
  <TotalTime>2509</TotalTime>
  <Words>720</Words>
  <Application>Microsoft Office PowerPoint</Application>
  <PresentationFormat>Custom</PresentationFormat>
  <Paragraphs>86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Times</vt:lpstr>
      <vt:lpstr>Times New Roman</vt:lpstr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NWLH NHS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Masterson</dc:creator>
  <cp:lastModifiedBy>Jenkins Jo</cp:lastModifiedBy>
  <cp:revision>230</cp:revision>
  <cp:lastPrinted>2016-06-30T09:46:16Z</cp:lastPrinted>
  <dcterms:created xsi:type="dcterms:W3CDTF">2013-08-02T11:33:48Z</dcterms:created>
  <dcterms:modified xsi:type="dcterms:W3CDTF">2020-09-03T11:21:17Z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e542e947-cd2d-41ab-acfe-c73db7a5cd1d</vt:lpwstr>
  </property>
</Properties>
</file>