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0275213" cy="4280376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99"/>
    <a:srgbClr val="33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6357" autoAdjust="0"/>
  </p:normalViewPr>
  <p:slideViewPr>
    <p:cSldViewPr snapToGrid="0">
      <p:cViewPr varScale="1">
        <p:scale>
          <a:sx n="16" d="100"/>
          <a:sy n="16" d="100"/>
        </p:scale>
        <p:origin x="1632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CFF8B-9869-4DE7-B951-A5EDE664D5D0}" type="datetimeFigureOut">
              <a:rPr lang="en-GB" smtClean="0"/>
              <a:t>01/11/2023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A1696-B2E7-4701-901A-F6E04ED146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8606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CFF8B-9869-4DE7-B951-A5EDE664D5D0}" type="datetimeFigureOut">
              <a:rPr lang="en-GB" smtClean="0"/>
              <a:t>01/11/2023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A1696-B2E7-4701-901A-F6E04ED146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7088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CFF8B-9869-4DE7-B951-A5EDE664D5D0}" type="datetimeFigureOut">
              <a:rPr lang="en-GB" smtClean="0"/>
              <a:t>01/11/2023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A1696-B2E7-4701-901A-F6E04ED146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9467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CFF8B-9869-4DE7-B951-A5EDE664D5D0}" type="datetimeFigureOut">
              <a:rPr lang="en-GB" smtClean="0"/>
              <a:t>01/11/2023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A1696-B2E7-4701-901A-F6E04ED146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420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CFF8B-9869-4DE7-B951-A5EDE664D5D0}" type="datetimeFigureOut">
              <a:rPr lang="en-GB" smtClean="0"/>
              <a:t>01/11/2023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A1696-B2E7-4701-901A-F6E04ED146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1403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CFF8B-9869-4DE7-B951-A5EDE664D5D0}" type="datetimeFigureOut">
              <a:rPr lang="en-GB" smtClean="0"/>
              <a:t>01/11/2023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A1696-B2E7-4701-901A-F6E04ED146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0448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CFF8B-9869-4DE7-B951-A5EDE664D5D0}" type="datetimeFigureOut">
              <a:rPr lang="en-GB" smtClean="0"/>
              <a:t>01/11/2023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A1696-B2E7-4701-901A-F6E04ED146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3974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CFF8B-9869-4DE7-B951-A5EDE664D5D0}" type="datetimeFigureOut">
              <a:rPr lang="en-GB" smtClean="0"/>
              <a:t>01/11/2023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A1696-B2E7-4701-901A-F6E04ED146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696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CFF8B-9869-4DE7-B951-A5EDE664D5D0}" type="datetimeFigureOut">
              <a:rPr lang="en-GB" smtClean="0"/>
              <a:t>01/11/2023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A1696-B2E7-4701-901A-F6E04ED146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0144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CFF8B-9869-4DE7-B951-A5EDE664D5D0}" type="datetimeFigureOut">
              <a:rPr lang="en-GB" smtClean="0"/>
              <a:t>01/11/2023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A1696-B2E7-4701-901A-F6E04ED146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3848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CFF8B-9869-4DE7-B951-A5EDE664D5D0}" type="datetimeFigureOut">
              <a:rPr lang="en-GB" smtClean="0"/>
              <a:t>01/11/2023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A1696-B2E7-4701-901A-F6E04ED146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7893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CCFF8B-9869-4DE7-B951-A5EDE664D5D0}" type="datetimeFigureOut">
              <a:rPr lang="en-GB" smtClean="0"/>
              <a:t>01/11/2023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7A1696-B2E7-4701-901A-F6E04ED146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8276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20235B7-B0F6-56A4-9EF9-385E620BBA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893" y="39351743"/>
            <a:ext cx="7439025" cy="280987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F5234F0-FD73-F8BC-C088-BAA65FEA6E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95760" y="39761357"/>
            <a:ext cx="5600609" cy="2400261"/>
          </a:xfrm>
          <a:prstGeom prst="rect">
            <a:avLst/>
          </a:prstGeom>
        </p:spPr>
      </p:pic>
      <p:sp>
        <p:nvSpPr>
          <p:cNvPr id="110" name="Title 109">
            <a:extLst>
              <a:ext uri="{FF2B5EF4-FFF2-40B4-BE49-F238E27FC236}">
                <a16:creationId xmlns:a16="http://schemas.microsoft.com/office/drawing/2014/main" id="{A01EB351-35F9-FF1E-22A3-7E1D85707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828" y="-1139017"/>
            <a:ext cx="29104469" cy="8273416"/>
          </a:xfrm>
        </p:spPr>
        <p:txBody>
          <a:bodyPr>
            <a:normAutofit fontScale="90000"/>
          </a:bodyPr>
          <a:lstStyle/>
          <a:p>
            <a:pPr marL="0" indent="0">
              <a:lnSpc>
                <a:spcPct val="100000"/>
              </a:lnSpc>
              <a:buNone/>
            </a:pPr>
            <a:br>
              <a:rPr lang="en-GB" sz="22200" dirty="0">
                <a:solidFill>
                  <a:srgbClr val="0070C0"/>
                </a:solidFill>
                <a:latin typeface="+mn-lt"/>
              </a:rPr>
            </a:br>
            <a:br>
              <a:rPr lang="en-GB" sz="22200" dirty="0">
                <a:solidFill>
                  <a:srgbClr val="0070C0"/>
                </a:solidFill>
                <a:latin typeface="+mn-lt"/>
              </a:rPr>
            </a:br>
            <a:r>
              <a:rPr lang="en-GB" sz="13300" b="1" dirty="0">
                <a:latin typeface="+mn-lt"/>
              </a:rPr>
              <a:t>Collaboration and Alignment of MI across an Integrated Care Setting (ICS) – first steps</a:t>
            </a:r>
            <a:br>
              <a:rPr lang="en-GB" sz="13300" dirty="0">
                <a:latin typeface="+mn-lt"/>
              </a:rPr>
            </a:br>
            <a:r>
              <a:rPr lang="en-GB" sz="4400" dirty="0">
                <a:latin typeface="+mn-lt"/>
              </a:rPr>
              <a:t>Kirsty </a:t>
            </a:r>
            <a:r>
              <a:rPr lang="en-GB" sz="4400" dirty="0" err="1">
                <a:latin typeface="+mn-lt"/>
              </a:rPr>
              <a:t>Habibi-Parker,</a:t>
            </a:r>
            <a:r>
              <a:rPr lang="en-GB" sz="4400" dirty="0">
                <a:latin typeface="+mn-lt"/>
              </a:rPr>
              <a:t> Medicines Resource Centre, Buckinghamshire Healthcare NHS Trust, </a:t>
            </a:r>
            <a:r>
              <a:rPr lang="en-GB" sz="44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with the BOB ICS MI Alignment Workstream</a:t>
            </a:r>
            <a:br>
              <a:rPr lang="en-GB" sz="9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dirty="0">
              <a:latin typeface="+mn-lt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20467D93-2886-E9CB-0EF6-0692B521E9F1}"/>
              </a:ext>
            </a:extLst>
          </p:cNvPr>
          <p:cNvSpPr txBox="1"/>
          <p:nvPr/>
        </p:nvSpPr>
        <p:spPr>
          <a:xfrm>
            <a:off x="9898172" y="-895256"/>
            <a:ext cx="10684042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5000" b="1" dirty="0">
                <a:solidFill>
                  <a:srgbClr val="0070C0"/>
                </a:solidFill>
                <a:latin typeface="+mn-lt"/>
              </a:rPr>
              <a:t>M</a:t>
            </a:r>
            <a:r>
              <a:rPr lang="en-GB" sz="25000" b="1" dirty="0">
                <a:solidFill>
                  <a:srgbClr val="00B0F0"/>
                </a:solidFill>
                <a:latin typeface="+mn-lt"/>
              </a:rPr>
              <a:t>I</a:t>
            </a:r>
            <a:r>
              <a:rPr lang="en-GB" sz="25000" b="1" dirty="0">
                <a:latin typeface="+mn-lt"/>
              </a:rPr>
              <a:t> QI</a:t>
            </a:r>
            <a:r>
              <a:rPr lang="en-GB" sz="25000" b="1" dirty="0">
                <a:solidFill>
                  <a:srgbClr val="00B050"/>
                </a:solidFill>
                <a:latin typeface="+mn-lt"/>
              </a:rPr>
              <a:t>:</a:t>
            </a:r>
            <a:endParaRPr lang="en-GB" sz="25000" b="1" dirty="0"/>
          </a:p>
        </p:txBody>
      </p:sp>
      <p:pic>
        <p:nvPicPr>
          <p:cNvPr id="121" name="Picture 120">
            <a:extLst>
              <a:ext uri="{FF2B5EF4-FFF2-40B4-BE49-F238E27FC236}">
                <a16:creationId xmlns:a16="http://schemas.microsoft.com/office/drawing/2014/main" id="{392A78F5-2FAE-275F-7933-B5E0F66825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09756" y="241425"/>
            <a:ext cx="7186613" cy="2138873"/>
          </a:xfrm>
          <a:prstGeom prst="rect">
            <a:avLst/>
          </a:prstGeom>
        </p:spPr>
      </p:pic>
      <p:pic>
        <p:nvPicPr>
          <p:cNvPr id="122" name="Picture 121">
            <a:extLst>
              <a:ext uri="{FF2B5EF4-FFF2-40B4-BE49-F238E27FC236}">
                <a16:creationId xmlns:a16="http://schemas.microsoft.com/office/drawing/2014/main" id="{BF6649C8-720A-3C09-6424-A2723BCD0F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6667500" cy="2149029"/>
          </a:xfrm>
          <a:prstGeom prst="rect">
            <a:avLst/>
          </a:prstGeom>
        </p:spPr>
      </p:pic>
      <p:pic>
        <p:nvPicPr>
          <p:cNvPr id="1083" name="Picture 1082">
            <a:extLst>
              <a:ext uri="{FF2B5EF4-FFF2-40B4-BE49-F238E27FC236}">
                <a16:creationId xmlns:a16="http://schemas.microsoft.com/office/drawing/2014/main" id="{12F0D55F-AEE5-A365-5F63-6617B451B4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543821" y="41960726"/>
            <a:ext cx="5452548" cy="843037"/>
          </a:xfrm>
          <a:prstGeom prst="rect">
            <a:avLst/>
          </a:prstGeom>
        </p:spPr>
      </p:pic>
      <p:pic>
        <p:nvPicPr>
          <p:cNvPr id="1085" name="Picture 1084">
            <a:extLst>
              <a:ext uri="{FF2B5EF4-FFF2-40B4-BE49-F238E27FC236}">
                <a16:creationId xmlns:a16="http://schemas.microsoft.com/office/drawing/2014/main" id="{504C3466-3C5C-F958-2F4C-7A386519A28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140340" y="14932814"/>
            <a:ext cx="18481428" cy="16658953"/>
          </a:xfrm>
          <a:prstGeom prst="rect">
            <a:avLst/>
          </a:prstGeom>
        </p:spPr>
      </p:pic>
      <p:sp>
        <p:nvSpPr>
          <p:cNvPr id="1086" name="TextBox 1085">
            <a:extLst>
              <a:ext uri="{FF2B5EF4-FFF2-40B4-BE49-F238E27FC236}">
                <a16:creationId xmlns:a16="http://schemas.microsoft.com/office/drawing/2014/main" id="{6E3A8FB6-9655-D7FF-B08B-8E2B96618A3E}"/>
              </a:ext>
            </a:extLst>
          </p:cNvPr>
          <p:cNvSpPr txBox="1"/>
          <p:nvPr/>
        </p:nvSpPr>
        <p:spPr>
          <a:xfrm>
            <a:off x="775828" y="17156064"/>
            <a:ext cx="13288300" cy="26900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endParaRPr lang="en-GB" sz="3200" b="1" dirty="0"/>
          </a:p>
          <a:p>
            <a:pPr marL="0" indent="0">
              <a:buNone/>
            </a:pPr>
            <a:endParaRPr lang="en-GB" sz="3200" b="1" dirty="0"/>
          </a:p>
          <a:p>
            <a:pPr marL="0" indent="0">
              <a:buNone/>
            </a:pPr>
            <a:endParaRPr lang="en-GB" sz="3200" b="1" dirty="0"/>
          </a:p>
          <a:p>
            <a:pPr marL="0" indent="0">
              <a:buNone/>
            </a:pPr>
            <a:endParaRPr lang="en-GB" sz="3200" b="1" dirty="0"/>
          </a:p>
          <a:p>
            <a:pPr marL="0" indent="0">
              <a:buNone/>
            </a:pPr>
            <a:endParaRPr lang="en-GB" sz="3200" b="1" dirty="0"/>
          </a:p>
          <a:p>
            <a:pPr marL="0" indent="0">
              <a:buNone/>
            </a:pPr>
            <a:endParaRPr lang="en-GB" sz="3200" b="1" dirty="0"/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en-GB" sz="32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en-GB" sz="32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3200" b="1" dirty="0">
              <a:solidFill>
                <a:srgbClr val="CC3399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3200" b="1" dirty="0">
              <a:solidFill>
                <a:srgbClr val="CC33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000" b="1" dirty="0">
                <a:solidFill>
                  <a:srgbClr val="CC33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Challenges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4000" b="1" dirty="0">
              <a:solidFill>
                <a:srgbClr val="CC33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ea typeface="Calibri" panose="020F0502020204030204" pitchFamily="34" charset="0"/>
                <a:cs typeface="Times New Roman" panose="02020603050405020304" pitchFamily="18" charset="0"/>
              </a:rPr>
              <a:t>Current workforce climate – ensuring all parties can attend workshops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ea typeface="Calibri" panose="020F0502020204030204" pitchFamily="34" charset="0"/>
                <a:cs typeface="Times New Roman" panose="02020603050405020304" pitchFamily="18" charset="0"/>
              </a:rPr>
              <a:t>Providers unfamiliar with the definition of an ICS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3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000" b="1" dirty="0">
                <a:solidFill>
                  <a:srgbClr val="CC33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Benefits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4000" b="1" dirty="0">
              <a:solidFill>
                <a:srgbClr val="CC33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876300" algn="l"/>
              </a:tabLst>
            </a:pPr>
            <a:r>
              <a:rPr lang="en-GB" sz="3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Joined up thinking in aligning our MI services at a systemic level within our ICS will provide a streamlined service to our services users and ultimately is better for our patients.</a:t>
            </a:r>
            <a:endParaRPr lang="en-GB" sz="3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Following initial scoping of the potential areas which could be aligned across our services, we produced an action list and prioritised our goals.</a:t>
            </a:r>
            <a:endParaRPr lang="en-GB" sz="3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Standardisation across our ICS patch will aid our workforce to provide the best service possible with the resources we have.</a:t>
            </a:r>
            <a:endParaRPr lang="en-GB" sz="3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Our BOB MI group meets regularly to carry out our strategy. 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We will also meet to share and discuss quantitative and qualitative metrics. 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Case studies can be powerful stories. 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We aim to add value to the service that we deliver.</a:t>
            </a:r>
            <a:endParaRPr lang="en-GB" sz="3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GB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000" b="1" dirty="0">
                <a:solidFill>
                  <a:srgbClr val="CC33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Key Priorities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3200" b="1" dirty="0">
              <a:solidFill>
                <a:srgbClr val="CC33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GB" sz="3200" b="1" dirty="0">
                <a:solidFill>
                  <a:srgbClr val="CC3399"/>
                </a:solidFill>
              </a:rPr>
              <a:t>Training </a:t>
            </a:r>
            <a:r>
              <a:rPr lang="en-GB" sz="3200" dirty="0"/>
              <a:t>– share current practices, contribute to group updates and develop further. Propose to develop 10-15min sessions on You Tube, unlisted.</a:t>
            </a:r>
          </a:p>
          <a:p>
            <a:pPr marL="228600" indent="-228600">
              <a:buFont typeface="+mj-lt"/>
              <a:buAutoNum type="arabicPeriod"/>
            </a:pPr>
            <a:endParaRPr lang="en-GB" sz="3200" dirty="0"/>
          </a:p>
          <a:p>
            <a:pPr marL="228600" indent="-228600">
              <a:buFont typeface="+mj-lt"/>
              <a:buAutoNum type="arabicPeriod"/>
            </a:pPr>
            <a:r>
              <a:rPr lang="en-GB" sz="3200" b="1" dirty="0">
                <a:solidFill>
                  <a:srgbClr val="CC3399"/>
                </a:solidFill>
              </a:rPr>
              <a:t>Peer Support</a:t>
            </a:r>
            <a:r>
              <a:rPr lang="en-GB" sz="3200" dirty="0">
                <a:solidFill>
                  <a:srgbClr val="CC3399"/>
                </a:solidFill>
              </a:rPr>
              <a:t> </a:t>
            </a:r>
            <a:r>
              <a:rPr lang="en-GB" sz="3200" dirty="0"/>
              <a:t>– proposed trial between BHFT and BHT over 2023.</a:t>
            </a:r>
          </a:p>
          <a:p>
            <a:pPr marL="228600" indent="-228600">
              <a:buFont typeface="+mj-lt"/>
              <a:buAutoNum type="arabicPeriod"/>
            </a:pPr>
            <a:endParaRPr lang="en-GB" sz="3200" dirty="0"/>
          </a:p>
          <a:p>
            <a:pPr marL="228600" indent="-228600">
              <a:buFont typeface="+mj-lt"/>
              <a:buAutoNum type="arabicPeriod"/>
            </a:pPr>
            <a:r>
              <a:rPr lang="en-GB" sz="3200" b="1" dirty="0">
                <a:solidFill>
                  <a:srgbClr val="CC3399"/>
                </a:solidFill>
              </a:rPr>
              <a:t>Workshop</a:t>
            </a:r>
            <a:r>
              <a:rPr lang="en-GB" sz="3200" dirty="0"/>
              <a:t> – F2F proposed and well attended. Further workshops planned to propose initial priorities of aligning, including 1 initial priority for each Trust.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3200" b="1" dirty="0">
              <a:solidFill>
                <a:srgbClr val="CC33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en-GB" sz="2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lvl="1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914400" lvl="1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914400" lvl="1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28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en-GB" sz="2600" dirty="0"/>
          </a:p>
        </p:txBody>
      </p:sp>
      <p:sp>
        <p:nvSpPr>
          <p:cNvPr id="1097" name="TextBox 1096">
            <a:extLst>
              <a:ext uri="{FF2B5EF4-FFF2-40B4-BE49-F238E27FC236}">
                <a16:creationId xmlns:a16="http://schemas.microsoft.com/office/drawing/2014/main" id="{D72B6D40-80D5-42F5-65F8-7D9FD37C0132}"/>
              </a:ext>
            </a:extLst>
          </p:cNvPr>
          <p:cNvSpPr txBox="1"/>
          <p:nvPr/>
        </p:nvSpPr>
        <p:spPr>
          <a:xfrm>
            <a:off x="546893" y="8233391"/>
            <a:ext cx="29104469" cy="6021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4000" b="1" dirty="0">
                <a:solidFill>
                  <a:srgbClr val="CC3399"/>
                </a:solidFill>
                <a:latin typeface="Calibri (Body)"/>
              </a:rPr>
              <a:t>Background and Introduction</a:t>
            </a:r>
          </a:p>
          <a:p>
            <a:pPr marL="0" indent="0">
              <a:buNone/>
            </a:pPr>
            <a:endParaRPr lang="en-GB" sz="3200" dirty="0">
              <a:latin typeface="Calibri (Body)"/>
            </a:endParaRPr>
          </a:p>
          <a:p>
            <a:r>
              <a:rPr lang="en-GB" sz="3200" dirty="0">
                <a:effectLst/>
                <a:latin typeface="Calibri (Body)"/>
                <a:ea typeface="Times New Roman" panose="02020603050405020304" pitchFamily="18" charset="0"/>
                <a:cs typeface="Calibri" panose="020F0502020204030204" pitchFamily="34" charset="0"/>
              </a:rPr>
              <a:t>Within the BOB ICS (Buckinghamshire, Oxfordshire and Berkshire West Integrated Care System) we have </a:t>
            </a:r>
            <a:r>
              <a:rPr lang="en-GB" sz="3200" b="1" dirty="0">
                <a:effectLst/>
                <a:latin typeface="Calibri (Body)"/>
                <a:ea typeface="Times New Roman" panose="02020603050405020304" pitchFamily="18" charset="0"/>
                <a:cs typeface="Calibri" panose="020F0502020204030204" pitchFamily="34" charset="0"/>
              </a:rPr>
              <a:t>3 acute trusts </a:t>
            </a:r>
            <a:r>
              <a:rPr lang="en-GB" sz="3200" dirty="0">
                <a:latin typeface="Calibri (Body)"/>
                <a:ea typeface="Times New Roman" panose="02020603050405020304" pitchFamily="18" charset="0"/>
                <a:cs typeface="Calibri" panose="020F0502020204030204" pitchFamily="34" charset="0"/>
              </a:rPr>
              <a:t>(Buckinghamshire Healthcare NHS Trust, Oxford University Hospitals Foundation NHS Trust and Royal Berkshire NHS Foundation Trust) </a:t>
            </a:r>
            <a:r>
              <a:rPr lang="en-GB" sz="3200" dirty="0">
                <a:effectLst/>
                <a:latin typeface="Calibri (Body)"/>
                <a:ea typeface="Times New Roman" panose="02020603050405020304" pitchFamily="18" charset="0"/>
                <a:cs typeface="Calibri" panose="020F0502020204030204" pitchFamily="34" charset="0"/>
              </a:rPr>
              <a:t>and </a:t>
            </a:r>
            <a:r>
              <a:rPr lang="en-GB" sz="3200" b="1" dirty="0">
                <a:effectLst/>
                <a:latin typeface="Calibri (Body)"/>
                <a:ea typeface="Times New Roman" panose="02020603050405020304" pitchFamily="18" charset="0"/>
                <a:cs typeface="Calibri" panose="020F0502020204030204" pitchFamily="34" charset="0"/>
              </a:rPr>
              <a:t>2 mental health trusts</a:t>
            </a:r>
            <a:r>
              <a:rPr lang="en-GB" sz="3200" dirty="0">
                <a:effectLst/>
                <a:latin typeface="Calibri (Body)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3200" dirty="0">
                <a:latin typeface="Calibri (Body)"/>
                <a:ea typeface="Times New Roman" panose="02020603050405020304" pitchFamily="18" charset="0"/>
                <a:cs typeface="Calibri" panose="020F0502020204030204" pitchFamily="34" charset="0"/>
              </a:rPr>
              <a:t>(Oxford Health Foundation Trust and Berkshire NHS Foundation Trust) </a:t>
            </a:r>
            <a:r>
              <a:rPr lang="en-GB" sz="3200" dirty="0">
                <a:effectLst/>
                <a:latin typeface="Calibri (Body)"/>
                <a:ea typeface="Times New Roman" panose="02020603050405020304" pitchFamily="18" charset="0"/>
                <a:cs typeface="Calibri" panose="020F0502020204030204" pitchFamily="34" charset="0"/>
              </a:rPr>
              <a:t>providing medicines information services, to a population of 1.8 million.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en-GB" sz="3200" dirty="0">
              <a:effectLst/>
              <a:latin typeface="Calibri (Body)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GB" sz="3200" b="1" dirty="0">
                <a:solidFill>
                  <a:srgbClr val="CC3399"/>
                </a:solidFill>
                <a:latin typeface="Calibri (Body)"/>
                <a:ea typeface="Times New Roman" panose="02020603050405020304" pitchFamily="18" charset="0"/>
                <a:cs typeface="Calibri" panose="020F0502020204030204" pitchFamily="34" charset="0"/>
              </a:rPr>
              <a:t>VISION: </a:t>
            </a:r>
            <a:r>
              <a:rPr lang="en-GB" sz="3200" dirty="0">
                <a:effectLst/>
                <a:latin typeface="Calibri (Body)"/>
                <a:ea typeface="Times New Roman" panose="02020603050405020304" pitchFamily="18" charset="0"/>
                <a:cs typeface="Calibri" panose="020F0502020204030204" pitchFamily="34" charset="0"/>
              </a:rPr>
              <a:t>is to align our medicines information (MI) services across the ICS, and to quote SPS </a:t>
            </a:r>
            <a:r>
              <a:rPr lang="en-GB" sz="3200" b="1" dirty="0">
                <a:effectLst/>
                <a:latin typeface="Calibri (Body)"/>
                <a:ea typeface="Times New Roman" panose="02020603050405020304" pitchFamily="18" charset="0"/>
                <a:cs typeface="Calibri" panose="020F0502020204030204" pitchFamily="34" charset="0"/>
              </a:rPr>
              <a:t>“do once well and share”</a:t>
            </a:r>
            <a:r>
              <a:rPr lang="en-GB" sz="3200" dirty="0">
                <a:effectLst/>
                <a:latin typeface="Calibri (Body)"/>
                <a:ea typeface="Times New Roman" panose="02020603050405020304" pitchFamily="18" charset="0"/>
                <a:cs typeface="Calibri" panose="020F0502020204030204" pitchFamily="34" charset="0"/>
              </a:rPr>
              <a:t>.  To scope our processes and develop these into a single </a:t>
            </a:r>
            <a:r>
              <a:rPr lang="en-GB" sz="3200" dirty="0">
                <a:latin typeface="Calibri (Body)"/>
                <a:ea typeface="Times New Roman" panose="02020603050405020304" pitchFamily="18" charset="0"/>
                <a:cs typeface="Calibri" panose="020F0502020204030204" pitchFamily="34" charset="0"/>
              </a:rPr>
              <a:t>unified process.</a:t>
            </a:r>
            <a:endParaRPr lang="en-GB" sz="3200" dirty="0">
              <a:effectLst/>
              <a:latin typeface="Calibri (Body)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en-GB" sz="3200" dirty="0">
              <a:effectLst/>
              <a:latin typeface="Calibri (Body)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b="1" dirty="0">
                <a:solidFill>
                  <a:srgbClr val="CC3399"/>
                </a:solidFill>
                <a:effectLst/>
                <a:latin typeface="Calibri (Body)"/>
                <a:ea typeface="Times New Roman" panose="02020603050405020304" pitchFamily="18" charset="0"/>
                <a:cs typeface="Times New Roman" panose="02020603050405020304" pitchFamily="18" charset="0"/>
              </a:rPr>
              <a:t>AIM: </a:t>
            </a:r>
            <a:r>
              <a:rPr lang="en-GB" sz="3200" dirty="0">
                <a:effectLst/>
                <a:latin typeface="Calibri (Body)"/>
                <a:ea typeface="Times New Roman" panose="02020603050405020304" pitchFamily="18" charset="0"/>
                <a:cs typeface="Times New Roman" panose="02020603050405020304" pitchFamily="18" charset="0"/>
              </a:rPr>
              <a:t>Transform our MI services into an integrated service at scale (ICS level) to support our workforce, collaborate and work on a united front to provide the highest standard of care to our patients and service users.</a:t>
            </a:r>
          </a:p>
        </p:txBody>
      </p:sp>
      <p:sp>
        <p:nvSpPr>
          <p:cNvPr id="1098" name="TextBox 1097">
            <a:extLst>
              <a:ext uri="{FF2B5EF4-FFF2-40B4-BE49-F238E27FC236}">
                <a16:creationId xmlns:a16="http://schemas.microsoft.com/office/drawing/2014/main" id="{A6FF41C1-5EFA-65E9-CDA6-AF8511DB8783}"/>
              </a:ext>
            </a:extLst>
          </p:cNvPr>
          <p:cNvSpPr txBox="1"/>
          <p:nvPr/>
        </p:nvSpPr>
        <p:spPr>
          <a:xfrm>
            <a:off x="546893" y="14932814"/>
            <a:ext cx="12971721" cy="6949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000" b="1" dirty="0">
                <a:solidFill>
                  <a:srgbClr val="CC3399"/>
                </a:solidFill>
                <a:latin typeface="Calibri (Body)"/>
              </a:rPr>
              <a:t>Method and Timeline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4000" b="1" dirty="0">
              <a:solidFill>
                <a:srgbClr val="CC3399"/>
              </a:solidFill>
              <a:latin typeface="Calibri (Body)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latin typeface="Calibri (Body)"/>
              </a:rPr>
              <a:t>Workstream group established in order to scope what we need to do differently.  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latin typeface="Calibri (Body)"/>
              </a:rPr>
              <a:t>Develop best practices into a single unified process.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latin typeface="Calibri (Body)"/>
              </a:rPr>
              <a:t>Initial ideas brainstormed. 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latin typeface="Calibri (Body)"/>
              </a:rPr>
              <a:t>Potential quick wins identified to build momentum with progress.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latin typeface="Calibri (Body)"/>
              </a:rPr>
              <a:t>Action plan formulated to assign next steps and priorities.</a:t>
            </a:r>
            <a:endParaRPr lang="en-GB" sz="3200" b="1" dirty="0">
              <a:latin typeface="Calibri (Body)"/>
            </a:endParaRPr>
          </a:p>
          <a:p>
            <a:pPr marL="914400" lvl="1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latin typeface="Calibri (Body)"/>
              </a:rPr>
              <a:t>1 year timeline to seek joint up approach to licences and implement initial changes</a:t>
            </a:r>
          </a:p>
          <a:p>
            <a:pPr marL="914400" lvl="1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latin typeface="Calibri (Body)"/>
              </a:rPr>
              <a:t>Longer term to align services, potential 5 year plan</a:t>
            </a:r>
          </a:p>
        </p:txBody>
      </p:sp>
      <p:sp>
        <p:nvSpPr>
          <p:cNvPr id="1099" name="TextBox 1098">
            <a:extLst>
              <a:ext uri="{FF2B5EF4-FFF2-40B4-BE49-F238E27FC236}">
                <a16:creationId xmlns:a16="http://schemas.microsoft.com/office/drawing/2014/main" id="{69402A24-45F3-84AE-DFC6-049EF776B8B1}"/>
              </a:ext>
            </a:extLst>
          </p:cNvPr>
          <p:cNvSpPr txBox="1"/>
          <p:nvPr/>
        </p:nvSpPr>
        <p:spPr>
          <a:xfrm>
            <a:off x="15544802" y="30919479"/>
            <a:ext cx="13288300" cy="8574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000" b="1" dirty="0">
                <a:solidFill>
                  <a:srgbClr val="CC33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Standardisation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4000" b="1" dirty="0">
              <a:solidFill>
                <a:srgbClr val="CC33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ea typeface="Calibri" panose="020F0502020204030204" pitchFamily="34" charset="0"/>
                <a:cs typeface="Times New Roman" panose="02020603050405020304" pitchFamily="18" charset="0"/>
              </a:rPr>
              <a:t>Enquiries via email, not all Trusts have standard response.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ea typeface="Calibri" panose="020F0502020204030204" pitchFamily="34" charset="0"/>
                <a:cs typeface="Times New Roman" panose="02020603050405020304" pitchFamily="18" charset="0"/>
              </a:rPr>
              <a:t>Variation in format of user satisfaction surveys and collation of feedback.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ea typeface="Calibri" panose="020F0502020204030204" pitchFamily="34" charset="0"/>
                <a:cs typeface="Times New Roman" panose="02020603050405020304" pitchFamily="18" charset="0"/>
              </a:rPr>
              <a:t>Training – core and specialist.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ea typeface="Calibri" panose="020F0502020204030204" pitchFamily="34" charset="0"/>
                <a:cs typeface="Times New Roman" panose="02020603050405020304" pitchFamily="18" charset="0"/>
              </a:rPr>
              <a:t>Licencing: better pricing transparency from resource providers.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ea typeface="Calibri" panose="020F0502020204030204" pitchFamily="34" charset="0"/>
                <a:cs typeface="Times New Roman" panose="02020603050405020304" pitchFamily="18" charset="0"/>
              </a:rPr>
              <a:t>Learn from others: Welsh MI resources and access and NEWT role out, SPS, previous Trust’s experiences of approaching collaboration.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3200" b="1" dirty="0">
              <a:solidFill>
                <a:srgbClr val="CC33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000" b="1" dirty="0">
                <a:solidFill>
                  <a:srgbClr val="CC33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Future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4000" b="1" dirty="0">
              <a:solidFill>
                <a:srgbClr val="CC33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876300" algn="l"/>
              </a:tabLst>
            </a:pPr>
            <a:r>
              <a:rPr lang="en-GB" sz="3200" dirty="0">
                <a:solidFill>
                  <a:srgbClr val="000000"/>
                </a:solidFill>
                <a:cs typeface="Times New Roman" panose="02020603050405020304" pitchFamily="18" charset="0"/>
              </a:rPr>
              <a:t>Address key stakeholders</a:t>
            </a: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876300" algn="l"/>
              </a:tabLst>
            </a:pPr>
            <a:r>
              <a:rPr lang="en-GB" sz="3200" dirty="0">
                <a:solidFill>
                  <a:srgbClr val="000000"/>
                </a:solidFill>
                <a:cs typeface="Times New Roman" panose="02020603050405020304" pitchFamily="18" charset="0"/>
              </a:rPr>
              <a:t>Aim to demonstrate efficiency and productivity benefits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42410183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2026</TotalTime>
  <Words>549</Words>
  <Application>Microsoft Office PowerPoint</Application>
  <PresentationFormat>Custom</PresentationFormat>
  <Paragraphs>68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(Body)</vt:lpstr>
      <vt:lpstr>Calibri Light</vt:lpstr>
      <vt:lpstr>Symbol</vt:lpstr>
      <vt:lpstr>Office Theme</vt:lpstr>
      <vt:lpstr>  Collaboration and Alignment of MI across an Integrated Care Setting (ICS) – first steps Kirsty Habibi-Parker, Medicines Resource Centre, Buckinghamshire Healthcare NHS Trust, with the BOB ICS MI Alignment Workstream </vt:lpstr>
    </vt:vector>
  </TitlesOfParts>
  <Company>Buckinghamshire Healthcare NHS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PAZIK, Lisa (BUCKINGHAMSHIRE HEALTHCARE NHS TRUST)</dc:creator>
  <cp:lastModifiedBy>Thompson Clare - Office Manager</cp:lastModifiedBy>
  <cp:revision>22</cp:revision>
  <cp:lastPrinted>2023-10-31T15:28:51Z</cp:lastPrinted>
  <dcterms:created xsi:type="dcterms:W3CDTF">2023-10-13T08:07:00Z</dcterms:created>
  <dcterms:modified xsi:type="dcterms:W3CDTF">2023-11-01T15:56:16Z</dcterms:modified>
</cp:coreProperties>
</file>