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7"/>
  </p:notesMasterIdLst>
  <p:sldIdLst>
    <p:sldId id="257" r:id="rId2"/>
    <p:sldId id="258" r:id="rId3"/>
    <p:sldId id="263" r:id="rId4"/>
    <p:sldId id="262"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1896" autoAdjust="0"/>
  </p:normalViewPr>
  <p:slideViewPr>
    <p:cSldViewPr snapToGrid="0">
      <p:cViewPr varScale="1">
        <p:scale>
          <a:sx n="42" d="100"/>
          <a:sy n="42" d="100"/>
        </p:scale>
        <p:origin x="160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14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BischlerA\AppData\Local\Microsoft\Windows\INetCache\Content.Outlook\FNQZAVG2\Chart%20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BischlerA\AppData\Local\Microsoft\Windows\INetCache\Content.Outlook\FNQZAVG2\Chart%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b="1" dirty="0" smtClean="0"/>
              <a:t>Number of calls </a:t>
            </a:r>
            <a:r>
              <a:rPr lang="en-GB" b="1" baseline="0" dirty="0" smtClean="0"/>
              <a:t>made </a:t>
            </a:r>
            <a:r>
              <a:rPr lang="en-GB" b="1" dirty="0" smtClean="0"/>
              <a:t>to the single number and time of day</a:t>
            </a:r>
            <a:endParaRPr lang="en-GB" b="1" dirty="0"/>
          </a:p>
        </c:rich>
      </c:tx>
      <c:layout/>
      <c:overlay val="0"/>
      <c:spPr>
        <a:noFill/>
        <a:ln w="25400">
          <a:noFill/>
        </a:ln>
      </c:spPr>
    </c:title>
    <c:autoTitleDeleted val="0"/>
    <c:plotArea>
      <c:layout/>
      <c:barChart>
        <c:barDir val="col"/>
        <c:grouping val="stacked"/>
        <c:varyColors val="0"/>
        <c:ser>
          <c:idx val="0"/>
          <c:order val="0"/>
          <c:tx>
            <c:strRef>
              <c:f>Sheet1!$B$1</c:f>
              <c:strCache>
                <c:ptCount val="1"/>
                <c:pt idx="0">
                  <c:v>Out of hours</c:v>
                </c:pt>
              </c:strCache>
            </c:strRef>
          </c:tx>
          <c:spPr>
            <a:solidFill>
              <a:srgbClr val="ED7D31"/>
            </a:solidFill>
            <a:ln w="25400">
              <a:noFill/>
            </a:ln>
          </c:spPr>
          <c:invertIfNegative val="0"/>
          <c:cat>
            <c:numRef>
              <c:f>Sheet1!$A$2:$A$6</c:f>
              <c:numCache>
                <c:formatCode>mmm\-yy</c:formatCode>
                <c:ptCount val="5"/>
                <c:pt idx="0">
                  <c:v>44197</c:v>
                </c:pt>
                <c:pt idx="1">
                  <c:v>44228</c:v>
                </c:pt>
                <c:pt idx="2">
                  <c:v>44256</c:v>
                </c:pt>
                <c:pt idx="3">
                  <c:v>44287</c:v>
                </c:pt>
                <c:pt idx="4">
                  <c:v>44317</c:v>
                </c:pt>
              </c:numCache>
            </c:numRef>
          </c:cat>
          <c:val>
            <c:numRef>
              <c:f>Sheet1!$B$2:$B$7</c:f>
              <c:numCache>
                <c:formatCode>General</c:formatCode>
                <c:ptCount val="6"/>
                <c:pt idx="0">
                  <c:v>0</c:v>
                </c:pt>
                <c:pt idx="1">
                  <c:v>1</c:v>
                </c:pt>
                <c:pt idx="2">
                  <c:v>0</c:v>
                </c:pt>
                <c:pt idx="3">
                  <c:v>2</c:v>
                </c:pt>
                <c:pt idx="4">
                  <c:v>5</c:v>
                </c:pt>
                <c:pt idx="5">
                  <c:v>1</c:v>
                </c:pt>
              </c:numCache>
            </c:numRef>
          </c:val>
          <c:extLst>
            <c:ext xmlns:c16="http://schemas.microsoft.com/office/drawing/2014/chart" uri="{C3380CC4-5D6E-409C-BE32-E72D297353CC}">
              <c16:uniqueId val="{00000000-C9F1-4A8E-BBDB-34F796AF22BC}"/>
            </c:ext>
          </c:extLst>
        </c:ser>
        <c:ser>
          <c:idx val="1"/>
          <c:order val="1"/>
          <c:tx>
            <c:strRef>
              <c:f>Sheet1!$C$1</c:f>
              <c:strCache>
                <c:ptCount val="1"/>
                <c:pt idx="0">
                  <c:v>In hours</c:v>
                </c:pt>
              </c:strCache>
            </c:strRef>
          </c:tx>
          <c:spPr>
            <a:solidFill>
              <a:srgbClr val="92D050"/>
            </a:solidFill>
            <a:ln w="25400">
              <a:noFill/>
            </a:ln>
          </c:spPr>
          <c:invertIfNegative val="0"/>
          <c:cat>
            <c:numRef>
              <c:f>Sheet1!$A$2:$A$6</c:f>
              <c:numCache>
                <c:formatCode>mmm\-yy</c:formatCode>
                <c:ptCount val="5"/>
                <c:pt idx="0">
                  <c:v>44197</c:v>
                </c:pt>
                <c:pt idx="1">
                  <c:v>44228</c:v>
                </c:pt>
                <c:pt idx="2">
                  <c:v>44256</c:v>
                </c:pt>
                <c:pt idx="3">
                  <c:v>44287</c:v>
                </c:pt>
                <c:pt idx="4">
                  <c:v>44317</c:v>
                </c:pt>
              </c:numCache>
            </c:numRef>
          </c:cat>
          <c:val>
            <c:numRef>
              <c:f>Sheet1!$C$2:$C$7</c:f>
              <c:numCache>
                <c:formatCode>General</c:formatCode>
                <c:ptCount val="6"/>
                <c:pt idx="0">
                  <c:v>12</c:v>
                </c:pt>
                <c:pt idx="1">
                  <c:v>30</c:v>
                </c:pt>
                <c:pt idx="2">
                  <c:v>24</c:v>
                </c:pt>
                <c:pt idx="3">
                  <c:v>56</c:v>
                </c:pt>
                <c:pt idx="4">
                  <c:v>52</c:v>
                </c:pt>
                <c:pt idx="5">
                  <c:v>70</c:v>
                </c:pt>
              </c:numCache>
            </c:numRef>
          </c:val>
          <c:extLst>
            <c:ext xmlns:c16="http://schemas.microsoft.com/office/drawing/2014/chart" uri="{C3380CC4-5D6E-409C-BE32-E72D297353CC}">
              <c16:uniqueId val="{00000001-C9F1-4A8E-BBDB-34F796AF22BC}"/>
            </c:ext>
          </c:extLst>
        </c:ser>
        <c:ser>
          <c:idx val="2"/>
          <c:order val="2"/>
          <c:tx>
            <c:strRef>
              <c:f>Sheet1!$D$1</c:f>
              <c:strCache>
                <c:ptCount val="1"/>
                <c:pt idx="0">
                  <c:v>Hung up</c:v>
                </c:pt>
              </c:strCache>
            </c:strRef>
          </c:tx>
          <c:spPr>
            <a:solidFill>
              <a:srgbClr val="FF0000"/>
            </a:solidFill>
            <a:ln w="25400">
              <a:noFill/>
            </a:ln>
          </c:spPr>
          <c:invertIfNegative val="0"/>
          <c:cat>
            <c:numRef>
              <c:f>Sheet1!$A$2:$A$6</c:f>
              <c:numCache>
                <c:formatCode>mmm\-yy</c:formatCode>
                <c:ptCount val="5"/>
                <c:pt idx="0">
                  <c:v>44197</c:v>
                </c:pt>
                <c:pt idx="1">
                  <c:v>44228</c:v>
                </c:pt>
                <c:pt idx="2">
                  <c:v>44256</c:v>
                </c:pt>
                <c:pt idx="3">
                  <c:v>44287</c:v>
                </c:pt>
                <c:pt idx="4">
                  <c:v>44317</c:v>
                </c:pt>
              </c:numCache>
            </c:numRef>
          </c:cat>
          <c:val>
            <c:numRef>
              <c:f>Sheet1!$D$2:$D$7</c:f>
              <c:numCache>
                <c:formatCode>General</c:formatCode>
                <c:ptCount val="6"/>
                <c:pt idx="0">
                  <c:v>4</c:v>
                </c:pt>
                <c:pt idx="1">
                  <c:v>3</c:v>
                </c:pt>
                <c:pt idx="2">
                  <c:v>2</c:v>
                </c:pt>
                <c:pt idx="3">
                  <c:v>5</c:v>
                </c:pt>
                <c:pt idx="4">
                  <c:v>2</c:v>
                </c:pt>
                <c:pt idx="5">
                  <c:v>3</c:v>
                </c:pt>
              </c:numCache>
            </c:numRef>
          </c:val>
          <c:extLst>
            <c:ext xmlns:c16="http://schemas.microsoft.com/office/drawing/2014/chart" uri="{C3380CC4-5D6E-409C-BE32-E72D297353CC}">
              <c16:uniqueId val="{00000002-C9F1-4A8E-BBDB-34F796AF22BC}"/>
            </c:ext>
          </c:extLst>
        </c:ser>
        <c:dLbls>
          <c:showLegendKey val="0"/>
          <c:showVal val="0"/>
          <c:showCatName val="0"/>
          <c:showSerName val="0"/>
          <c:showPercent val="0"/>
          <c:showBubbleSize val="0"/>
        </c:dLbls>
        <c:gapWidth val="150"/>
        <c:overlap val="100"/>
        <c:axId val="1803096928"/>
        <c:axId val="1"/>
      </c:barChart>
      <c:dateAx>
        <c:axId val="1803096928"/>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3096928"/>
        <c:crosses val="autoZero"/>
        <c:crossBetween val="between"/>
      </c:valAx>
      <c:spPr>
        <a:noFill/>
        <a:ln w="25400">
          <a:noFill/>
        </a:ln>
      </c:spPr>
    </c:plotArea>
    <c:legend>
      <c:legendPos val="b"/>
      <c:layout>
        <c:manualLayout>
          <c:xMode val="edge"/>
          <c:yMode val="edge"/>
          <c:x val="0.33425414364640882"/>
          <c:y val="0.92990654205607481"/>
          <c:w val="0.33425414364640882"/>
          <c:h val="5.2959501557632398E-2"/>
        </c:manualLayout>
      </c:layout>
      <c:overlay val="0"/>
      <c:spPr>
        <a:noFill/>
        <a:ln w="25400">
          <a:noFill/>
        </a:ln>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dirty="0" smtClean="0"/>
              <a:t>Number of calls in</a:t>
            </a:r>
            <a:r>
              <a:rPr lang="en-GB" b="1" baseline="0" dirty="0" smtClean="0"/>
              <a:t> hours</a:t>
            </a:r>
            <a:r>
              <a:rPr lang="en-GB" b="1" dirty="0" smtClean="0"/>
              <a:t> from each area to single number</a:t>
            </a:r>
            <a:endParaRPr lang="en-GB" b="1" dirty="0"/>
          </a:p>
        </c:rich>
      </c:tx>
      <c:layout/>
      <c:overlay val="0"/>
      <c:spPr>
        <a:noFill/>
        <a:ln w="25400">
          <a:noFill/>
        </a:ln>
      </c:spPr>
    </c:title>
    <c:autoTitleDeleted val="0"/>
    <c:plotArea>
      <c:layout/>
      <c:barChart>
        <c:barDir val="col"/>
        <c:grouping val="stacked"/>
        <c:varyColors val="0"/>
        <c:ser>
          <c:idx val="0"/>
          <c:order val="0"/>
          <c:tx>
            <c:strRef>
              <c:f>Sheet1!$B$1</c:f>
              <c:strCache>
                <c:ptCount val="1"/>
                <c:pt idx="0">
                  <c:v>East</c:v>
                </c:pt>
              </c:strCache>
            </c:strRef>
          </c:tx>
          <c:spPr>
            <a:solidFill>
              <a:srgbClr val="ED7D31"/>
            </a:solidFill>
            <a:ln w="25400">
              <a:noFill/>
            </a:ln>
          </c:spPr>
          <c:invertIfNegative val="0"/>
          <c:cat>
            <c:numRef>
              <c:f>Sheet1!$A$2:$A$6</c:f>
              <c:numCache>
                <c:formatCode>mmm\-yy</c:formatCode>
                <c:ptCount val="5"/>
                <c:pt idx="0">
                  <c:v>44197</c:v>
                </c:pt>
                <c:pt idx="1">
                  <c:v>44228</c:v>
                </c:pt>
                <c:pt idx="2">
                  <c:v>44256</c:v>
                </c:pt>
                <c:pt idx="3">
                  <c:v>44287</c:v>
                </c:pt>
                <c:pt idx="4">
                  <c:v>44317</c:v>
                </c:pt>
              </c:numCache>
            </c:numRef>
          </c:cat>
          <c:val>
            <c:numRef>
              <c:f>Sheet1!$B$2:$B$7</c:f>
              <c:numCache>
                <c:formatCode>General</c:formatCode>
                <c:ptCount val="6"/>
                <c:pt idx="0">
                  <c:v>2</c:v>
                </c:pt>
                <c:pt idx="1">
                  <c:v>9</c:v>
                </c:pt>
                <c:pt idx="2">
                  <c:v>5</c:v>
                </c:pt>
                <c:pt idx="3">
                  <c:v>11</c:v>
                </c:pt>
                <c:pt idx="4">
                  <c:v>8</c:v>
                </c:pt>
                <c:pt idx="5">
                  <c:v>12</c:v>
                </c:pt>
              </c:numCache>
            </c:numRef>
          </c:val>
          <c:extLst>
            <c:ext xmlns:c16="http://schemas.microsoft.com/office/drawing/2014/chart" uri="{C3380CC4-5D6E-409C-BE32-E72D297353CC}">
              <c16:uniqueId val="{00000000-8003-4F12-A415-B6C9E12BE337}"/>
            </c:ext>
          </c:extLst>
        </c:ser>
        <c:ser>
          <c:idx val="1"/>
          <c:order val="1"/>
          <c:tx>
            <c:strRef>
              <c:f>Sheet1!$C$1</c:f>
              <c:strCache>
                <c:ptCount val="1"/>
                <c:pt idx="0">
                  <c:v>East Midlands</c:v>
                </c:pt>
              </c:strCache>
            </c:strRef>
          </c:tx>
          <c:spPr>
            <a:solidFill>
              <a:srgbClr val="A5A5A5"/>
            </a:solidFill>
            <a:ln w="25400">
              <a:noFill/>
            </a:ln>
          </c:spPr>
          <c:invertIfNegative val="0"/>
          <c:cat>
            <c:numRef>
              <c:f>Sheet1!$A$2:$A$6</c:f>
              <c:numCache>
                <c:formatCode>mmm\-yy</c:formatCode>
                <c:ptCount val="5"/>
                <c:pt idx="0">
                  <c:v>44197</c:v>
                </c:pt>
                <c:pt idx="1">
                  <c:v>44228</c:v>
                </c:pt>
                <c:pt idx="2">
                  <c:v>44256</c:v>
                </c:pt>
                <c:pt idx="3">
                  <c:v>44287</c:v>
                </c:pt>
                <c:pt idx="4">
                  <c:v>44317</c:v>
                </c:pt>
              </c:numCache>
            </c:numRef>
          </c:cat>
          <c:val>
            <c:numRef>
              <c:f>Sheet1!$C$2:$C$7</c:f>
              <c:numCache>
                <c:formatCode>General</c:formatCode>
                <c:ptCount val="6"/>
                <c:pt idx="0">
                  <c:v>2</c:v>
                </c:pt>
                <c:pt idx="1">
                  <c:v>8</c:v>
                </c:pt>
                <c:pt idx="2">
                  <c:v>2</c:v>
                </c:pt>
                <c:pt idx="3">
                  <c:v>5</c:v>
                </c:pt>
                <c:pt idx="4">
                  <c:v>11</c:v>
                </c:pt>
                <c:pt idx="5">
                  <c:v>14</c:v>
                </c:pt>
              </c:numCache>
            </c:numRef>
          </c:val>
          <c:extLst>
            <c:ext xmlns:c16="http://schemas.microsoft.com/office/drawing/2014/chart" uri="{C3380CC4-5D6E-409C-BE32-E72D297353CC}">
              <c16:uniqueId val="{00000001-8003-4F12-A415-B6C9E12BE337}"/>
            </c:ext>
          </c:extLst>
        </c:ser>
        <c:ser>
          <c:idx val="2"/>
          <c:order val="2"/>
          <c:tx>
            <c:strRef>
              <c:f>Sheet1!$D$1</c:f>
              <c:strCache>
                <c:ptCount val="1"/>
                <c:pt idx="0">
                  <c:v>West Midlands</c:v>
                </c:pt>
              </c:strCache>
            </c:strRef>
          </c:tx>
          <c:spPr>
            <a:solidFill>
              <a:srgbClr val="70AD47"/>
            </a:solidFill>
            <a:ln w="25400">
              <a:noFill/>
            </a:ln>
          </c:spPr>
          <c:invertIfNegative val="0"/>
          <c:cat>
            <c:numRef>
              <c:f>Sheet1!$A$2:$A$6</c:f>
              <c:numCache>
                <c:formatCode>mmm\-yy</c:formatCode>
                <c:ptCount val="5"/>
                <c:pt idx="0">
                  <c:v>44197</c:v>
                </c:pt>
                <c:pt idx="1">
                  <c:v>44228</c:v>
                </c:pt>
                <c:pt idx="2">
                  <c:v>44256</c:v>
                </c:pt>
                <c:pt idx="3">
                  <c:v>44287</c:v>
                </c:pt>
                <c:pt idx="4">
                  <c:v>44317</c:v>
                </c:pt>
              </c:numCache>
            </c:numRef>
          </c:cat>
          <c:val>
            <c:numRef>
              <c:f>Sheet1!$D$2:$D$7</c:f>
              <c:numCache>
                <c:formatCode>General</c:formatCode>
                <c:ptCount val="6"/>
                <c:pt idx="0">
                  <c:v>7</c:v>
                </c:pt>
                <c:pt idx="1">
                  <c:v>7</c:v>
                </c:pt>
                <c:pt idx="2">
                  <c:v>15</c:v>
                </c:pt>
                <c:pt idx="3">
                  <c:v>36</c:v>
                </c:pt>
                <c:pt idx="4">
                  <c:v>32</c:v>
                </c:pt>
                <c:pt idx="5">
                  <c:v>41</c:v>
                </c:pt>
              </c:numCache>
            </c:numRef>
          </c:val>
          <c:extLst>
            <c:ext xmlns:c16="http://schemas.microsoft.com/office/drawing/2014/chart" uri="{C3380CC4-5D6E-409C-BE32-E72D297353CC}">
              <c16:uniqueId val="{00000002-8003-4F12-A415-B6C9E12BE337}"/>
            </c:ext>
          </c:extLst>
        </c:ser>
        <c:ser>
          <c:idx val="3"/>
          <c:order val="3"/>
          <c:tx>
            <c:strRef>
              <c:f>Sheet1!$E$1</c:f>
              <c:strCache>
                <c:ptCount val="1"/>
                <c:pt idx="0">
                  <c:v>Hung up</c:v>
                </c:pt>
              </c:strCache>
            </c:strRef>
          </c:tx>
          <c:spPr>
            <a:solidFill>
              <a:srgbClr val="FF0000"/>
            </a:solidFill>
            <a:ln w="25400">
              <a:noFill/>
            </a:ln>
          </c:spPr>
          <c:invertIfNegative val="0"/>
          <c:cat>
            <c:numRef>
              <c:f>Sheet1!$A$2:$A$6</c:f>
              <c:numCache>
                <c:formatCode>mmm\-yy</c:formatCode>
                <c:ptCount val="5"/>
                <c:pt idx="0">
                  <c:v>44197</c:v>
                </c:pt>
                <c:pt idx="1">
                  <c:v>44228</c:v>
                </c:pt>
                <c:pt idx="2">
                  <c:v>44256</c:v>
                </c:pt>
                <c:pt idx="3">
                  <c:v>44287</c:v>
                </c:pt>
                <c:pt idx="4">
                  <c:v>44317</c:v>
                </c:pt>
              </c:numCache>
            </c:numRef>
          </c:cat>
          <c:val>
            <c:numRef>
              <c:f>Sheet1!$E$2:$E$7</c:f>
              <c:numCache>
                <c:formatCode>General</c:formatCode>
                <c:ptCount val="6"/>
                <c:pt idx="0">
                  <c:v>1</c:v>
                </c:pt>
                <c:pt idx="1">
                  <c:v>6</c:v>
                </c:pt>
                <c:pt idx="2">
                  <c:v>2</c:v>
                </c:pt>
                <c:pt idx="3">
                  <c:v>4</c:v>
                </c:pt>
                <c:pt idx="4">
                  <c:v>1</c:v>
                </c:pt>
                <c:pt idx="5">
                  <c:v>3</c:v>
                </c:pt>
              </c:numCache>
            </c:numRef>
          </c:val>
          <c:extLst>
            <c:ext xmlns:c16="http://schemas.microsoft.com/office/drawing/2014/chart" uri="{C3380CC4-5D6E-409C-BE32-E72D297353CC}">
              <c16:uniqueId val="{00000003-8003-4F12-A415-B6C9E12BE337}"/>
            </c:ext>
          </c:extLst>
        </c:ser>
        <c:dLbls>
          <c:showLegendKey val="0"/>
          <c:showVal val="0"/>
          <c:showCatName val="0"/>
          <c:showSerName val="0"/>
          <c:showPercent val="0"/>
          <c:showBubbleSize val="0"/>
        </c:dLbls>
        <c:gapWidth val="150"/>
        <c:overlap val="100"/>
        <c:axId val="1803084864"/>
        <c:axId val="1"/>
      </c:barChart>
      <c:dateAx>
        <c:axId val="1803084864"/>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
        <c:crosses val="autoZero"/>
        <c:auto val="1"/>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6350">
            <a:noFill/>
          </a:ln>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03084864"/>
        <c:crosses val="autoZero"/>
        <c:crossBetween val="between"/>
      </c:valAx>
      <c:spPr>
        <a:noFill/>
        <a:ln w="25400">
          <a:noFill/>
        </a:ln>
      </c:spPr>
    </c:plotArea>
    <c:legend>
      <c:legendPos val="b"/>
      <c:layout>
        <c:manualLayout>
          <c:xMode val="edge"/>
          <c:yMode val="edge"/>
          <c:x val="0.26611418047882129"/>
          <c:y val="0.92990654205607481"/>
          <c:w val="0.4677716390423573"/>
          <c:h val="5.2959501557632398E-2"/>
        </c:manualLayout>
      </c:layout>
      <c:overlay val="0"/>
      <c:spPr>
        <a:noFill/>
        <a:ln w="25400">
          <a:noFill/>
        </a:ln>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6350">
      <a:noFill/>
    </a:ln>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00F604-35D8-4FAD-9368-CA8E60AF9704}" type="datetimeFigureOut">
              <a:rPr lang="en-GB" smtClean="0"/>
              <a:t>01/09/2021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8E615-DEBA-45E7-BAEB-A0A342DDBA56}" type="slidenum">
              <a:rPr lang="en-GB" smtClean="0"/>
              <a:t>‹#›</a:t>
            </a:fld>
            <a:endParaRPr lang="en-GB"/>
          </a:p>
        </p:txBody>
      </p:sp>
    </p:spTree>
    <p:extLst>
      <p:ext uri="{BB962C8B-B14F-4D97-AF65-F5344CB8AC3E}">
        <p14:creationId xmlns:p14="http://schemas.microsoft.com/office/powerpoint/2010/main" val="2568076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78E615-DEBA-45E7-BAEB-A0A342DDBA56}" type="slidenum">
              <a:rPr lang="en-GB" smtClean="0"/>
              <a:t>1</a:t>
            </a:fld>
            <a:endParaRPr lang="en-GB"/>
          </a:p>
        </p:txBody>
      </p:sp>
    </p:spTree>
    <p:extLst>
      <p:ext uri="{BB962C8B-B14F-4D97-AF65-F5344CB8AC3E}">
        <p14:creationId xmlns:p14="http://schemas.microsoft.com/office/powerpoint/2010/main" val="1480401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78E615-DEBA-45E7-BAEB-A0A342DDBA56}" type="slidenum">
              <a:rPr lang="en-GB" smtClean="0"/>
              <a:t>2</a:t>
            </a:fld>
            <a:endParaRPr lang="en-GB"/>
          </a:p>
        </p:txBody>
      </p:sp>
    </p:spTree>
    <p:extLst>
      <p:ext uri="{BB962C8B-B14F-4D97-AF65-F5344CB8AC3E}">
        <p14:creationId xmlns:p14="http://schemas.microsoft.com/office/powerpoint/2010/main" val="4180448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78E615-DEBA-45E7-BAEB-A0A342DDBA56}" type="slidenum">
              <a:rPr lang="en-GB" smtClean="0"/>
              <a:t>3</a:t>
            </a:fld>
            <a:endParaRPr lang="en-GB"/>
          </a:p>
        </p:txBody>
      </p:sp>
    </p:spTree>
    <p:extLst>
      <p:ext uri="{BB962C8B-B14F-4D97-AF65-F5344CB8AC3E}">
        <p14:creationId xmlns:p14="http://schemas.microsoft.com/office/powerpoint/2010/main" val="163442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278E615-DEBA-45E7-BAEB-A0A342DDBA56}" type="slidenum">
              <a:rPr lang="en-GB" smtClean="0"/>
              <a:t>4</a:t>
            </a:fld>
            <a:endParaRPr lang="en-GB"/>
          </a:p>
        </p:txBody>
      </p:sp>
    </p:spTree>
    <p:extLst>
      <p:ext uri="{BB962C8B-B14F-4D97-AF65-F5344CB8AC3E}">
        <p14:creationId xmlns:p14="http://schemas.microsoft.com/office/powerpoint/2010/main" val="1737878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278E615-DEBA-45E7-BAEB-A0A342DDBA56}" type="slidenum">
              <a:rPr lang="en-GB" smtClean="0"/>
              <a:t>5</a:t>
            </a:fld>
            <a:endParaRPr lang="en-GB"/>
          </a:p>
        </p:txBody>
      </p:sp>
    </p:spTree>
    <p:extLst>
      <p:ext uri="{BB962C8B-B14F-4D97-AF65-F5344CB8AC3E}">
        <p14:creationId xmlns:p14="http://schemas.microsoft.com/office/powerpoint/2010/main" val="383071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E14CDB2-998C-472A-8460-BA2200C6FBA8}" type="datetime2">
              <a:rPr lang="en-US" smtClean="0"/>
              <a:t>Wednesday, September 1, 2021</a:t>
            </a:fld>
            <a:endParaRPr lang="en-US" dirty="0"/>
          </a:p>
        </p:txBody>
      </p:sp>
      <p:sp>
        <p:nvSpPr>
          <p:cNvPr id="5" name="Footer Placeholder 4"/>
          <p:cNvSpPr>
            <a:spLocks noGrp="1"/>
          </p:cNvSpPr>
          <p:nvPr>
            <p:ph type="ftr" sz="quarter" idx="11"/>
          </p:nvPr>
        </p:nvSpPr>
        <p:spPr/>
        <p:txBody>
          <a:bodyPr/>
          <a:lstStyle/>
          <a:p>
            <a:r>
              <a:rPr lang="en-GB"/>
              <a:t>Midlands &amp; East Medicines Advice Service</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35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E4776C-1CD4-41A1-90E9-FD3B1C38146E}" type="datetime2">
              <a:rPr lang="en-US" smtClean="0"/>
              <a:t>Wednesday, September 1, 2021</a:t>
            </a:fld>
            <a:endParaRPr lang="en-US"/>
          </a:p>
        </p:txBody>
      </p:sp>
      <p:sp>
        <p:nvSpPr>
          <p:cNvPr id="5" name="Footer Placeholder 4"/>
          <p:cNvSpPr>
            <a:spLocks noGrp="1"/>
          </p:cNvSpPr>
          <p:nvPr>
            <p:ph type="ftr" sz="quarter" idx="11"/>
          </p:nvPr>
        </p:nvSpPr>
        <p:spPr/>
        <p:txBody>
          <a:bodyPr/>
          <a:lstStyle/>
          <a:p>
            <a:r>
              <a:rPr lang="en-GB"/>
              <a:t>Midlands &amp; East Medicines Advice Service</a:t>
            </a:r>
            <a:endParaRPr lang="en-US"/>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124252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88A027-4F54-479C-8F62-1F9F9CAB5EB6}" type="datetime2">
              <a:rPr lang="en-US" smtClean="0"/>
              <a:t>Wednesday, September 1, 2021</a:t>
            </a:fld>
            <a:endParaRPr lang="en-US"/>
          </a:p>
        </p:txBody>
      </p:sp>
      <p:sp>
        <p:nvSpPr>
          <p:cNvPr id="5" name="Footer Placeholder 4"/>
          <p:cNvSpPr>
            <a:spLocks noGrp="1"/>
          </p:cNvSpPr>
          <p:nvPr>
            <p:ph type="ftr" sz="quarter" idx="11"/>
          </p:nvPr>
        </p:nvSpPr>
        <p:spPr/>
        <p:txBody>
          <a:bodyPr/>
          <a:lstStyle/>
          <a:p>
            <a:r>
              <a:rPr lang="en-GB"/>
              <a:t>Midlands &amp; East Medicines Advice Service</a:t>
            </a:r>
            <a:endParaRPr lang="en-US"/>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2717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BDDD95-0642-4826-B70B-1D75FC96EAD7}" type="datetime2">
              <a:rPr lang="en-US" smtClean="0"/>
              <a:t>Wednesday, September 1, 2021</a:t>
            </a:fld>
            <a:endParaRPr lang="en-US" dirty="0"/>
          </a:p>
        </p:txBody>
      </p:sp>
      <p:sp>
        <p:nvSpPr>
          <p:cNvPr id="5" name="Footer Placeholder 4"/>
          <p:cNvSpPr>
            <a:spLocks noGrp="1"/>
          </p:cNvSpPr>
          <p:nvPr>
            <p:ph type="ftr" sz="quarter" idx="11"/>
          </p:nvPr>
        </p:nvSpPr>
        <p:spPr/>
        <p:txBody>
          <a:bodyPr/>
          <a:lstStyle/>
          <a:p>
            <a:r>
              <a:rPr lang="en-GB"/>
              <a:t>Midlands &amp; East Medicines Advice Service</a:t>
            </a:r>
            <a:endParaRPr lang="en-US" dirty="0"/>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spTree>
    <p:extLst>
      <p:ext uri="{BB962C8B-B14F-4D97-AF65-F5344CB8AC3E}">
        <p14:creationId xmlns:p14="http://schemas.microsoft.com/office/powerpoint/2010/main" val="4041646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1E40E-29CE-43DD-909F-74913372BE60}" type="datetime2">
              <a:rPr lang="en-US" smtClean="0"/>
              <a:t>Wednesday, September 1, 2021</a:t>
            </a:fld>
            <a:endParaRPr lang="en-US"/>
          </a:p>
        </p:txBody>
      </p:sp>
      <p:sp>
        <p:nvSpPr>
          <p:cNvPr id="5" name="Footer Placeholder 4"/>
          <p:cNvSpPr>
            <a:spLocks noGrp="1"/>
          </p:cNvSpPr>
          <p:nvPr>
            <p:ph type="ftr" sz="quarter" idx="11"/>
          </p:nvPr>
        </p:nvSpPr>
        <p:spPr/>
        <p:txBody>
          <a:bodyPr/>
          <a:lstStyle/>
          <a:p>
            <a:r>
              <a:rPr lang="en-GB"/>
              <a:t>Midlands &amp; East Medicines Advice Service</a:t>
            </a:r>
            <a:endParaRPr lang="en-US"/>
          </a:p>
        </p:txBody>
      </p:sp>
      <p:sp>
        <p:nvSpPr>
          <p:cNvPr id="6" name="Slide Number Placeholder 5"/>
          <p:cNvSpPr>
            <a:spLocks noGrp="1"/>
          </p:cNvSpPr>
          <p:nvPr>
            <p:ph type="sldNum" sz="quarter" idx="12"/>
          </p:nvPr>
        </p:nvSpPr>
        <p:spPr/>
        <p:txBody>
          <a:bodyPr/>
          <a:lstStyle/>
          <a:p>
            <a:fld id="{3A4F6043-7A67-491B-98BC-F933DED7226D}"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78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F93C20-7BFE-4B7B-B2DB-DDBC393EDC6F}" type="datetime2">
              <a:rPr lang="en-US" smtClean="0"/>
              <a:t>Wednesday, September 1, 2021</a:t>
            </a:fld>
            <a:endParaRPr lang="en-US"/>
          </a:p>
        </p:txBody>
      </p:sp>
      <p:sp>
        <p:nvSpPr>
          <p:cNvPr id="6" name="Footer Placeholder 5"/>
          <p:cNvSpPr>
            <a:spLocks noGrp="1"/>
          </p:cNvSpPr>
          <p:nvPr>
            <p:ph type="ftr" sz="quarter" idx="11"/>
          </p:nvPr>
        </p:nvSpPr>
        <p:spPr/>
        <p:txBody>
          <a:bodyPr/>
          <a:lstStyle/>
          <a:p>
            <a:r>
              <a:rPr lang="en-GB"/>
              <a:t>Midlands &amp; East Medicines Advice Service</a:t>
            </a:r>
            <a:endParaRPr lang="en-US"/>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2819659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835F70-E886-482B-96E9-DF113025225F}" type="datetime2">
              <a:rPr lang="en-US" smtClean="0"/>
              <a:t>Wednesday, September 1, 2021</a:t>
            </a:fld>
            <a:endParaRPr lang="en-US"/>
          </a:p>
        </p:txBody>
      </p:sp>
      <p:sp>
        <p:nvSpPr>
          <p:cNvPr id="8" name="Footer Placeholder 7"/>
          <p:cNvSpPr>
            <a:spLocks noGrp="1"/>
          </p:cNvSpPr>
          <p:nvPr>
            <p:ph type="ftr" sz="quarter" idx="11"/>
          </p:nvPr>
        </p:nvSpPr>
        <p:spPr/>
        <p:txBody>
          <a:bodyPr/>
          <a:lstStyle/>
          <a:p>
            <a:r>
              <a:rPr lang="en-GB"/>
              <a:t>Midlands &amp; East Medicines Advice Service</a:t>
            </a:r>
            <a:endParaRPr lang="en-US"/>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321733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F27AFB-685B-4A9A-884D-E4C20CB65225}" type="datetime2">
              <a:rPr lang="en-US" smtClean="0"/>
              <a:t>Wednesday, September 1, 2021</a:t>
            </a:fld>
            <a:endParaRPr lang="en-US"/>
          </a:p>
        </p:txBody>
      </p:sp>
      <p:sp>
        <p:nvSpPr>
          <p:cNvPr id="4" name="Footer Placeholder 3"/>
          <p:cNvSpPr>
            <a:spLocks noGrp="1"/>
          </p:cNvSpPr>
          <p:nvPr>
            <p:ph type="ftr" sz="quarter" idx="11"/>
          </p:nvPr>
        </p:nvSpPr>
        <p:spPr/>
        <p:txBody>
          <a:bodyPr/>
          <a:lstStyle/>
          <a:p>
            <a:r>
              <a:rPr lang="en-GB"/>
              <a:t>Midlands &amp; East Medicines Advice Service</a:t>
            </a:r>
            <a:endParaRPr lang="en-US"/>
          </a:p>
        </p:txBody>
      </p:sp>
      <p:sp>
        <p:nvSpPr>
          <p:cNvPr id="5" name="Slide Number Placeholder 4"/>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25365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2F9F74-8BA4-44D5-A808-23AADDA964E7}" type="datetime2">
              <a:rPr lang="en-US" smtClean="0"/>
              <a:t>Wednesday, September 1, 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a:t>Midlands &amp; East Medicines Advice Service</a:t>
            </a:r>
            <a:endParaRPr lang="en-US"/>
          </a:p>
        </p:txBody>
      </p:sp>
      <p:sp>
        <p:nvSpPr>
          <p:cNvPr id="9" name="Slide Number Placeholder 8"/>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1866178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9F72759-1A60-46CF-9AF8-D35F77C42AAD}" type="datetime2">
              <a:rPr lang="en-US" smtClean="0"/>
              <a:t>Wednesday, September 1, 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GB"/>
              <a:t>Midlands &amp; East Medicines Advice Service</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4F6043-7A67-491B-98BC-F933DED7226D}" type="slidenum">
              <a:rPr lang="en-US" smtClean="0"/>
              <a:pPr/>
              <a:t>‹#›</a:t>
            </a:fld>
            <a:endParaRPr lang="en-US"/>
          </a:p>
        </p:txBody>
      </p:sp>
    </p:spTree>
    <p:extLst>
      <p:ext uri="{BB962C8B-B14F-4D97-AF65-F5344CB8AC3E}">
        <p14:creationId xmlns:p14="http://schemas.microsoft.com/office/powerpoint/2010/main" val="90890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0DA3F6-2DF2-41B9-88B0-16D2BAAD4108}" type="datetime2">
              <a:rPr lang="en-US" smtClean="0"/>
              <a:t>Wednesday, September 1, 2021</a:t>
            </a:fld>
            <a:endParaRPr lang="en-US"/>
          </a:p>
        </p:txBody>
      </p:sp>
      <p:sp>
        <p:nvSpPr>
          <p:cNvPr id="6" name="Footer Placeholder 5"/>
          <p:cNvSpPr>
            <a:spLocks noGrp="1"/>
          </p:cNvSpPr>
          <p:nvPr>
            <p:ph type="ftr" sz="quarter" idx="11"/>
          </p:nvPr>
        </p:nvSpPr>
        <p:spPr/>
        <p:txBody>
          <a:bodyPr/>
          <a:lstStyle/>
          <a:p>
            <a:r>
              <a:rPr lang="en-GB"/>
              <a:t>Midlands &amp; East Medicines Advice Service</a:t>
            </a:r>
            <a:endParaRPr lang="en-US"/>
          </a:p>
        </p:txBody>
      </p:sp>
      <p:sp>
        <p:nvSpPr>
          <p:cNvPr id="7" name="Slide Number Placeholder 6"/>
          <p:cNvSpPr>
            <a:spLocks noGrp="1"/>
          </p:cNvSpPr>
          <p:nvPr>
            <p:ph type="sldNum" sz="quarter" idx="12"/>
          </p:nvPr>
        </p:nvSpPr>
        <p:spPr/>
        <p:txBody>
          <a:bodyPr/>
          <a:lstStyle/>
          <a:p>
            <a:fld id="{3A4F6043-7A67-491B-98BC-F933DED7226D}" type="slidenum">
              <a:rPr lang="en-US" smtClean="0"/>
              <a:pPr/>
              <a:t>‹#›</a:t>
            </a:fld>
            <a:endParaRPr lang="en-US"/>
          </a:p>
        </p:txBody>
      </p:sp>
    </p:spTree>
    <p:extLst>
      <p:ext uri="{BB962C8B-B14F-4D97-AF65-F5344CB8AC3E}">
        <p14:creationId xmlns:p14="http://schemas.microsoft.com/office/powerpoint/2010/main" val="4003714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34A9E93-B59D-4939-B7CA-D6FCBB287D9E}" type="datetime2">
              <a:rPr lang="en-US" smtClean="0"/>
              <a:t>Wednesday, September 1, 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GB"/>
              <a:t>Midlands &amp; East Medicines Advice Service</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A4F6043-7A67-491B-98BC-F933DED7226D}"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61214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27412-ADDB-4E23-8FF4-BB2301A479B2}"/>
              </a:ext>
            </a:extLst>
          </p:cNvPr>
          <p:cNvSpPr>
            <a:spLocks noGrp="1"/>
          </p:cNvSpPr>
          <p:nvPr>
            <p:ph type="ctrTitle"/>
          </p:nvPr>
        </p:nvSpPr>
        <p:spPr/>
        <p:txBody>
          <a:bodyPr>
            <a:normAutofit/>
          </a:bodyPr>
          <a:lstStyle/>
          <a:p>
            <a:r>
              <a:rPr lang="en-GB" sz="6000" b="1" dirty="0"/>
              <a:t>Implementing a single telephone number across the Midlands and East Medicines Advice Service</a:t>
            </a:r>
            <a:endParaRPr lang="en-GB" sz="6000" dirty="0"/>
          </a:p>
        </p:txBody>
      </p:sp>
      <p:sp>
        <p:nvSpPr>
          <p:cNvPr id="3" name="Subtitle 2">
            <a:extLst>
              <a:ext uri="{FF2B5EF4-FFF2-40B4-BE49-F238E27FC236}">
                <a16:creationId xmlns:a16="http://schemas.microsoft.com/office/drawing/2014/main" id="{5CA92E87-FA49-47AE-843F-DEAFD583ADD9}"/>
              </a:ext>
            </a:extLst>
          </p:cNvPr>
          <p:cNvSpPr>
            <a:spLocks noGrp="1"/>
          </p:cNvSpPr>
          <p:nvPr>
            <p:ph type="subTitle" idx="1"/>
          </p:nvPr>
        </p:nvSpPr>
        <p:spPr/>
        <p:txBody>
          <a:bodyPr/>
          <a:lstStyle/>
          <a:p>
            <a:r>
              <a:rPr lang="en-GB" dirty="0"/>
              <a:t>Anna Bischler, Vanessa Chapman, </a:t>
            </a:r>
            <a:r>
              <a:rPr lang="en-GB" u="sng" dirty="0"/>
              <a:t>Mark Cheeseman</a:t>
            </a:r>
            <a:r>
              <a:rPr lang="en-GB" dirty="0"/>
              <a:t>, Sarah Fenner, Midlands and East Medicines Advice Service </a:t>
            </a:r>
          </a:p>
        </p:txBody>
      </p:sp>
      <p:sp>
        <p:nvSpPr>
          <p:cNvPr id="4" name="Footer Placeholder 3">
            <a:extLst>
              <a:ext uri="{FF2B5EF4-FFF2-40B4-BE49-F238E27FC236}">
                <a16:creationId xmlns:a16="http://schemas.microsoft.com/office/drawing/2014/main" id="{72379A94-AEF5-4517-87EA-264033457D51}"/>
              </a:ext>
            </a:extLst>
          </p:cNvPr>
          <p:cNvSpPr>
            <a:spLocks noGrp="1"/>
          </p:cNvSpPr>
          <p:nvPr>
            <p:ph type="ftr" sz="quarter" idx="11"/>
          </p:nvPr>
        </p:nvSpPr>
        <p:spPr>
          <a:xfrm>
            <a:off x="3221502" y="6459785"/>
            <a:ext cx="5824024" cy="365125"/>
          </a:xfrm>
        </p:spPr>
        <p:txBody>
          <a:bodyPr/>
          <a:lstStyle/>
          <a:p>
            <a:r>
              <a:rPr lang="en-GB" sz="1800" b="1" dirty="0">
                <a:solidFill>
                  <a:schemeClr val="accent6">
                    <a:lumMod val="50000"/>
                  </a:schemeClr>
                </a:solidFill>
                <a:latin typeface="Abadi Extra Light" panose="020B0604020202020204" pitchFamily="34" charset="0"/>
                <a:cs typeface="Aharoni" panose="02010803020104030203" pitchFamily="2" charset="-79"/>
              </a:rPr>
              <a:t>Midlands &amp; East Medicines Advice Service</a:t>
            </a:r>
            <a:endParaRPr lang="en-US" sz="1800" b="1" dirty="0">
              <a:solidFill>
                <a:schemeClr val="accent6">
                  <a:lumMod val="50000"/>
                </a:schemeClr>
              </a:solidFill>
              <a:latin typeface="Abadi Extra Light" panose="020B0604020202020204" pitchFamily="34" charset="0"/>
              <a:cs typeface="Aharoni" panose="02010803020104030203" pitchFamily="2" charset="-79"/>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288463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540" y="1001486"/>
            <a:ext cx="757707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67B63148-3ACB-4A53-95DA-BE313A818F20}"/>
              </a:ext>
            </a:extLst>
          </p:cNvPr>
          <p:cNvSpPr>
            <a:spLocks noGrp="1"/>
          </p:cNvSpPr>
          <p:nvPr>
            <p:ph type="ftr" sz="quarter" idx="11"/>
          </p:nvPr>
        </p:nvSpPr>
        <p:spPr>
          <a:xfrm>
            <a:off x="3686185" y="6459785"/>
            <a:ext cx="4819186" cy="365125"/>
          </a:xfrm>
        </p:spPr>
        <p:txBody>
          <a:bodyPr/>
          <a:lstStyle/>
          <a:p>
            <a:r>
              <a:rPr lang="en-GB" sz="1800" b="1" dirty="0">
                <a:solidFill>
                  <a:schemeClr val="accent6">
                    <a:lumMod val="50000"/>
                  </a:schemeClr>
                </a:solidFill>
                <a:latin typeface="Abadi Extra Light" panose="020B0204020104020204" pitchFamily="34" charset="0"/>
              </a:rPr>
              <a:t>Midlands &amp; East Medicines Advice Service</a:t>
            </a:r>
            <a:endParaRPr lang="en-US" sz="1800" b="1" dirty="0">
              <a:solidFill>
                <a:schemeClr val="accent6">
                  <a:lumMod val="50000"/>
                </a:schemeClr>
              </a:solidFill>
              <a:latin typeface="Abadi Extra Light" panose="020B0204020104020204" pitchFamily="34" charset="0"/>
            </a:endParaRPr>
          </a:p>
        </p:txBody>
      </p:sp>
      <p:pic>
        <p:nvPicPr>
          <p:cNvPr id="6" name="Picture 6" descr="Directory Signposts Shield · Free vector graphic on Pixabay"/>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305937" y="3269998"/>
            <a:ext cx="1379537"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7733610" y="1953343"/>
            <a:ext cx="4458390" cy="1015663"/>
          </a:xfrm>
          <a:prstGeom prst="rect">
            <a:avLst/>
          </a:prstGeom>
        </p:spPr>
        <p:txBody>
          <a:bodyPr wrap="square">
            <a:spAutoFit/>
          </a:bodyPr>
          <a:lstStyle/>
          <a:p>
            <a:pPr algn="ctr"/>
            <a:r>
              <a:rPr lang="en-GB" altLang="en-US" sz="2000" dirty="0">
                <a:cs typeface="Arial" panose="020B0604020202020204" pitchFamily="34" charset="0"/>
              </a:rPr>
              <a:t>Caller’s STD code recognised and automatically routed to nearest geographical centre. </a:t>
            </a:r>
          </a:p>
        </p:txBody>
      </p:sp>
      <p:sp>
        <p:nvSpPr>
          <p:cNvPr id="7" name="Rectangle 6"/>
          <p:cNvSpPr/>
          <p:nvPr/>
        </p:nvSpPr>
        <p:spPr>
          <a:xfrm>
            <a:off x="7957457" y="4963227"/>
            <a:ext cx="4076499" cy="1015663"/>
          </a:xfrm>
          <a:prstGeom prst="rect">
            <a:avLst/>
          </a:prstGeom>
        </p:spPr>
        <p:txBody>
          <a:bodyPr wrap="square">
            <a:spAutoFit/>
          </a:bodyPr>
          <a:lstStyle/>
          <a:p>
            <a:pPr algn="ctr"/>
            <a:r>
              <a:rPr lang="en-GB" altLang="en-US" sz="2000" dirty="0">
                <a:cs typeface="Arial" panose="020B0604020202020204" pitchFamily="34" charset="0"/>
              </a:rPr>
              <a:t>Caller phoning from mobile or STD code not recognised, presented with options menu. </a:t>
            </a:r>
          </a:p>
        </p:txBody>
      </p:sp>
    </p:spTree>
    <p:extLst>
      <p:ext uri="{BB962C8B-B14F-4D97-AF65-F5344CB8AC3E}">
        <p14:creationId xmlns:p14="http://schemas.microsoft.com/office/powerpoint/2010/main" val="4005320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3C9B1E1A-E83C-40AF-BF2F-CDEA68E0FDC6}" type="datetime1">
              <a:rPr lang="en-GB" smtClean="0"/>
              <a:pPr>
                <a:defRPr/>
              </a:pPr>
              <a:t>01/09/2021</a:t>
            </a:fld>
            <a:endParaRPr lang="en-US" dirty="0"/>
          </a:p>
        </p:txBody>
      </p:sp>
      <p:sp>
        <p:nvSpPr>
          <p:cNvPr id="5" name="Slide Number Placeholder 4"/>
          <p:cNvSpPr>
            <a:spLocks noGrp="1"/>
          </p:cNvSpPr>
          <p:nvPr>
            <p:ph type="sldNum" sz="quarter" idx="11"/>
          </p:nvPr>
        </p:nvSpPr>
        <p:spPr/>
        <p:txBody>
          <a:bodyPr/>
          <a:lstStyle/>
          <a:p>
            <a:pPr>
              <a:defRPr/>
            </a:pPr>
            <a:fld id="{4E9E4703-A8AC-4CBE-AA35-612B15FB08C4}" type="slidenum">
              <a:rPr lang="en-US" altLang="en-US" smtClean="0"/>
              <a:pPr>
                <a:defRPr/>
              </a:pPr>
              <a:t>3</a:t>
            </a:fld>
            <a:endParaRPr lang="en-US" altLang="en-US" dirty="0"/>
          </a:p>
        </p:txBody>
      </p:sp>
      <p:sp>
        <p:nvSpPr>
          <p:cNvPr id="23556" name="Text Placeholder 2"/>
          <p:cNvSpPr>
            <a:spLocks noGrp="1"/>
          </p:cNvSpPr>
          <p:nvPr>
            <p:ph idx="4294967295"/>
          </p:nvPr>
        </p:nvSpPr>
        <p:spPr bwMode="auto">
          <a:xfrm>
            <a:off x="5556250" y="273051"/>
            <a:ext cx="5111750" cy="585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t>. </a:t>
            </a:r>
          </a:p>
          <a:p>
            <a:endParaRPr lang="en-GB" altLang="en-US" smtClean="0"/>
          </a:p>
          <a:p>
            <a:endParaRPr lang="en-GB" altLang="en-US" smtClean="0"/>
          </a:p>
        </p:txBody>
      </p:sp>
      <p:sp>
        <p:nvSpPr>
          <p:cNvPr id="2" name="TextBox 1"/>
          <p:cNvSpPr txBox="1"/>
          <p:nvPr/>
        </p:nvSpPr>
        <p:spPr>
          <a:xfrm>
            <a:off x="533400" y="273051"/>
            <a:ext cx="11364686" cy="1477328"/>
          </a:xfrm>
          <a:prstGeom prst="rect">
            <a:avLst/>
          </a:prstGeom>
          <a:noFill/>
        </p:spPr>
        <p:txBody>
          <a:bodyPr wrap="square" rtlCol="0">
            <a:spAutoFit/>
          </a:bodyPr>
          <a:lstStyle/>
          <a:p>
            <a:r>
              <a:rPr lang="en-GB" dirty="0"/>
              <a:t>From January to May 2021, the single number received 198 </a:t>
            </a:r>
            <a:r>
              <a:rPr lang="en-GB" dirty="0" smtClean="0"/>
              <a:t>calls to the single number;</a:t>
            </a:r>
          </a:p>
          <a:p>
            <a:pPr marL="285750" indent="-285750">
              <a:buFont typeface="Arial" panose="020B0604020202020204" pitchFamily="34" charset="0"/>
              <a:buChar char="•"/>
            </a:pPr>
            <a:r>
              <a:rPr lang="en-GB" dirty="0" smtClean="0"/>
              <a:t>88% (n=174) </a:t>
            </a:r>
            <a:r>
              <a:rPr lang="en-GB" dirty="0"/>
              <a:t>received during service opening </a:t>
            </a:r>
            <a:r>
              <a:rPr lang="en-GB" dirty="0" smtClean="0"/>
              <a:t>hours</a:t>
            </a:r>
          </a:p>
          <a:p>
            <a:pPr marL="285750" indent="-285750">
              <a:buFont typeface="Arial" panose="020B0604020202020204" pitchFamily="34" charset="0"/>
              <a:buChar char="•"/>
            </a:pPr>
            <a:r>
              <a:rPr lang="en-GB" dirty="0"/>
              <a:t>Over half the calls (56%, n=97) originated from the West Midlands area, followed by East Anglia (20%, n=35) and East Midlands (16%, n=28</a:t>
            </a:r>
            <a:r>
              <a:rPr lang="en-GB" dirty="0" smtClean="0"/>
              <a:t>).</a:t>
            </a:r>
          </a:p>
          <a:p>
            <a:pPr marL="285750" indent="-285750">
              <a:buFont typeface="Arial" panose="020B0604020202020204" pitchFamily="34" charset="0"/>
              <a:buChar char="•"/>
            </a:pPr>
            <a:r>
              <a:rPr lang="en-GB" dirty="0"/>
              <a:t>A small number (8%, n=14 (range 1 – 6)) hung up during the selection menu</a:t>
            </a:r>
          </a:p>
        </p:txBody>
      </p:sp>
      <p:graphicFrame>
        <p:nvGraphicFramePr>
          <p:cNvPr id="10" name="Chart 9"/>
          <p:cNvGraphicFramePr>
            <a:graphicFrameLocks noGrp="1"/>
          </p:cNvGraphicFramePr>
          <p:nvPr>
            <p:extLst>
              <p:ext uri="{D42A27DB-BD31-4B8C-83A1-F6EECF244321}">
                <p14:modId xmlns:p14="http://schemas.microsoft.com/office/powerpoint/2010/main" val="3660925771"/>
              </p:ext>
            </p:extLst>
          </p:nvPr>
        </p:nvGraphicFramePr>
        <p:xfrm>
          <a:off x="150199" y="1985904"/>
          <a:ext cx="6036289" cy="4238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noGrp="1"/>
          </p:cNvGraphicFramePr>
          <p:nvPr>
            <p:extLst>
              <p:ext uri="{D42A27DB-BD31-4B8C-83A1-F6EECF244321}">
                <p14:modId xmlns:p14="http://schemas.microsoft.com/office/powerpoint/2010/main" val="1098913741"/>
              </p:ext>
            </p:extLst>
          </p:nvPr>
        </p:nvGraphicFramePr>
        <p:xfrm>
          <a:off x="6315075" y="1930966"/>
          <a:ext cx="5601176" cy="42932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059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7B63148-3ACB-4A53-95DA-BE313A818F20}"/>
              </a:ext>
            </a:extLst>
          </p:cNvPr>
          <p:cNvSpPr>
            <a:spLocks noGrp="1"/>
          </p:cNvSpPr>
          <p:nvPr>
            <p:ph type="ftr" sz="quarter" idx="11"/>
          </p:nvPr>
        </p:nvSpPr>
        <p:spPr>
          <a:xfrm>
            <a:off x="3686185" y="6459785"/>
            <a:ext cx="4819186" cy="365125"/>
          </a:xfrm>
        </p:spPr>
        <p:txBody>
          <a:bodyPr/>
          <a:lstStyle/>
          <a:p>
            <a:r>
              <a:rPr lang="en-GB" sz="1800" b="1" dirty="0">
                <a:solidFill>
                  <a:schemeClr val="accent6">
                    <a:lumMod val="50000"/>
                  </a:schemeClr>
                </a:solidFill>
                <a:latin typeface="Abadi Extra Light" panose="020B0204020104020204" pitchFamily="34" charset="0"/>
              </a:rPr>
              <a:t>Midlands &amp; East Medicines Advice Service</a:t>
            </a:r>
            <a:endParaRPr lang="en-US" sz="1800" b="1" dirty="0">
              <a:solidFill>
                <a:schemeClr val="accent6">
                  <a:lumMod val="50000"/>
                </a:schemeClr>
              </a:solidFill>
              <a:latin typeface="Abadi Extra Light" panose="020B0204020104020204" pitchFamily="34" charset="0"/>
            </a:endParaRPr>
          </a:p>
        </p:txBody>
      </p:sp>
      <p:sp>
        <p:nvSpPr>
          <p:cNvPr id="4" name="Rounded Rectangular Callout 3"/>
          <p:cNvSpPr/>
          <p:nvPr/>
        </p:nvSpPr>
        <p:spPr bwMode="auto">
          <a:xfrm>
            <a:off x="7977615" y="449976"/>
            <a:ext cx="4075943" cy="2630682"/>
          </a:xfrm>
          <a:prstGeom prst="wedgeRoundRectCallout">
            <a:avLst>
              <a:gd name="adj1" fmla="val -61125"/>
              <a:gd name="adj2" fmla="val 79431"/>
              <a:gd name="adj3" fmla="val 16667"/>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lang="en-GB" dirty="0">
                <a:latin typeface="Lucida Handwriting" panose="03010101010101010101" pitchFamily="66" charset="0"/>
              </a:rPr>
              <a:t>[The single number was] very easy to use, straight through to centre and the call was answered very quickly; didn’t have to wait long.</a:t>
            </a:r>
          </a:p>
          <a:p>
            <a:pPr algn="ctr">
              <a:defRPr/>
            </a:pPr>
            <a:endParaRPr lang="en-GB" dirty="0">
              <a:latin typeface="Lucida Handwriting" panose="03010101010101010101" pitchFamily="66" charset="0"/>
            </a:endParaRPr>
          </a:p>
          <a:p>
            <a:pPr algn="ctr">
              <a:defRPr/>
            </a:pPr>
            <a:r>
              <a:rPr lang="en-GB" dirty="0">
                <a:latin typeface="+mn-lt"/>
              </a:rPr>
              <a:t>[MEMAS User]</a:t>
            </a:r>
          </a:p>
          <a:p>
            <a:pPr algn="ctr">
              <a:defRPr/>
            </a:pPr>
            <a:endParaRPr lang="en-GB" dirty="0">
              <a:latin typeface="Times" charset="0"/>
              <a:ea typeface="ＭＳ Ｐゴシック" charset="0"/>
            </a:endParaRPr>
          </a:p>
        </p:txBody>
      </p:sp>
      <p:sp>
        <p:nvSpPr>
          <p:cNvPr id="6" name="Rounded Rectangular Callout 5"/>
          <p:cNvSpPr/>
          <p:nvPr/>
        </p:nvSpPr>
        <p:spPr bwMode="auto">
          <a:xfrm>
            <a:off x="226131" y="4334932"/>
            <a:ext cx="5045779" cy="1940151"/>
          </a:xfrm>
          <a:prstGeom prst="wedgeRoundRectCallout">
            <a:avLst>
              <a:gd name="adj1" fmla="val 73579"/>
              <a:gd name="adj2" fmla="val 2350"/>
              <a:gd name="adj3" fmla="val 16667"/>
            </a:avLst>
          </a:prstGeom>
          <a:solidFill>
            <a:schemeClr val="accent3">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defRPr/>
            </a:pPr>
            <a:r>
              <a:rPr lang="en-GB" i="1" dirty="0">
                <a:latin typeface="Tahoma" panose="020B0604030504040204" pitchFamily="34" charset="0"/>
                <a:ea typeface="Tahoma" panose="020B0604030504040204" pitchFamily="34" charset="0"/>
                <a:cs typeface="Tahoma" panose="020B0604030504040204" pitchFamily="34" charset="0"/>
              </a:rPr>
              <a:t>Operationally, using a single number has made it much easier to direct calls from</a:t>
            </a:r>
          </a:p>
          <a:p>
            <a:pPr>
              <a:defRPr/>
            </a:pPr>
            <a:r>
              <a:rPr lang="en-GB" i="1" dirty="0">
                <a:latin typeface="Tahoma" panose="020B0604030504040204" pitchFamily="34" charset="0"/>
                <a:ea typeface="Tahoma" panose="020B0604030504040204" pitchFamily="34" charset="0"/>
                <a:cs typeface="Tahoma" panose="020B0604030504040204" pitchFamily="34" charset="0"/>
              </a:rPr>
              <a:t>the West Midlands to the site scheduled to receive those calls!</a:t>
            </a:r>
          </a:p>
          <a:p>
            <a:pPr>
              <a:defRPr/>
            </a:pPr>
            <a:endParaRPr lang="en-GB" i="1" dirty="0">
              <a:latin typeface="Tahoma" panose="020B0604030504040204" pitchFamily="34" charset="0"/>
              <a:ea typeface="Tahoma" panose="020B0604030504040204" pitchFamily="34" charset="0"/>
              <a:cs typeface="Tahoma" panose="020B0604030504040204" pitchFamily="34" charset="0"/>
            </a:endParaRPr>
          </a:p>
          <a:p>
            <a:pPr>
              <a:defRPr/>
            </a:pPr>
            <a:r>
              <a:rPr lang="en-GB" dirty="0">
                <a:latin typeface="+mn-lt"/>
                <a:ea typeface="Tahoma" panose="020B0604030504040204" pitchFamily="34" charset="0"/>
                <a:cs typeface="Tahoma" panose="020B0604030504040204" pitchFamily="34" charset="0"/>
              </a:rPr>
              <a:t>[MEMAS Team member]</a:t>
            </a:r>
          </a:p>
        </p:txBody>
      </p:sp>
      <p:sp>
        <p:nvSpPr>
          <p:cNvPr id="7" name="Oval Callout 6"/>
          <p:cNvSpPr/>
          <p:nvPr/>
        </p:nvSpPr>
        <p:spPr bwMode="auto">
          <a:xfrm>
            <a:off x="158397" y="116062"/>
            <a:ext cx="7721247" cy="3795648"/>
          </a:xfrm>
          <a:prstGeom prst="wedgeEllipseCallout">
            <a:avLst>
              <a:gd name="adj1" fmla="val 33301"/>
              <a:gd name="adj2" fmla="val 66528"/>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a:lstStyle/>
          <a:p>
            <a:pPr algn="ctr">
              <a:defRPr/>
            </a:pPr>
            <a:r>
              <a:rPr lang="en-GB" dirty="0">
                <a:latin typeface="Lucida Handwriting" panose="03010101010101010101" pitchFamily="66" charset="0"/>
              </a:rPr>
              <a:t>Having a single number has simplified the way healthcare professionals can access the service. Previously users were confused as to who could access which service, particularly during transfers of patient care across boundaries or staff movement. Introduction of a single number has made these issues disappear </a:t>
            </a:r>
            <a:r>
              <a:rPr lang="en-GB" dirty="0">
                <a:latin typeface="+mn-lt"/>
              </a:rPr>
              <a:t>[MEMAS Manager]</a:t>
            </a:r>
            <a:endParaRPr lang="en-GB" dirty="0">
              <a:latin typeface="Times" charset="0"/>
              <a:ea typeface="ＭＳ Ｐゴシック" charset="0"/>
            </a:endParaRPr>
          </a:p>
        </p:txBody>
      </p:sp>
      <p:sp>
        <p:nvSpPr>
          <p:cNvPr id="8" name="TextBox 7"/>
          <p:cNvSpPr txBox="1"/>
          <p:nvPr/>
        </p:nvSpPr>
        <p:spPr>
          <a:xfrm>
            <a:off x="6828414" y="4186977"/>
            <a:ext cx="5050972" cy="1938992"/>
          </a:xfrm>
          <a:prstGeom prst="rect">
            <a:avLst/>
          </a:prstGeom>
          <a:noFill/>
          <a:ln w="28575">
            <a:solidFill>
              <a:schemeClr val="accent3">
                <a:lumMod val="75000"/>
              </a:schemeClr>
            </a:solidFill>
          </a:ln>
        </p:spPr>
        <p:txBody>
          <a:bodyPr wrap="square" rtlCol="0">
            <a:spAutoFit/>
          </a:bodyPr>
          <a:lstStyle/>
          <a:p>
            <a:pPr>
              <a:defRPr/>
            </a:pPr>
            <a:r>
              <a:rPr lang="en-GB" sz="2000" dirty="0"/>
              <a:t>Following monitored throughout:</a:t>
            </a:r>
          </a:p>
          <a:p>
            <a:pPr marL="342900" indent="-342900">
              <a:buFont typeface="Arial" panose="020B0604020202020204" pitchFamily="34" charset="0"/>
              <a:buChar char="•"/>
              <a:defRPr/>
            </a:pPr>
            <a:r>
              <a:rPr lang="en-GB" sz="2000" dirty="0"/>
              <a:t>Incidents - nil</a:t>
            </a:r>
          </a:p>
          <a:p>
            <a:pPr marL="342900" indent="-342900">
              <a:buFont typeface="Arial" panose="020B0604020202020204" pitchFamily="34" charset="0"/>
              <a:buChar char="•"/>
              <a:defRPr/>
            </a:pPr>
            <a:r>
              <a:rPr lang="en-GB" sz="2000" dirty="0"/>
              <a:t>Complaints - nil</a:t>
            </a:r>
          </a:p>
          <a:p>
            <a:pPr marL="342900" indent="-342900">
              <a:buFont typeface="Arial" panose="020B0604020202020204" pitchFamily="34" charset="0"/>
              <a:buChar char="•"/>
              <a:defRPr/>
            </a:pPr>
            <a:r>
              <a:rPr lang="en-GB" sz="2000" dirty="0"/>
              <a:t>Enquirer (user) satisfaction – 100%</a:t>
            </a:r>
          </a:p>
          <a:p>
            <a:pPr marL="342900" indent="-342900">
              <a:buFont typeface="Arial" panose="020B0604020202020204" pitchFamily="34" charset="0"/>
              <a:buChar char="•"/>
              <a:defRPr/>
            </a:pPr>
            <a:r>
              <a:rPr lang="en-GB" sz="2000" dirty="0"/>
              <a:t>Responses within agreed timeframe – 99%</a:t>
            </a:r>
          </a:p>
          <a:p>
            <a:pPr marL="342900" indent="-342900">
              <a:buFont typeface="Arial" panose="020B0604020202020204" pitchFamily="34" charset="0"/>
              <a:buChar char="•"/>
              <a:defRPr/>
            </a:pPr>
            <a:r>
              <a:rPr lang="en-GB" sz="2000" dirty="0"/>
              <a:t>Staff feedback: huddles, 1:1s</a:t>
            </a:r>
          </a:p>
        </p:txBody>
      </p:sp>
    </p:spTree>
    <p:extLst>
      <p:ext uri="{BB962C8B-B14F-4D97-AF65-F5344CB8AC3E}">
        <p14:creationId xmlns:p14="http://schemas.microsoft.com/office/powerpoint/2010/main" val="350038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08E4-C343-4FD3-98FD-56A0B999E155}"/>
              </a:ext>
            </a:extLst>
          </p:cNvPr>
          <p:cNvSpPr>
            <a:spLocks noGrp="1"/>
          </p:cNvSpPr>
          <p:nvPr>
            <p:ph type="title"/>
          </p:nvPr>
        </p:nvSpPr>
        <p:spPr/>
        <p:txBody>
          <a:bodyPr/>
          <a:lstStyle/>
          <a:p>
            <a:r>
              <a:rPr lang="en-GB" dirty="0" smtClean="0"/>
              <a:t>Summary of outcomes and future implementation</a:t>
            </a:r>
            <a:endParaRPr lang="en-GB" dirty="0"/>
          </a:p>
        </p:txBody>
      </p:sp>
      <p:sp>
        <p:nvSpPr>
          <p:cNvPr id="3" name="Content Placeholder 2">
            <a:extLst>
              <a:ext uri="{FF2B5EF4-FFF2-40B4-BE49-F238E27FC236}">
                <a16:creationId xmlns:a16="http://schemas.microsoft.com/office/drawing/2014/main" id="{48A7E8A2-E9B2-4207-8061-D0D68EF63EE1}"/>
              </a:ext>
            </a:extLst>
          </p:cNvPr>
          <p:cNvSpPr>
            <a:spLocks noGrp="1"/>
          </p:cNvSpPr>
          <p:nvPr>
            <p:ph idx="1"/>
          </p:nvPr>
        </p:nvSpPr>
        <p:spPr>
          <a:xfrm>
            <a:off x="1097280" y="1845734"/>
            <a:ext cx="10058400" cy="4326466"/>
          </a:xfrm>
        </p:spPr>
        <p:txBody>
          <a:bodyPr>
            <a:normAutofit lnSpcReduction="10000"/>
          </a:bodyPr>
          <a:lstStyle/>
          <a:p>
            <a:pPr marL="342900" indent="-342900">
              <a:buFont typeface="Arial" panose="020B0604020202020204" pitchFamily="34" charset="0"/>
              <a:buChar char="•"/>
              <a:defRPr/>
            </a:pPr>
            <a:r>
              <a:rPr lang="en-GB" dirty="0"/>
              <a:t>This is the first time a single number has been successfully implemented across multiple MI sites within England</a:t>
            </a:r>
          </a:p>
          <a:p>
            <a:pPr marL="342900" indent="-342900">
              <a:buFont typeface="Arial" panose="020B0604020202020204" pitchFamily="34" charset="0"/>
              <a:buChar char="•"/>
              <a:defRPr/>
            </a:pPr>
            <a:r>
              <a:rPr lang="en-GB" dirty="0"/>
              <a:t>Majority of calls (90%) received during working hours.</a:t>
            </a:r>
          </a:p>
          <a:p>
            <a:pPr marL="342900" indent="-342900">
              <a:buFont typeface="Arial" panose="020B0604020202020204" pitchFamily="34" charset="0"/>
              <a:buChar char="•"/>
              <a:defRPr/>
            </a:pPr>
            <a:r>
              <a:rPr lang="en-GB" dirty="0"/>
              <a:t>Majority of calls originating from West Midlands (57%), followed by East Anglia (n=19%) and East Midlands (n=17%).</a:t>
            </a:r>
          </a:p>
          <a:p>
            <a:pPr marL="342900" indent="-342900">
              <a:buFont typeface="Arial" panose="020B0604020202020204" pitchFamily="34" charset="0"/>
              <a:buChar char="•"/>
              <a:defRPr/>
            </a:pPr>
            <a:r>
              <a:rPr lang="en-GB" dirty="0" smtClean="0"/>
              <a:t>Small </a:t>
            </a:r>
            <a:r>
              <a:rPr lang="en-GB" dirty="0"/>
              <a:t>number (7%, n=19) hung up at initial welcome message.</a:t>
            </a:r>
          </a:p>
          <a:p>
            <a:pPr marL="342900" indent="-342900">
              <a:buFont typeface="Arial" panose="020B0604020202020204" pitchFamily="34" charset="0"/>
              <a:buChar char="•"/>
              <a:defRPr/>
            </a:pPr>
            <a:r>
              <a:rPr lang="en-GB" dirty="0" smtClean="0"/>
              <a:t>User </a:t>
            </a:r>
            <a:r>
              <a:rPr lang="en-GB" dirty="0"/>
              <a:t>and service feedback remains positive.</a:t>
            </a:r>
          </a:p>
          <a:p>
            <a:pPr marL="342900" indent="-342900">
              <a:buFont typeface="Arial" panose="020B0604020202020204" pitchFamily="34" charset="0"/>
              <a:buChar char="•"/>
              <a:defRPr/>
            </a:pPr>
            <a:r>
              <a:rPr lang="en-GB" dirty="0"/>
              <a:t>Calls received via the MEMAS single number represents 36% of workload received via telephone.</a:t>
            </a:r>
          </a:p>
          <a:p>
            <a:pPr marL="342900" indent="-342900">
              <a:buFont typeface="Arial" panose="020B0604020202020204" pitchFamily="34" charset="0"/>
              <a:buChar char="•"/>
              <a:defRPr/>
            </a:pPr>
            <a:r>
              <a:rPr lang="en-GB" dirty="0"/>
              <a:t>Development of a stakeholder engagement and oversight group for MEMAS </a:t>
            </a:r>
          </a:p>
          <a:p>
            <a:pPr marL="342900" indent="-342900">
              <a:buFont typeface="Arial" panose="020B0604020202020204" pitchFamily="34" charset="0"/>
              <a:buChar char="•"/>
              <a:defRPr/>
            </a:pPr>
            <a:r>
              <a:rPr lang="en-GB" dirty="0"/>
              <a:t>Ambition to have a national rollout to improve access to MI services</a:t>
            </a:r>
          </a:p>
          <a:p>
            <a:endParaRPr lang="en-GB" dirty="0"/>
          </a:p>
        </p:txBody>
      </p:sp>
      <p:sp>
        <p:nvSpPr>
          <p:cNvPr id="4" name="Footer Placeholder 3">
            <a:extLst>
              <a:ext uri="{FF2B5EF4-FFF2-40B4-BE49-F238E27FC236}">
                <a16:creationId xmlns:a16="http://schemas.microsoft.com/office/drawing/2014/main" id="{6A848ACE-B7D1-4170-BFEC-FE8C00938776}"/>
              </a:ext>
            </a:extLst>
          </p:cNvPr>
          <p:cNvSpPr>
            <a:spLocks noGrp="1"/>
          </p:cNvSpPr>
          <p:nvPr>
            <p:ph type="ftr" sz="quarter" idx="11"/>
          </p:nvPr>
        </p:nvSpPr>
        <p:spPr/>
        <p:txBody>
          <a:bodyPr/>
          <a:lstStyle/>
          <a:p>
            <a:r>
              <a:rPr lang="en-GB" sz="1800" b="1" dirty="0">
                <a:solidFill>
                  <a:schemeClr val="accent6">
                    <a:lumMod val="50000"/>
                  </a:schemeClr>
                </a:solidFill>
                <a:latin typeface="Abadi Extra Light" panose="020B0204020104020204" pitchFamily="34" charset="0"/>
              </a:rPr>
              <a:t>Midlands &amp; East Medicines Advice Service</a:t>
            </a:r>
            <a:endParaRPr lang="en-US" sz="1800" b="1" dirty="0">
              <a:solidFill>
                <a:schemeClr val="accent6">
                  <a:lumMod val="50000"/>
                </a:schemeClr>
              </a:solidFill>
              <a:latin typeface="Abadi Extra Light" panose="020B0204020104020204" pitchFamily="34" charset="0"/>
            </a:endParaRPr>
          </a:p>
        </p:txBody>
      </p:sp>
    </p:spTree>
    <p:extLst>
      <p:ext uri="{BB962C8B-B14F-4D97-AF65-F5344CB8AC3E}">
        <p14:creationId xmlns:p14="http://schemas.microsoft.com/office/powerpoint/2010/main" val="1156694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1554</TotalTime>
  <Words>458</Words>
  <Application>Microsoft Office PowerPoint</Application>
  <PresentationFormat>Widescreen</PresentationFormat>
  <Paragraphs>50</Paragraphs>
  <Slides>5</Slides>
  <Notes>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ＭＳ Ｐゴシック</vt:lpstr>
      <vt:lpstr>Abadi Extra Light</vt:lpstr>
      <vt:lpstr>Aharoni</vt:lpstr>
      <vt:lpstr>Arial</vt:lpstr>
      <vt:lpstr>Calibri</vt:lpstr>
      <vt:lpstr>Calibri Light</vt:lpstr>
      <vt:lpstr>Lucida Handwriting</vt:lpstr>
      <vt:lpstr>Tahoma</vt:lpstr>
      <vt:lpstr>Times</vt:lpstr>
      <vt:lpstr>Retrospect</vt:lpstr>
      <vt:lpstr>Implementing a single telephone number across the Midlands and East Medicines Advice Service</vt:lpstr>
      <vt:lpstr>PowerPoint Presentation</vt:lpstr>
      <vt:lpstr>PowerPoint Presentation</vt:lpstr>
      <vt:lpstr>PowerPoint Presentation</vt:lpstr>
      <vt:lpstr>Summary of outcomes and future implementation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Daisy Fallows</dc:creator>
  <cp:lastModifiedBy>Cheeseman, Mark</cp:lastModifiedBy>
  <cp:revision>29</cp:revision>
  <dcterms:created xsi:type="dcterms:W3CDTF">2021-06-20T18:35:29Z</dcterms:created>
  <dcterms:modified xsi:type="dcterms:W3CDTF">2021-09-01T16:00:20Z</dcterms:modified>
</cp:coreProperties>
</file>