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0E8BFFA-8867-B19A-CF5E-FF67777DF9BD}" name="Jennifer Smith" initials="JS" userId="ab788047900c272e"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3" autoAdjust="0"/>
    <p:restoredTop sz="94660"/>
  </p:normalViewPr>
  <p:slideViewPr>
    <p:cSldViewPr snapToGrid="0">
      <p:cViewPr varScale="1">
        <p:scale>
          <a:sx n="67" d="100"/>
          <a:sy n="67" d="100"/>
        </p:scale>
        <p:origin x="45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48260-6C50-42FF-9DDF-5AA6C6362854}"/>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FD0F01F3-59BB-44B6-8386-57F3E09B66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0D646A39-913F-4F91-B989-2627A4296A01}"/>
              </a:ext>
            </a:extLst>
          </p:cNvPr>
          <p:cNvSpPr>
            <a:spLocks noGrp="1"/>
          </p:cNvSpPr>
          <p:nvPr>
            <p:ph type="dt" sz="half" idx="10"/>
          </p:nvPr>
        </p:nvSpPr>
        <p:spPr>
          <a:xfrm>
            <a:off x="838200" y="6356350"/>
            <a:ext cx="4991100" cy="365125"/>
          </a:xfrm>
        </p:spPr>
        <p:txBody>
          <a:bodyPr/>
          <a:lstStyle>
            <a:lvl1pPr>
              <a:defRPr>
                <a:solidFill>
                  <a:schemeClr val="tx1"/>
                </a:solidFill>
              </a:defRPr>
            </a:lvl1pPr>
          </a:lstStyle>
          <a:p>
            <a:r>
              <a:rPr lang="en-GB" dirty="0"/>
              <a:t>https://future.nhs.uk/UKMedsInfoNetwk/view?objectId=31109200 </a:t>
            </a:r>
          </a:p>
        </p:txBody>
      </p:sp>
      <p:sp>
        <p:nvSpPr>
          <p:cNvPr id="6" name="Slide Number Placeholder 5">
            <a:extLst>
              <a:ext uri="{FF2B5EF4-FFF2-40B4-BE49-F238E27FC236}">
                <a16:creationId xmlns:a16="http://schemas.microsoft.com/office/drawing/2014/main" id="{0AB4448D-A49D-4B3A-9CB0-AD4D9441361B}"/>
              </a:ext>
            </a:extLst>
          </p:cNvPr>
          <p:cNvSpPr>
            <a:spLocks noGrp="1"/>
          </p:cNvSpPr>
          <p:nvPr>
            <p:ph type="sldNum" sz="quarter" idx="12"/>
          </p:nvPr>
        </p:nvSpPr>
        <p:spPr/>
        <p:txBody>
          <a:bodyPr/>
          <a:lstStyle/>
          <a:p>
            <a:fld id="{419C63FF-7142-4AAF-B963-C8F5F3092BB0}" type="slidenum">
              <a:rPr lang="en-GB" smtClean="0"/>
              <a:t>‹#›</a:t>
            </a:fld>
            <a:endParaRPr lang="en-GB"/>
          </a:p>
        </p:txBody>
      </p:sp>
      <p:pic>
        <p:nvPicPr>
          <p:cNvPr id="7" name="Picture 6">
            <a:extLst>
              <a:ext uri="{FF2B5EF4-FFF2-40B4-BE49-F238E27FC236}">
                <a16:creationId xmlns:a16="http://schemas.microsoft.com/office/drawing/2014/main" id="{F4079A9E-8571-4B74-8CF5-5321E52E23F6}"/>
              </a:ext>
            </a:extLst>
          </p:cNvPr>
          <p:cNvPicPr/>
          <p:nvPr userDrawn="1"/>
        </p:nvPicPr>
        <p:blipFill rotWithShape="1">
          <a:blip r:embed="rId2">
            <a:extLst>
              <a:ext uri="{28A0092B-C50C-407E-A947-70E740481C1C}">
                <a14:useLocalDpi xmlns:a14="http://schemas.microsoft.com/office/drawing/2010/main" val="0"/>
              </a:ext>
            </a:extLst>
          </a:blip>
          <a:srcRect l="3311" t="5737" r="4415" b="11476"/>
          <a:stretch/>
        </p:blipFill>
        <p:spPr bwMode="auto">
          <a:xfrm>
            <a:off x="447040" y="141288"/>
            <a:ext cx="1788160" cy="1242377"/>
          </a:xfrm>
          <a:prstGeom prst="rect">
            <a:avLst/>
          </a:prstGeom>
          <a:noFill/>
          <a:ln>
            <a:noFill/>
          </a:ln>
          <a:extLst>
            <a:ext uri="{53640926-AAD7-44D8-BBD7-CCE9431645EC}">
              <a14:shadowObscured xmlns:a14="http://schemas.microsoft.com/office/drawing/2010/main"/>
            </a:ext>
          </a:extLst>
        </p:spPr>
      </p:pic>
      <p:pic>
        <p:nvPicPr>
          <p:cNvPr id="8" name="Picture 7">
            <a:extLst>
              <a:ext uri="{FF2B5EF4-FFF2-40B4-BE49-F238E27FC236}">
                <a16:creationId xmlns:a16="http://schemas.microsoft.com/office/drawing/2014/main" id="{AA5EB99B-4DE0-4CE6-8AF9-0C2A367A9EBB}"/>
              </a:ext>
            </a:extLst>
          </p:cNvPr>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106660" y="180659"/>
            <a:ext cx="1638300" cy="941704"/>
          </a:xfrm>
          <a:prstGeom prst="rect">
            <a:avLst/>
          </a:prstGeom>
          <a:noFill/>
          <a:ln>
            <a:noFill/>
          </a:ln>
        </p:spPr>
      </p:pic>
    </p:spTree>
    <p:extLst>
      <p:ext uri="{BB962C8B-B14F-4D97-AF65-F5344CB8AC3E}">
        <p14:creationId xmlns:p14="http://schemas.microsoft.com/office/powerpoint/2010/main" val="33710890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BFD00F-1011-48E3-AE46-A56ACFD4C9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CEC2645-9559-4083-A895-BC225038121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C7CF711-7F64-44AA-AAA4-15399545511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06A344-3E2D-41F8-904B-5445F3E6963F}" type="datetimeFigureOut">
              <a:rPr lang="en-GB" smtClean="0"/>
              <a:t>18/10/2024</a:t>
            </a:fld>
            <a:endParaRPr lang="en-GB"/>
          </a:p>
        </p:txBody>
      </p:sp>
      <p:sp>
        <p:nvSpPr>
          <p:cNvPr id="5" name="Footer Placeholder 4">
            <a:extLst>
              <a:ext uri="{FF2B5EF4-FFF2-40B4-BE49-F238E27FC236}">
                <a16:creationId xmlns:a16="http://schemas.microsoft.com/office/drawing/2014/main" id="{84A91840-F68F-4FEF-A21F-0A5C192084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EFA194B-9BC6-4858-9151-6FAC0ED8A0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9C63FF-7142-4AAF-B963-C8F5F3092BB0}" type="slidenum">
              <a:rPr lang="en-GB" smtClean="0"/>
              <a:t>‹#›</a:t>
            </a:fld>
            <a:endParaRPr lang="en-GB"/>
          </a:p>
        </p:txBody>
      </p:sp>
      <p:pic>
        <p:nvPicPr>
          <p:cNvPr id="7" name="Picture 6">
            <a:extLst>
              <a:ext uri="{FF2B5EF4-FFF2-40B4-BE49-F238E27FC236}">
                <a16:creationId xmlns:a16="http://schemas.microsoft.com/office/drawing/2014/main" id="{80A02615-1652-4325-B247-5769964996DF}"/>
              </a:ext>
            </a:extLst>
          </p:cNvPr>
          <p:cNvPicPr>
            <a:picLocks noChangeAspect="1"/>
          </p:cNvPicPr>
          <p:nvPr userDrawn="1"/>
        </p:nvPicPr>
        <p:blipFill>
          <a:blip r:embed="rId3">
            <a:alphaModFix amt="50000"/>
          </a:blip>
          <a:stretch>
            <a:fillRect/>
          </a:stretch>
        </p:blipFill>
        <p:spPr>
          <a:xfrm>
            <a:off x="0" y="0"/>
            <a:ext cx="12192000" cy="6858000"/>
          </a:xfrm>
          <a:prstGeom prst="rect">
            <a:avLst/>
          </a:prstGeom>
        </p:spPr>
      </p:pic>
    </p:spTree>
    <p:extLst>
      <p:ext uri="{BB962C8B-B14F-4D97-AF65-F5344CB8AC3E}">
        <p14:creationId xmlns:p14="http://schemas.microsoft.com/office/powerpoint/2010/main" val="1579682274"/>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irmis.wales.nhs.uk/Login.aspx"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D8C51-AD32-4DC2-B1F8-A41AA3E169B3}"/>
              </a:ext>
            </a:extLst>
          </p:cNvPr>
          <p:cNvSpPr>
            <a:spLocks noGrp="1"/>
          </p:cNvSpPr>
          <p:nvPr>
            <p:ph type="ctrTitle"/>
          </p:nvPr>
        </p:nvSpPr>
        <p:spPr>
          <a:xfrm>
            <a:off x="1644770" y="1423837"/>
            <a:ext cx="9144000" cy="1870944"/>
          </a:xfrm>
        </p:spPr>
        <p:txBody>
          <a:bodyPr/>
          <a:lstStyle/>
          <a:p>
            <a:r>
              <a:rPr lang="en-GB" b="1" dirty="0">
                <a:effectLst>
                  <a:outerShdw blurRad="38100" dist="38100" dir="2700000" algn="tl">
                    <a:srgbClr val="000000">
                      <a:alpha val="43137"/>
                    </a:srgbClr>
                  </a:outerShdw>
                </a:effectLst>
              </a:rPr>
              <a:t>Incident in Medicines Information Scheme (IRMIS)</a:t>
            </a:r>
          </a:p>
        </p:txBody>
      </p:sp>
      <p:sp>
        <p:nvSpPr>
          <p:cNvPr id="3" name="Subtitle 2">
            <a:extLst>
              <a:ext uri="{FF2B5EF4-FFF2-40B4-BE49-F238E27FC236}">
                <a16:creationId xmlns:a16="http://schemas.microsoft.com/office/drawing/2014/main" id="{62A9339E-78B5-4621-A63A-F7A94D614389}"/>
              </a:ext>
            </a:extLst>
          </p:cNvPr>
          <p:cNvSpPr>
            <a:spLocks noGrp="1"/>
          </p:cNvSpPr>
          <p:nvPr>
            <p:ph type="subTitle" idx="1"/>
          </p:nvPr>
        </p:nvSpPr>
        <p:spPr>
          <a:xfrm>
            <a:off x="1524000" y="4309404"/>
            <a:ext cx="9144000" cy="1655762"/>
          </a:xfrm>
        </p:spPr>
        <p:txBody>
          <a:bodyPr>
            <a:normAutofit/>
          </a:bodyPr>
          <a:lstStyle/>
          <a:p>
            <a:r>
              <a:rPr lang="en-GB" sz="4400" b="1" dirty="0"/>
              <a:t>Q2: April to June 2024</a:t>
            </a:r>
          </a:p>
        </p:txBody>
      </p:sp>
    </p:spTree>
    <p:extLst>
      <p:ext uri="{BB962C8B-B14F-4D97-AF65-F5344CB8AC3E}">
        <p14:creationId xmlns:p14="http://schemas.microsoft.com/office/powerpoint/2010/main" val="2649159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8" name="Rectangle 47">
            <a:extLst>
              <a:ext uri="{FF2B5EF4-FFF2-40B4-BE49-F238E27FC236}">
                <a16:creationId xmlns:a16="http://schemas.microsoft.com/office/drawing/2014/main" id="{5BF4DF2C-F028-4921-9C23-41303F650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158B3569-73B2-4D05-8E95-886A6EE17F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5E9EFA36-25AF-4C6D-9D9D-F0133B66C270}"/>
              </a:ext>
            </a:extLst>
          </p:cNvPr>
          <p:cNvSpPr>
            <a:spLocks noGrp="1"/>
          </p:cNvSpPr>
          <p:nvPr>
            <p:ph type="ctrTitle"/>
          </p:nvPr>
        </p:nvSpPr>
        <p:spPr>
          <a:xfrm>
            <a:off x="457200" y="1598246"/>
            <a:ext cx="4412419" cy="3626217"/>
          </a:xfrm>
        </p:spPr>
        <p:txBody>
          <a:bodyPr anchor="t">
            <a:normAutofit/>
          </a:bodyPr>
          <a:lstStyle/>
          <a:p>
            <a:pPr algn="r"/>
            <a:r>
              <a:rPr lang="en-GB" sz="8000" b="1">
                <a:solidFill>
                  <a:srgbClr val="FFFFFF"/>
                </a:solidFill>
              </a:rPr>
              <a:t>The stats</a:t>
            </a:r>
          </a:p>
        </p:txBody>
      </p:sp>
      <p:cxnSp>
        <p:nvCxnSpPr>
          <p:cNvPr id="52" name="Straight Connector 51">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322" y="1589368"/>
            <a:ext cx="0" cy="5259754"/>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grpSp>
        <p:nvGrpSpPr>
          <p:cNvPr id="54" name="Group 53">
            <a:extLst>
              <a:ext uri="{FF2B5EF4-FFF2-40B4-BE49-F238E27FC236}">
                <a16:creationId xmlns:a16="http://schemas.microsoft.com/office/drawing/2014/main" id="{892B7B61-D701-474B-AE8F-EA238B550A7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12034" y="1267063"/>
            <a:ext cx="368480" cy="519967"/>
            <a:chOff x="11512034" y="1267063"/>
            <a:chExt cx="368480" cy="519967"/>
          </a:xfrm>
          <a:solidFill>
            <a:srgbClr val="FFFFFF"/>
          </a:solidFill>
        </p:grpSpPr>
        <p:sp>
          <p:nvSpPr>
            <p:cNvPr id="55" name="Graphic 17">
              <a:extLst>
                <a:ext uri="{FF2B5EF4-FFF2-40B4-BE49-F238E27FC236}">
                  <a16:creationId xmlns:a16="http://schemas.microsoft.com/office/drawing/2014/main" id="{B71758F4-3F46-45DA-8AC5-4E508DA080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512034" y="1267063"/>
              <a:ext cx="139037" cy="139039"/>
            </a:xfrm>
            <a:custGeom>
              <a:avLst/>
              <a:gdLst>
                <a:gd name="connsiteX0" fmla="*/ 129600 w 139037"/>
                <a:gd name="connsiteY0" fmla="*/ 60082 h 139039"/>
                <a:gd name="connsiteX1" fmla="*/ 78955 w 139037"/>
                <a:gd name="connsiteY1" fmla="*/ 60082 h 139039"/>
                <a:gd name="connsiteX2" fmla="*/ 78955 w 139037"/>
                <a:gd name="connsiteY2" fmla="*/ 9437 h 139039"/>
                <a:gd name="connsiteX3" fmla="*/ 69519 w 139037"/>
                <a:gd name="connsiteY3" fmla="*/ 0 h 139039"/>
                <a:gd name="connsiteX4" fmla="*/ 60082 w 139037"/>
                <a:gd name="connsiteY4" fmla="*/ 9437 h 139039"/>
                <a:gd name="connsiteX5" fmla="*/ 60082 w 139037"/>
                <a:gd name="connsiteY5" fmla="*/ 60082 h 139039"/>
                <a:gd name="connsiteX6" fmla="*/ 9437 w 139037"/>
                <a:gd name="connsiteY6" fmla="*/ 60082 h 139039"/>
                <a:gd name="connsiteX7" fmla="*/ 0 w 139037"/>
                <a:gd name="connsiteY7" fmla="*/ 69520 h 139039"/>
                <a:gd name="connsiteX8" fmla="*/ 9437 w 139037"/>
                <a:gd name="connsiteY8" fmla="*/ 78957 h 139039"/>
                <a:gd name="connsiteX9" fmla="*/ 60082 w 139037"/>
                <a:gd name="connsiteY9" fmla="*/ 78957 h 139039"/>
                <a:gd name="connsiteX10" fmla="*/ 60082 w 139037"/>
                <a:gd name="connsiteY10" fmla="*/ 129602 h 139039"/>
                <a:gd name="connsiteX11" fmla="*/ 69519 w 139037"/>
                <a:gd name="connsiteY11" fmla="*/ 139039 h 139039"/>
                <a:gd name="connsiteX12" fmla="*/ 78955 w 139037"/>
                <a:gd name="connsiteY12" fmla="*/ 129602 h 139039"/>
                <a:gd name="connsiteX13" fmla="*/ 78955 w 139037"/>
                <a:gd name="connsiteY13" fmla="*/ 78957 h 139039"/>
                <a:gd name="connsiteX14" fmla="*/ 129600 w 139037"/>
                <a:gd name="connsiteY14" fmla="*/ 78957 h 139039"/>
                <a:gd name="connsiteX15" fmla="*/ 139037 w 139037"/>
                <a:gd name="connsiteY15" fmla="*/ 69520 h 139039"/>
                <a:gd name="connsiteX16" fmla="*/ 129600 w 139037"/>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7" h="139039">
                  <a:moveTo>
                    <a:pt x="129600" y="60082"/>
                  </a:moveTo>
                  <a:lnTo>
                    <a:pt x="78955" y="60082"/>
                  </a:lnTo>
                  <a:lnTo>
                    <a:pt x="78955" y="9437"/>
                  </a:lnTo>
                  <a:cubicBezTo>
                    <a:pt x="78955" y="4225"/>
                    <a:pt x="74730" y="0"/>
                    <a:pt x="69519" y="0"/>
                  </a:cubicBezTo>
                  <a:cubicBezTo>
                    <a:pt x="64307"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7" y="139039"/>
                    <a:pt x="69519" y="139039"/>
                  </a:cubicBezTo>
                  <a:cubicBezTo>
                    <a:pt x="74730" y="139039"/>
                    <a:pt x="78955" y="134814"/>
                    <a:pt x="78955" y="129602"/>
                  </a:cubicBezTo>
                  <a:lnTo>
                    <a:pt x="78955" y="78957"/>
                  </a:lnTo>
                  <a:lnTo>
                    <a:pt x="129600" y="78957"/>
                  </a:lnTo>
                  <a:cubicBezTo>
                    <a:pt x="134812" y="78957"/>
                    <a:pt x="139037" y="74731"/>
                    <a:pt x="139037" y="69520"/>
                  </a:cubicBezTo>
                  <a:cubicBezTo>
                    <a:pt x="139037" y="64308"/>
                    <a:pt x="134812" y="60082"/>
                    <a:pt x="129600" y="60082"/>
                  </a:cubicBezTo>
                  <a:close/>
                </a:path>
              </a:pathLst>
            </a:custGeom>
            <a:grpFill/>
            <a:ln w="603" cap="flat">
              <a:noFill/>
              <a:prstDash val="solid"/>
              <a:miter/>
            </a:ln>
          </p:spPr>
          <p:txBody>
            <a:bodyPr rtlCol="0" anchor="ctr"/>
            <a:lstStyle/>
            <a:p>
              <a:endParaRPr lang="en-US">
                <a:solidFill>
                  <a:srgbClr val="FFFFFF"/>
                </a:solidFill>
              </a:endParaRPr>
            </a:p>
          </p:txBody>
        </p:sp>
        <p:sp>
          <p:nvSpPr>
            <p:cNvPr id="56" name="Graphic 21">
              <a:extLst>
                <a:ext uri="{FF2B5EF4-FFF2-40B4-BE49-F238E27FC236}">
                  <a16:creationId xmlns:a16="http://schemas.microsoft.com/office/drawing/2014/main" id="{8D61482F-F3C5-4D66-8C5D-C6BBE3E127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52801" y="1659316"/>
              <a:ext cx="127713" cy="127714"/>
            </a:xfrm>
            <a:custGeom>
              <a:avLst/>
              <a:gdLst>
                <a:gd name="connsiteX0" fmla="*/ 63857 w 127713"/>
                <a:gd name="connsiteY0" fmla="*/ 18874 h 127714"/>
                <a:gd name="connsiteX1" fmla="*/ 108839 w 127713"/>
                <a:gd name="connsiteY1" fmla="*/ 63857 h 127714"/>
                <a:gd name="connsiteX2" fmla="*/ 63857 w 127713"/>
                <a:gd name="connsiteY2" fmla="*/ 108840 h 127714"/>
                <a:gd name="connsiteX3" fmla="*/ 18874 w 127713"/>
                <a:gd name="connsiteY3" fmla="*/ 63857 h 127714"/>
                <a:gd name="connsiteX4" fmla="*/ 63857 w 127713"/>
                <a:gd name="connsiteY4" fmla="*/ 18874 h 127714"/>
                <a:gd name="connsiteX5" fmla="*/ 63857 w 127713"/>
                <a:gd name="connsiteY5" fmla="*/ 0 h 127714"/>
                <a:gd name="connsiteX6" fmla="*/ 0 w 127713"/>
                <a:gd name="connsiteY6" fmla="*/ 63857 h 127714"/>
                <a:gd name="connsiteX7" fmla="*/ 63857 w 127713"/>
                <a:gd name="connsiteY7" fmla="*/ 127714 h 127714"/>
                <a:gd name="connsiteX8" fmla="*/ 127713 w 127713"/>
                <a:gd name="connsiteY8" fmla="*/ 63857 h 127714"/>
                <a:gd name="connsiteX9" fmla="*/ 63857 w 127713"/>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3" h="127714">
                  <a:moveTo>
                    <a:pt x="63857" y="18874"/>
                  </a:moveTo>
                  <a:cubicBezTo>
                    <a:pt x="88700" y="18874"/>
                    <a:pt x="108839" y="39014"/>
                    <a:pt x="108839" y="63857"/>
                  </a:cubicBezTo>
                  <a:cubicBezTo>
                    <a:pt x="108839" y="88700"/>
                    <a:pt x="88700" y="108840"/>
                    <a:pt x="63857" y="108840"/>
                  </a:cubicBezTo>
                  <a:cubicBezTo>
                    <a:pt x="39013" y="108840"/>
                    <a:pt x="18874" y="88700"/>
                    <a:pt x="18874" y="63857"/>
                  </a:cubicBezTo>
                  <a:cubicBezTo>
                    <a:pt x="18898" y="39024"/>
                    <a:pt x="39023" y="18898"/>
                    <a:pt x="63857" y="18874"/>
                  </a:cubicBezTo>
                  <a:moveTo>
                    <a:pt x="63857" y="0"/>
                  </a:moveTo>
                  <a:cubicBezTo>
                    <a:pt x="28590" y="0"/>
                    <a:pt x="0" y="28590"/>
                    <a:pt x="0" y="63857"/>
                  </a:cubicBezTo>
                  <a:cubicBezTo>
                    <a:pt x="0" y="99124"/>
                    <a:pt x="28590" y="127714"/>
                    <a:pt x="63857" y="127714"/>
                  </a:cubicBezTo>
                  <a:cubicBezTo>
                    <a:pt x="99124" y="127714"/>
                    <a:pt x="127713" y="99124"/>
                    <a:pt x="127713" y="63857"/>
                  </a:cubicBezTo>
                  <a:cubicBezTo>
                    <a:pt x="127713" y="28590"/>
                    <a:pt x="99124" y="0"/>
                    <a:pt x="63857" y="0"/>
                  </a:cubicBezTo>
                  <a:close/>
                </a:path>
              </a:pathLst>
            </a:custGeom>
            <a:grpFill/>
            <a:ln w="610" cap="flat">
              <a:noFill/>
              <a:prstDash val="solid"/>
              <a:miter/>
            </a:ln>
          </p:spPr>
          <p:txBody>
            <a:bodyPr rtlCol="0" anchor="ctr"/>
            <a:lstStyle/>
            <a:p>
              <a:endParaRPr lang="en-US">
                <a:solidFill>
                  <a:srgbClr val="FFFFFF"/>
                </a:solidFill>
              </a:endParaRPr>
            </a:p>
          </p:txBody>
        </p:sp>
      </p:grpSp>
      <p:graphicFrame>
        <p:nvGraphicFramePr>
          <p:cNvPr id="4" name="Table 3">
            <a:extLst>
              <a:ext uri="{FF2B5EF4-FFF2-40B4-BE49-F238E27FC236}">
                <a16:creationId xmlns:a16="http://schemas.microsoft.com/office/drawing/2014/main" id="{6763C1F2-8BE6-24BD-E84A-7500271C8DA8}"/>
              </a:ext>
            </a:extLst>
          </p:cNvPr>
          <p:cNvGraphicFramePr>
            <a:graphicFrameLocks noGrp="1"/>
          </p:cNvGraphicFramePr>
          <p:nvPr>
            <p:extLst>
              <p:ext uri="{D42A27DB-BD31-4B8C-83A1-F6EECF244321}">
                <p14:modId xmlns:p14="http://schemas.microsoft.com/office/powerpoint/2010/main" val="3834820473"/>
              </p:ext>
            </p:extLst>
          </p:nvPr>
        </p:nvGraphicFramePr>
        <p:xfrm>
          <a:off x="5606145" y="326571"/>
          <a:ext cx="6455221" cy="6139545"/>
        </p:xfrm>
        <a:graphic>
          <a:graphicData uri="http://schemas.openxmlformats.org/drawingml/2006/table">
            <a:tbl>
              <a:tblPr firstRow="1" firstCol="1" bandRow="1"/>
              <a:tblGrid>
                <a:gridCol w="2883526">
                  <a:extLst>
                    <a:ext uri="{9D8B030D-6E8A-4147-A177-3AD203B41FA5}">
                      <a16:colId xmlns:a16="http://schemas.microsoft.com/office/drawing/2014/main" val="2527718174"/>
                    </a:ext>
                  </a:extLst>
                </a:gridCol>
                <a:gridCol w="3571695">
                  <a:extLst>
                    <a:ext uri="{9D8B030D-6E8A-4147-A177-3AD203B41FA5}">
                      <a16:colId xmlns:a16="http://schemas.microsoft.com/office/drawing/2014/main" val="2731626343"/>
                    </a:ext>
                  </a:extLst>
                </a:gridCol>
              </a:tblGrid>
              <a:tr h="877078">
                <a:tc>
                  <a:txBody>
                    <a:bodyPr/>
                    <a:lstStyle/>
                    <a:p>
                      <a:pPr algn="just" fontAlgn="t">
                        <a:lnSpc>
                          <a:spcPct val="115000"/>
                        </a:lnSpc>
                        <a:spcBef>
                          <a:spcPts val="0"/>
                        </a:spcBef>
                        <a:spcAft>
                          <a:spcPts val="1000"/>
                        </a:spcAft>
                      </a:pPr>
                      <a:r>
                        <a:rPr lang="en-GB" sz="2000" b="1" i="0" u="none" strike="noStrike" dirty="0">
                          <a:solidFill>
                            <a:srgbClr val="000000"/>
                          </a:solidFill>
                          <a:effectLst/>
                          <a:highlight>
                            <a:srgbClr val="C6D9F1"/>
                          </a:highlight>
                          <a:latin typeface="Arial" panose="020B0604020202020204" pitchFamily="34" charset="0"/>
                          <a:ea typeface="Times New Roman" panose="02020603050405020304" pitchFamily="18" charset="0"/>
                          <a:cs typeface="Times New Roman" panose="02020603050405020304" pitchFamily="18" charset="0"/>
                        </a:rPr>
                        <a:t>Enquiries</a:t>
                      </a:r>
                      <a:endParaRPr lang="en-GB" sz="2000" b="0" i="0" u="none" strike="noStrike" dirty="0">
                        <a:effectLst/>
                        <a:highlight>
                          <a:srgbClr val="C6D9F1"/>
                        </a:highlight>
                        <a:latin typeface="Arial" panose="020B0604020202020204" pitchFamily="34" charset="0"/>
                      </a:endParaRPr>
                    </a:p>
                  </a:txBody>
                  <a:tcPr marL="125967" marR="125967" marT="17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l" fontAlgn="t">
                        <a:lnSpc>
                          <a:spcPct val="115000"/>
                        </a:lnSpc>
                        <a:spcBef>
                          <a:spcPts val="0"/>
                        </a:spcBef>
                        <a:spcAft>
                          <a:spcPts val="1000"/>
                        </a:spcAft>
                      </a:pPr>
                      <a:r>
                        <a:rPr lang="en-GB" sz="2000" b="1" i="0" u="none" strike="noStrike" dirty="0">
                          <a:solidFill>
                            <a:srgbClr val="000000"/>
                          </a:solidFill>
                          <a:effectLst/>
                          <a:highlight>
                            <a:srgbClr val="C6D9F1"/>
                          </a:highlight>
                          <a:latin typeface="Arial" panose="020B0604020202020204" pitchFamily="34" charset="0"/>
                          <a:ea typeface="Times New Roman" panose="02020603050405020304" pitchFamily="18" charset="0"/>
                          <a:cs typeface="Times New Roman" panose="02020603050405020304" pitchFamily="18" charset="0"/>
                        </a:rPr>
                        <a:t>Publications/Pro-active work</a:t>
                      </a:r>
                      <a:endParaRPr lang="en-GB" sz="2000" b="0" i="0" u="none" strike="noStrike" dirty="0">
                        <a:effectLst/>
                        <a:highlight>
                          <a:srgbClr val="C6D9F1"/>
                        </a:highlight>
                        <a:latin typeface="Arial" panose="020B0604020202020204" pitchFamily="34" charset="0"/>
                      </a:endParaRPr>
                    </a:p>
                  </a:txBody>
                  <a:tcPr marL="125967" marR="125967" marT="1749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80"/>
                      </a:solidFill>
                      <a:prstDash val="solid"/>
                      <a:round/>
                      <a:headEnd type="none" w="med" len="med"/>
                      <a:tailEnd type="none" w="med" len="med"/>
                    </a:lnB>
                    <a:solidFill>
                      <a:srgbClr val="C6D9F1"/>
                    </a:solidFill>
                  </a:tcPr>
                </a:tc>
                <a:extLst>
                  <a:ext uri="{0D108BD9-81ED-4DB2-BD59-A6C34878D82A}">
                    <a16:rowId xmlns:a16="http://schemas.microsoft.com/office/drawing/2014/main" val="1975693284"/>
                  </a:ext>
                </a:extLst>
              </a:tr>
              <a:tr h="877078">
                <a:tc>
                  <a:txBody>
                    <a:bodyPr/>
                    <a:lstStyle/>
                    <a:p>
                      <a:pPr algn="ctr">
                        <a:lnSpc>
                          <a:spcPct val="115000"/>
                        </a:lnSpc>
                        <a:spcAft>
                          <a:spcPts val="1000"/>
                        </a:spcAft>
                      </a:pPr>
                      <a:r>
                        <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Number for this period: 8</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80"/>
                      </a:solidFill>
                      <a:prstDash val="solid"/>
                      <a:round/>
                      <a:headEnd type="none" w="med" len="med"/>
                      <a:tailEnd type="none" w="med" len="med"/>
                    </a:lnB>
                    <a:noFill/>
                  </a:tcPr>
                </a:tc>
                <a:tc>
                  <a:txBody>
                    <a:bodyPr/>
                    <a:lstStyle/>
                    <a:p>
                      <a:pPr algn="ctr">
                        <a:lnSpc>
                          <a:spcPct val="115000"/>
                        </a:lnSpc>
                        <a:spcAft>
                          <a:spcPts val="1000"/>
                        </a:spcAft>
                      </a:pPr>
                      <a:r>
                        <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Number for this period: 0</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noFill/>
                  </a:tcPr>
                </a:tc>
                <a:extLst>
                  <a:ext uri="{0D108BD9-81ED-4DB2-BD59-A6C34878D82A}">
                    <a16:rowId xmlns:a16="http://schemas.microsoft.com/office/drawing/2014/main" val="2085645352"/>
                  </a:ext>
                </a:extLst>
              </a:tr>
              <a:tr h="469260">
                <a:tc>
                  <a:txBody>
                    <a:bodyPr/>
                    <a:lstStyle/>
                    <a:p>
                      <a:pPr algn="ctr">
                        <a:lnSpc>
                          <a:spcPct val="115000"/>
                        </a:lnSpc>
                        <a:spcAft>
                          <a:spcPts val="1000"/>
                        </a:spcAft>
                      </a:pPr>
                      <a:r>
                        <a:rPr lang="en-GB" sz="18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Number of errors: 7</a:t>
                      </a:r>
                      <a:endParaRPr lang="en-GB"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noFill/>
                  </a:tcPr>
                </a:tc>
                <a:tc>
                  <a:txBody>
                    <a:bodyPr/>
                    <a:lstStyle/>
                    <a:p>
                      <a:pPr algn="ctr">
                        <a:lnSpc>
                          <a:spcPct val="115000"/>
                        </a:lnSpc>
                        <a:spcAft>
                          <a:spcPts val="1000"/>
                        </a:spcAft>
                      </a:pPr>
                      <a:r>
                        <a:rPr lang="en-GB"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Number of errors: 0</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noFill/>
                  </a:tcPr>
                </a:tc>
                <a:extLst>
                  <a:ext uri="{0D108BD9-81ED-4DB2-BD59-A6C34878D82A}">
                    <a16:rowId xmlns:a16="http://schemas.microsoft.com/office/drawing/2014/main" val="1505564947"/>
                  </a:ext>
                </a:extLst>
              </a:tr>
              <a:tr h="877078">
                <a:tc>
                  <a:txBody>
                    <a:bodyPr/>
                    <a:lstStyle/>
                    <a:p>
                      <a:pPr algn="ctr">
                        <a:lnSpc>
                          <a:spcPct val="115000"/>
                        </a:lnSpc>
                        <a:spcAft>
                          <a:spcPts val="1000"/>
                        </a:spcAft>
                      </a:pPr>
                      <a:r>
                        <a:rPr lang="en-GB" sz="1800">
                          <a:effectLst/>
                          <a:latin typeface="Arial" panose="020B0604020202020204" pitchFamily="34" charset="0"/>
                          <a:ea typeface="Times New Roman" panose="02020603050405020304" pitchFamily="18" charset="0"/>
                          <a:cs typeface="Arial" panose="020B0604020202020204" pitchFamily="34" charset="0"/>
                        </a:rPr>
                        <a:t>Number of near misses: 1</a:t>
                      </a:r>
                      <a:endParaRPr lang="en-GB"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noFill/>
                  </a:tcPr>
                </a:tc>
                <a:tc>
                  <a:txBody>
                    <a:bodyPr/>
                    <a:lstStyle/>
                    <a:p>
                      <a:pPr algn="ctr">
                        <a:lnSpc>
                          <a:spcPct val="115000"/>
                        </a:lnSpc>
                        <a:spcAft>
                          <a:spcPts val="1000"/>
                        </a:spcAft>
                      </a:pPr>
                      <a:r>
                        <a:rPr lang="en-GB" sz="1800" dirty="0">
                          <a:effectLst/>
                          <a:latin typeface="Arial" panose="020B0604020202020204" pitchFamily="34" charset="0"/>
                          <a:ea typeface="Times New Roman" panose="02020603050405020304" pitchFamily="18" charset="0"/>
                          <a:cs typeface="Arial" panose="020B0604020202020204" pitchFamily="34" charset="0"/>
                        </a:rPr>
                        <a:t>Number of near misses: 0</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noFill/>
                  </a:tcPr>
                </a:tc>
                <a:extLst>
                  <a:ext uri="{0D108BD9-81ED-4DB2-BD59-A6C34878D82A}">
                    <a16:rowId xmlns:a16="http://schemas.microsoft.com/office/drawing/2014/main" val="1037520261"/>
                  </a:ext>
                </a:extLst>
              </a:tr>
              <a:tr h="877078">
                <a:tc>
                  <a:txBody>
                    <a:bodyPr/>
                    <a:lstStyle/>
                    <a:p>
                      <a:pPr algn="ctr">
                        <a:lnSpc>
                          <a:spcPct val="115000"/>
                        </a:lnSpc>
                        <a:spcAft>
                          <a:spcPts val="1000"/>
                        </a:spcAft>
                      </a:pPr>
                      <a:r>
                        <a:rPr lang="en-GB" sz="1800">
                          <a:effectLst/>
                          <a:latin typeface="Arial" panose="020B0604020202020204" pitchFamily="34" charset="0"/>
                          <a:ea typeface="Times New Roman" panose="02020603050405020304" pitchFamily="18" charset="0"/>
                          <a:cs typeface="Arial" panose="020B0604020202020204" pitchFamily="34" charset="0"/>
                        </a:rPr>
                        <a:t>Number related to data: 3</a:t>
                      </a:r>
                      <a:endParaRPr lang="en-GB"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noFill/>
                  </a:tcPr>
                </a:tc>
                <a:tc>
                  <a:txBody>
                    <a:bodyPr/>
                    <a:lstStyle/>
                    <a:p>
                      <a:pPr algn="ctr">
                        <a:lnSpc>
                          <a:spcPct val="115000"/>
                        </a:lnSpc>
                        <a:spcAft>
                          <a:spcPts val="1000"/>
                        </a:spcAft>
                      </a:pPr>
                      <a:r>
                        <a:rPr lang="en-GB" sz="1800" dirty="0">
                          <a:effectLst/>
                          <a:latin typeface="Arial" panose="020B0604020202020204" pitchFamily="34" charset="0"/>
                          <a:ea typeface="Times New Roman" panose="02020603050405020304" pitchFamily="18" charset="0"/>
                          <a:cs typeface="Arial" panose="020B0604020202020204" pitchFamily="34" charset="0"/>
                        </a:rPr>
                        <a:t>Number related to data: 0</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noFill/>
                  </a:tcPr>
                </a:tc>
                <a:extLst>
                  <a:ext uri="{0D108BD9-81ED-4DB2-BD59-A6C34878D82A}">
                    <a16:rowId xmlns:a16="http://schemas.microsoft.com/office/drawing/2014/main" val="2896772826"/>
                  </a:ext>
                </a:extLst>
              </a:tr>
              <a:tr h="877078">
                <a:tc>
                  <a:txBody>
                    <a:bodyPr/>
                    <a:lstStyle/>
                    <a:p>
                      <a:pPr algn="ctr">
                        <a:lnSpc>
                          <a:spcPct val="115000"/>
                        </a:lnSpc>
                        <a:spcAft>
                          <a:spcPts val="1000"/>
                        </a:spcAft>
                      </a:pPr>
                      <a:r>
                        <a:rPr lang="en-GB" sz="1800">
                          <a:effectLst/>
                          <a:latin typeface="Arial" panose="020B0604020202020204" pitchFamily="34" charset="0"/>
                          <a:ea typeface="Times New Roman" panose="02020603050405020304" pitchFamily="18" charset="0"/>
                          <a:cs typeface="Arial" panose="020B0604020202020204" pitchFamily="34" charset="0"/>
                        </a:rPr>
                        <a:t>Number related to advice: 5</a:t>
                      </a:r>
                      <a:endParaRPr lang="en-GB"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noFill/>
                  </a:tcPr>
                </a:tc>
                <a:tc>
                  <a:txBody>
                    <a:bodyPr/>
                    <a:lstStyle/>
                    <a:p>
                      <a:pPr algn="ctr">
                        <a:lnSpc>
                          <a:spcPct val="115000"/>
                        </a:lnSpc>
                        <a:spcAft>
                          <a:spcPts val="1000"/>
                        </a:spcAft>
                      </a:pPr>
                      <a:r>
                        <a:rPr lang="en-GB" sz="1800" dirty="0">
                          <a:effectLst/>
                          <a:latin typeface="Arial" panose="020B0604020202020204" pitchFamily="34" charset="0"/>
                          <a:ea typeface="Times New Roman" panose="02020603050405020304" pitchFamily="18" charset="0"/>
                          <a:cs typeface="Arial" panose="020B0604020202020204" pitchFamily="34" charset="0"/>
                        </a:rPr>
                        <a:t>Number related to advice: 0</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noFill/>
                  </a:tcPr>
                </a:tc>
                <a:extLst>
                  <a:ext uri="{0D108BD9-81ED-4DB2-BD59-A6C34878D82A}">
                    <a16:rowId xmlns:a16="http://schemas.microsoft.com/office/drawing/2014/main" val="2255668147"/>
                  </a:ext>
                </a:extLst>
              </a:tr>
              <a:tr h="1284895">
                <a:tc>
                  <a:txBody>
                    <a:bodyPr/>
                    <a:lstStyle/>
                    <a:p>
                      <a:pPr algn="ctr">
                        <a:lnSpc>
                          <a:spcPct val="115000"/>
                        </a:lnSpc>
                        <a:spcAft>
                          <a:spcPts val="1000"/>
                        </a:spcAft>
                      </a:pPr>
                      <a:r>
                        <a:rPr lang="en-GB" sz="1800">
                          <a:effectLst/>
                          <a:latin typeface="Arial" panose="020B0604020202020204" pitchFamily="34" charset="0"/>
                          <a:ea typeface="Times New Roman" panose="02020603050405020304" pitchFamily="18" charset="0"/>
                          <a:cs typeface="Arial" panose="020B0604020202020204" pitchFamily="34" charset="0"/>
                        </a:rPr>
                        <a:t>Number where description 'not known’: 0</a:t>
                      </a:r>
                      <a:endParaRPr lang="en-GB" sz="180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noFill/>
                  </a:tcPr>
                </a:tc>
                <a:tc>
                  <a:txBody>
                    <a:bodyPr/>
                    <a:lstStyle/>
                    <a:p>
                      <a:pPr algn="ctr">
                        <a:lnSpc>
                          <a:spcPct val="115000"/>
                        </a:lnSpc>
                        <a:spcAft>
                          <a:spcPts val="1000"/>
                        </a:spcAft>
                      </a:pPr>
                      <a:r>
                        <a:rPr lang="en-GB" sz="1800" dirty="0">
                          <a:effectLst/>
                          <a:latin typeface="Arial" panose="020B0604020202020204" pitchFamily="34" charset="0"/>
                          <a:ea typeface="Times New Roman" panose="02020603050405020304" pitchFamily="18" charset="0"/>
                          <a:cs typeface="Arial" panose="020B0604020202020204" pitchFamily="34" charset="0"/>
                        </a:rPr>
                        <a:t>Number where description 'not known': 0</a:t>
                      </a: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8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noFill/>
                  </a:tcPr>
                </a:tc>
                <a:extLst>
                  <a:ext uri="{0D108BD9-81ED-4DB2-BD59-A6C34878D82A}">
                    <a16:rowId xmlns:a16="http://schemas.microsoft.com/office/drawing/2014/main" val="1876316090"/>
                  </a:ext>
                </a:extLst>
              </a:tr>
            </a:tbl>
          </a:graphicData>
        </a:graphic>
      </p:graphicFrame>
    </p:spTree>
    <p:extLst>
      <p:ext uri="{BB962C8B-B14F-4D97-AF65-F5344CB8AC3E}">
        <p14:creationId xmlns:p14="http://schemas.microsoft.com/office/powerpoint/2010/main" val="227279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9E942-F6B9-4CD3-A3F5-8AE4379678A4}"/>
              </a:ext>
            </a:extLst>
          </p:cNvPr>
          <p:cNvSpPr>
            <a:spLocks noGrp="1"/>
          </p:cNvSpPr>
          <p:nvPr>
            <p:ph type="ctrTitle"/>
          </p:nvPr>
        </p:nvSpPr>
        <p:spPr>
          <a:xfrm>
            <a:off x="2269671" y="485549"/>
            <a:ext cx="7870372" cy="1375908"/>
          </a:xfrm>
        </p:spPr>
        <p:txBody>
          <a:bodyPr>
            <a:normAutofit fontScale="90000"/>
          </a:bodyPr>
          <a:lstStyle/>
          <a:p>
            <a:r>
              <a:rPr lang="en-GB" b="1" dirty="0"/>
              <a:t>Top 3 QRMG recommendations</a:t>
            </a:r>
          </a:p>
        </p:txBody>
      </p:sp>
      <p:graphicFrame>
        <p:nvGraphicFramePr>
          <p:cNvPr id="5" name="Table 4">
            <a:extLst>
              <a:ext uri="{FF2B5EF4-FFF2-40B4-BE49-F238E27FC236}">
                <a16:creationId xmlns:a16="http://schemas.microsoft.com/office/drawing/2014/main" id="{A56528C4-3FC8-466F-8017-6788AF650D79}"/>
              </a:ext>
            </a:extLst>
          </p:cNvPr>
          <p:cNvGraphicFramePr>
            <a:graphicFrameLocks noGrp="1"/>
          </p:cNvGraphicFramePr>
          <p:nvPr>
            <p:extLst>
              <p:ext uri="{D42A27DB-BD31-4B8C-83A1-F6EECF244321}">
                <p14:modId xmlns:p14="http://schemas.microsoft.com/office/powerpoint/2010/main" val="1343953156"/>
              </p:ext>
            </p:extLst>
          </p:nvPr>
        </p:nvGraphicFramePr>
        <p:xfrm>
          <a:off x="1752600" y="2158999"/>
          <a:ext cx="8915400" cy="4213451"/>
        </p:xfrm>
        <a:graphic>
          <a:graphicData uri="http://schemas.openxmlformats.org/drawingml/2006/table">
            <a:tbl>
              <a:tblPr firstRow="1" firstCol="1" bandRow="1"/>
              <a:tblGrid>
                <a:gridCol w="8915400">
                  <a:extLst>
                    <a:ext uri="{9D8B030D-6E8A-4147-A177-3AD203B41FA5}">
                      <a16:colId xmlns:a16="http://schemas.microsoft.com/office/drawing/2014/main" val="2648611098"/>
                    </a:ext>
                  </a:extLst>
                </a:gridCol>
              </a:tblGrid>
              <a:tr h="4213451">
                <a:tc>
                  <a:txBody>
                    <a:bodyPr/>
                    <a:lstStyle/>
                    <a:p>
                      <a:pPr algn="just">
                        <a:lnSpc>
                          <a:spcPct val="115000"/>
                        </a:lnSpc>
                        <a:spcAft>
                          <a:spcPts val="1000"/>
                        </a:spcAft>
                      </a:pPr>
                      <a:r>
                        <a:rPr lang="en-GB" sz="800" b="1" dirty="0">
                          <a:effectLst/>
                          <a:latin typeface="Arial" panose="020B0604020202020204" pitchFamily="34" charset="0"/>
                          <a:ea typeface="Times New Roman" panose="02020603050405020304" pitchFamily="18" charset="0"/>
                          <a:cs typeface="Arial" panose="020B0604020202020204" pitchFamily="34" charset="0"/>
                        </a:rPr>
                        <a:t> </a:t>
                      </a:r>
                      <a:endParaRPr lang="en-GB" sz="10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15000"/>
                        </a:lnSpc>
                        <a:spcAft>
                          <a:spcPts val="1000"/>
                        </a:spcAft>
                      </a:pPr>
                      <a:r>
                        <a:rPr lang="en-GB" sz="28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For this quarter:</a:t>
                      </a:r>
                      <a:endParaRPr lang="en-GB" sz="28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buFont typeface="Arial" panose="020B0604020202020204" pitchFamily="34" charset="0"/>
                        <a:buChar char="•"/>
                      </a:pPr>
                      <a:r>
                        <a:rPr lang="en-GB" sz="2000" kern="1200" dirty="0">
                          <a:solidFill>
                            <a:schemeClr val="tx1"/>
                          </a:solidFill>
                          <a:effectLst/>
                          <a:latin typeface="Arial" panose="020B0604020202020204" pitchFamily="34" charset="0"/>
                          <a:ea typeface="+mn-ea"/>
                          <a:cs typeface="Arial" panose="020B0604020202020204" pitchFamily="34" charset="0"/>
                        </a:rPr>
                        <a:t>Be careful with sound alike medicines such as escitalopram and ezetimibe, betamethasone and beclomethasone when researching. Consider tall man lettering when documenting the question and cross checking the answer with the question before giving it out.</a:t>
                      </a:r>
                    </a:p>
                    <a:p>
                      <a:pPr marL="0" lvl="0" indent="0">
                        <a:buFont typeface="Arial" panose="020B0604020202020204" pitchFamily="34" charset="0"/>
                        <a:buNone/>
                      </a:pPr>
                      <a:endParaRPr lang="en-GB" sz="2000" kern="1200" dirty="0">
                        <a:solidFill>
                          <a:schemeClr val="tx1"/>
                        </a:solidFill>
                        <a:effectLst/>
                        <a:latin typeface="Arial" panose="020B0604020202020204" pitchFamily="34" charset="0"/>
                        <a:ea typeface="+mn-ea"/>
                        <a:cs typeface="Arial" panose="020B0604020202020204" pitchFamily="34" charset="0"/>
                      </a:endParaRPr>
                    </a:p>
                    <a:p>
                      <a:pPr marL="342900" lvl="0" indent="-342900">
                        <a:buFont typeface="Arial" panose="020B0604020202020204" pitchFamily="34" charset="0"/>
                        <a:buChar char="•"/>
                      </a:pPr>
                      <a:r>
                        <a:rPr lang="en-GB" sz="2000" kern="1200" dirty="0">
                          <a:solidFill>
                            <a:schemeClr val="tx1"/>
                          </a:solidFill>
                          <a:effectLst/>
                          <a:latin typeface="Arial" panose="020B0604020202020204" pitchFamily="34" charset="0"/>
                          <a:ea typeface="+mn-ea"/>
                          <a:cs typeface="Arial" panose="020B0604020202020204" pitchFamily="34" charset="0"/>
                        </a:rPr>
                        <a:t>Use one enquiry entry per patient to avoid errors from multiple questions for multiple patients in one entry.</a:t>
                      </a:r>
                    </a:p>
                    <a:p>
                      <a:pPr marL="0" lvl="0" indent="0">
                        <a:buFont typeface="Arial" panose="020B0604020202020204" pitchFamily="34" charset="0"/>
                        <a:buNone/>
                      </a:pPr>
                      <a:endParaRPr lang="en-GB" sz="2000" kern="1200" dirty="0">
                        <a:solidFill>
                          <a:schemeClr val="tx1"/>
                        </a:solidFill>
                        <a:effectLst/>
                        <a:latin typeface="Arial" panose="020B0604020202020204" pitchFamily="34" charset="0"/>
                        <a:ea typeface="+mn-ea"/>
                        <a:cs typeface="Arial" panose="020B0604020202020204" pitchFamily="34" charset="0"/>
                      </a:endParaRPr>
                    </a:p>
                    <a:p>
                      <a:pPr marL="342900" indent="-342900">
                        <a:buFont typeface="Arial" panose="020B0604020202020204" pitchFamily="34" charset="0"/>
                        <a:buChar char="•"/>
                      </a:pPr>
                      <a:r>
                        <a:rPr lang="en-GB" sz="2000" kern="1200" dirty="0">
                          <a:solidFill>
                            <a:schemeClr val="tx1"/>
                          </a:solidFill>
                          <a:effectLst/>
                          <a:latin typeface="Arial" panose="020B0604020202020204" pitchFamily="34" charset="0"/>
                          <a:ea typeface="+mn-ea"/>
                          <a:cs typeface="Arial" panose="020B0604020202020204" pitchFamily="34" charset="0"/>
                        </a:rPr>
                        <a:t>Avoid providing answers to question that require research whilst the caller is on hold.</a:t>
                      </a:r>
                      <a:endParaRPr lang="en-GB" sz="2000" dirty="0">
                        <a:solidFill>
                          <a:srgbClr val="FF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57150" cap="flat" cmpd="dbl" algn="ctr">
                      <a:solidFill>
                        <a:srgbClr val="0070C0"/>
                      </a:solidFill>
                      <a:prstDash val="solid"/>
                      <a:round/>
                      <a:headEnd type="none" w="med" len="med"/>
                      <a:tailEnd type="none" w="med" len="med"/>
                    </a:lnL>
                    <a:lnR w="57150" cap="flat" cmpd="dbl" algn="ctr">
                      <a:solidFill>
                        <a:srgbClr val="0070C0"/>
                      </a:solidFill>
                      <a:prstDash val="solid"/>
                      <a:round/>
                      <a:headEnd type="none" w="med" len="med"/>
                      <a:tailEnd type="none" w="med" len="med"/>
                    </a:lnR>
                    <a:lnT w="57150" cap="flat" cmpd="dbl" algn="ctr">
                      <a:solidFill>
                        <a:srgbClr val="0070C0"/>
                      </a:solidFill>
                      <a:prstDash val="solid"/>
                      <a:round/>
                      <a:headEnd type="none" w="med" len="med"/>
                      <a:tailEnd type="none" w="med" len="med"/>
                    </a:lnT>
                    <a:lnB w="57150" cap="flat" cmpd="dbl" algn="ctr">
                      <a:solidFill>
                        <a:srgbClr val="0070C0"/>
                      </a:solidFill>
                      <a:prstDash val="solid"/>
                      <a:round/>
                      <a:headEnd type="none" w="med" len="med"/>
                      <a:tailEnd type="none" w="med" len="med"/>
                    </a:lnB>
                    <a:solidFill>
                      <a:srgbClr val="FFFF00"/>
                    </a:solidFill>
                  </a:tcPr>
                </a:tc>
                <a:extLst>
                  <a:ext uri="{0D108BD9-81ED-4DB2-BD59-A6C34878D82A}">
                    <a16:rowId xmlns:a16="http://schemas.microsoft.com/office/drawing/2014/main" val="127767676"/>
                  </a:ext>
                </a:extLst>
              </a:tr>
            </a:tbl>
          </a:graphicData>
        </a:graphic>
      </p:graphicFrame>
    </p:spTree>
    <p:extLst>
      <p:ext uri="{BB962C8B-B14F-4D97-AF65-F5344CB8AC3E}">
        <p14:creationId xmlns:p14="http://schemas.microsoft.com/office/powerpoint/2010/main" val="15784005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1CBC7D78-3E48-4E48-A142-13DADE047228}"/>
              </a:ext>
            </a:extLst>
          </p:cNvPr>
          <p:cNvSpPr>
            <a:spLocks noGrp="1"/>
          </p:cNvSpPr>
          <p:nvPr>
            <p:ph type="ctrTitle"/>
          </p:nvPr>
        </p:nvSpPr>
        <p:spPr>
          <a:xfrm>
            <a:off x="1188069" y="381935"/>
            <a:ext cx="4008583" cy="5974414"/>
          </a:xfrm>
        </p:spPr>
        <p:txBody>
          <a:bodyPr vert="horz" lIns="91440" tIns="45720" rIns="91440" bIns="45720" rtlCol="0" anchor="ctr">
            <a:normAutofit/>
          </a:bodyPr>
          <a:lstStyle/>
          <a:p>
            <a:pPr algn="l"/>
            <a:r>
              <a:rPr lang="en-US" sz="6800" b="1" kern="1200">
                <a:solidFill>
                  <a:srgbClr val="FFFFFF"/>
                </a:solidFill>
                <a:latin typeface="+mj-lt"/>
                <a:ea typeface="+mj-ea"/>
                <a:cs typeface="+mj-cs"/>
              </a:rPr>
              <a:t>Comments</a:t>
            </a:r>
          </a:p>
        </p:txBody>
      </p:sp>
      <p:grpSp>
        <p:nvGrpSpPr>
          <p:cNvPr id="19" name="Group 18">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20"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21"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22"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Subtitle 2">
            <a:extLst>
              <a:ext uri="{FF2B5EF4-FFF2-40B4-BE49-F238E27FC236}">
                <a16:creationId xmlns:a16="http://schemas.microsoft.com/office/drawing/2014/main" id="{D47445B3-DB66-4BA0-9262-FA78204639D6}"/>
              </a:ext>
            </a:extLst>
          </p:cNvPr>
          <p:cNvSpPr>
            <a:spLocks noGrp="1"/>
          </p:cNvSpPr>
          <p:nvPr>
            <p:ph type="subTitle" idx="1"/>
          </p:nvPr>
        </p:nvSpPr>
        <p:spPr>
          <a:xfrm>
            <a:off x="6297233" y="518400"/>
            <a:ext cx="4771607" cy="5837949"/>
          </a:xfrm>
        </p:spPr>
        <p:txBody>
          <a:bodyPr vert="horz" lIns="91440" tIns="45720" rIns="91440" bIns="45720" rtlCol="0" anchor="ctr">
            <a:normAutofit/>
          </a:bodyPr>
          <a:lstStyle/>
          <a:p>
            <a:pPr algn="l"/>
            <a:r>
              <a:rPr lang="en-US" sz="2000" dirty="0">
                <a:solidFill>
                  <a:schemeClr val="tx1">
                    <a:alpha val="80000"/>
                  </a:schemeClr>
                </a:solidFill>
              </a:rPr>
              <a:t>Most errors involved:</a:t>
            </a:r>
          </a:p>
          <a:p>
            <a:pPr marL="342900" indent="-228600" algn="l">
              <a:buFont typeface="Arial" panose="020B0604020202020204" pitchFamily="34" charset="0"/>
              <a:buChar char="•"/>
            </a:pPr>
            <a:r>
              <a:rPr lang="en-US" sz="2000" dirty="0">
                <a:solidFill>
                  <a:schemeClr val="tx1">
                    <a:alpha val="80000"/>
                  </a:schemeClr>
                </a:solidFill>
                <a:effectLst/>
              </a:rPr>
              <a:t>Interruptions</a:t>
            </a:r>
          </a:p>
          <a:p>
            <a:pPr marL="342900" indent="-228600" algn="l">
              <a:buFont typeface="Arial" panose="020B0604020202020204" pitchFamily="34" charset="0"/>
              <a:buChar char="•"/>
            </a:pPr>
            <a:r>
              <a:rPr lang="en-US" sz="2000" dirty="0">
                <a:solidFill>
                  <a:schemeClr val="tx1">
                    <a:alpha val="80000"/>
                  </a:schemeClr>
                </a:solidFill>
              </a:rPr>
              <a:t>H</a:t>
            </a:r>
            <a:r>
              <a:rPr lang="en-US" sz="2000" dirty="0">
                <a:solidFill>
                  <a:schemeClr val="tx1">
                    <a:alpha val="80000"/>
                  </a:schemeClr>
                </a:solidFill>
                <a:effectLst/>
              </a:rPr>
              <a:t>igh workload</a:t>
            </a:r>
          </a:p>
          <a:p>
            <a:pPr indent="-228600" algn="l">
              <a:buFont typeface="Arial" panose="020B0604020202020204" pitchFamily="34" charset="0"/>
              <a:buChar char="•"/>
            </a:pPr>
            <a:endParaRPr lang="en-US" sz="2000" dirty="0">
              <a:solidFill>
                <a:schemeClr val="tx1">
                  <a:alpha val="80000"/>
                </a:schemeClr>
              </a:solidFill>
            </a:endParaRPr>
          </a:p>
          <a:p>
            <a:pPr algn="l">
              <a:spcAft>
                <a:spcPts val="1000"/>
              </a:spcAft>
            </a:pPr>
            <a:r>
              <a:rPr lang="en-US" sz="2000" dirty="0">
                <a:solidFill>
                  <a:schemeClr val="tx1">
                    <a:alpha val="80000"/>
                  </a:schemeClr>
                </a:solidFill>
                <a:effectLst/>
              </a:rPr>
              <a:t>The top enquiry types associated with the incidents were administration and dosage, and interactions.</a:t>
            </a:r>
          </a:p>
          <a:p>
            <a:pPr indent="-228600" algn="l">
              <a:spcAft>
                <a:spcPts val="1000"/>
              </a:spcAft>
              <a:buFont typeface="Arial" panose="020B0604020202020204" pitchFamily="34" charset="0"/>
              <a:buChar char="•"/>
            </a:pPr>
            <a:endParaRPr lang="en-US" sz="2000" dirty="0">
              <a:solidFill>
                <a:schemeClr val="tx1">
                  <a:alpha val="80000"/>
                </a:schemeClr>
              </a:solidFill>
            </a:endParaRPr>
          </a:p>
          <a:p>
            <a:pPr algn="l"/>
            <a:r>
              <a:rPr lang="en-US" sz="2000" dirty="0">
                <a:solidFill>
                  <a:schemeClr val="tx1">
                    <a:alpha val="80000"/>
                  </a:schemeClr>
                </a:solidFill>
              </a:rPr>
              <a:t>Most incidents were errors and their potential impact on patient safety was either negligible or minor.</a:t>
            </a:r>
          </a:p>
        </p:txBody>
      </p:sp>
      <p:cxnSp>
        <p:nvCxnSpPr>
          <p:cNvPr id="24" name="Straight Connector 2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pic>
        <p:nvPicPr>
          <p:cNvPr id="7" name="Graphic 6" descr="Questions">
            <a:extLst>
              <a:ext uri="{FF2B5EF4-FFF2-40B4-BE49-F238E27FC236}">
                <a16:creationId xmlns:a16="http://schemas.microsoft.com/office/drawing/2014/main" id="{9641B9D4-5529-5974-7A42-8DF03E70FA9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4900" y="538956"/>
            <a:ext cx="749300" cy="749300"/>
          </a:xfrm>
          <a:prstGeom prst="rect">
            <a:avLst/>
          </a:prstGeom>
        </p:spPr>
      </p:pic>
    </p:spTree>
    <p:extLst>
      <p:ext uri="{BB962C8B-B14F-4D97-AF65-F5344CB8AC3E}">
        <p14:creationId xmlns:p14="http://schemas.microsoft.com/office/powerpoint/2010/main" val="775133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381B1381-FA66-4E19-8D5E-978FFCC031BC}"/>
              </a:ext>
            </a:extLst>
          </p:cNvPr>
          <p:cNvSpPr>
            <a:spLocks noGrp="1"/>
          </p:cNvSpPr>
          <p:nvPr>
            <p:ph type="ctrTitle"/>
          </p:nvPr>
        </p:nvSpPr>
        <p:spPr>
          <a:xfrm>
            <a:off x="1188069" y="381935"/>
            <a:ext cx="4008583" cy="5974414"/>
          </a:xfrm>
        </p:spPr>
        <p:txBody>
          <a:bodyPr vert="horz" lIns="91440" tIns="45720" rIns="91440" bIns="45720" rtlCol="0" anchor="ctr">
            <a:normAutofit/>
          </a:bodyPr>
          <a:lstStyle/>
          <a:p>
            <a:pPr algn="l"/>
            <a:r>
              <a:rPr lang="en-US" sz="8000" b="1" kern="1200" dirty="0">
                <a:solidFill>
                  <a:srgbClr val="FFFFFF"/>
                </a:solidFill>
                <a:latin typeface="+mj-lt"/>
                <a:ea typeface="+mj-ea"/>
                <a:cs typeface="+mj-cs"/>
              </a:rPr>
              <a:t>Q2 2024 Enquiry Incident Examples</a:t>
            </a: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Subtitle 2">
            <a:extLst>
              <a:ext uri="{FF2B5EF4-FFF2-40B4-BE49-F238E27FC236}">
                <a16:creationId xmlns:a16="http://schemas.microsoft.com/office/drawing/2014/main" id="{92EBEB92-520C-4204-A92E-B4A0A52BACE4}"/>
              </a:ext>
            </a:extLst>
          </p:cNvPr>
          <p:cNvSpPr>
            <a:spLocks noGrp="1"/>
          </p:cNvSpPr>
          <p:nvPr>
            <p:ph type="subTitle" idx="1"/>
          </p:nvPr>
        </p:nvSpPr>
        <p:spPr>
          <a:xfrm>
            <a:off x="5892337" y="272144"/>
            <a:ext cx="5548549" cy="6270170"/>
          </a:xfrm>
        </p:spPr>
        <p:txBody>
          <a:bodyPr vert="horz" lIns="91440" tIns="45720" rIns="91440" bIns="45720" rtlCol="0" anchor="ctr">
            <a:normAutofit/>
          </a:bodyPr>
          <a:lstStyle/>
          <a:p>
            <a:pPr marL="342900" indent="-228600" algn="l">
              <a:buFont typeface="Arial" panose="020B0604020202020204" pitchFamily="34" charset="0"/>
              <a:buChar char="•"/>
            </a:pPr>
            <a:r>
              <a:rPr lang="en-US" sz="2000" dirty="0">
                <a:solidFill>
                  <a:schemeClr val="tx1">
                    <a:alpha val="80000"/>
                  </a:schemeClr>
                </a:solidFill>
              </a:rPr>
              <a:t>Incorrectly advising a patient on hold to take aspirin for 3 weeks then clopidogrel due to reading an older discharge summary.</a:t>
            </a:r>
          </a:p>
          <a:p>
            <a:pPr marL="342900" indent="-228600" algn="l">
              <a:buFont typeface="Arial" panose="020B0604020202020204" pitchFamily="34" charset="0"/>
              <a:buChar char="•"/>
            </a:pPr>
            <a:r>
              <a:rPr lang="en-US" sz="2000" dirty="0">
                <a:solidFill>
                  <a:schemeClr val="tx1">
                    <a:alpha val="80000"/>
                  </a:schemeClr>
                </a:solidFill>
              </a:rPr>
              <a:t>Giving information on crushing </a:t>
            </a:r>
            <a:r>
              <a:rPr lang="en-US" sz="2000" dirty="0" err="1">
                <a:solidFill>
                  <a:schemeClr val="tx1">
                    <a:alpha val="80000"/>
                  </a:schemeClr>
                </a:solidFill>
              </a:rPr>
              <a:t>cincalet</a:t>
            </a:r>
            <a:r>
              <a:rPr lang="en-US" sz="2000" dirty="0">
                <a:solidFill>
                  <a:schemeClr val="tx1">
                    <a:alpha val="80000"/>
                  </a:schemeClr>
                </a:solidFill>
              </a:rPr>
              <a:t> tablets when the question asked about halving them.</a:t>
            </a:r>
          </a:p>
          <a:p>
            <a:pPr marL="342900" indent="-228600" algn="l">
              <a:buFont typeface="Arial" panose="020B0604020202020204" pitchFamily="34" charset="0"/>
              <a:buChar char="•"/>
            </a:pPr>
            <a:r>
              <a:rPr lang="en-US" sz="2000" dirty="0">
                <a:solidFill>
                  <a:schemeClr val="tx1">
                    <a:alpha val="80000"/>
                  </a:schemeClr>
                </a:solidFill>
              </a:rPr>
              <a:t>Researching beclomethasone instead of betamethasone nasal drops.</a:t>
            </a:r>
          </a:p>
          <a:p>
            <a:pPr marL="342900" indent="-228600" algn="l">
              <a:buFont typeface="Arial" panose="020B0604020202020204" pitchFamily="34" charset="0"/>
              <a:buChar char="•"/>
            </a:pPr>
            <a:r>
              <a:rPr lang="en-US" sz="2000" dirty="0">
                <a:solidFill>
                  <a:schemeClr val="tx1">
                    <a:alpha val="80000"/>
                  </a:schemeClr>
                </a:solidFill>
              </a:rPr>
              <a:t>Researching ezetimibe instead of escitalopram.</a:t>
            </a:r>
            <a:endParaRPr lang="en-US" sz="2000" dirty="0">
              <a:solidFill>
                <a:schemeClr val="tx1">
                  <a:alpha val="80000"/>
                </a:schemeClr>
              </a:solidFill>
              <a:effectLst/>
            </a:endParaRPr>
          </a:p>
          <a:p>
            <a:pPr marL="342900" indent="-228600" algn="l">
              <a:buFont typeface="Arial" panose="020B0604020202020204" pitchFamily="34" charset="0"/>
              <a:buChar char="•"/>
            </a:pPr>
            <a:r>
              <a:rPr lang="en-US" sz="2000" dirty="0">
                <a:solidFill>
                  <a:schemeClr val="tx1">
                    <a:alpha val="80000"/>
                  </a:schemeClr>
                </a:solidFill>
              </a:rPr>
              <a:t>Stating that enzalutamide was a CYP3A4 inhibitor when it is an inducer.</a:t>
            </a:r>
          </a:p>
          <a:p>
            <a:pPr marL="342900" indent="-228600" algn="l">
              <a:buFont typeface="Arial" panose="020B0604020202020204" pitchFamily="34" charset="0"/>
              <a:buChar char="•"/>
            </a:pPr>
            <a:r>
              <a:rPr lang="en-US" sz="2000" dirty="0">
                <a:solidFill>
                  <a:schemeClr val="tx1">
                    <a:alpha val="80000"/>
                  </a:schemeClr>
                </a:solidFill>
                <a:effectLst/>
              </a:rPr>
              <a:t>Missing the question asked about crushing immediate release carbamazepine.</a:t>
            </a: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75441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A754E-9897-8C49-3596-7DEBDFDF1730}"/>
              </a:ext>
            </a:extLst>
          </p:cNvPr>
          <p:cNvSpPr>
            <a:spLocks noGrp="1"/>
          </p:cNvSpPr>
          <p:nvPr>
            <p:ph type="ctrTitle"/>
          </p:nvPr>
        </p:nvSpPr>
        <p:spPr>
          <a:xfrm>
            <a:off x="833437" y="1783556"/>
            <a:ext cx="10525125" cy="3290888"/>
          </a:xfrm>
        </p:spPr>
        <p:txBody>
          <a:bodyPr>
            <a:normAutofit fontScale="90000"/>
          </a:bodyPr>
          <a:lstStyle/>
          <a:p>
            <a:r>
              <a:rPr lang="en-GB" dirty="0"/>
              <a:t>Please continue to report all medicines information or advice related incidents via </a:t>
            </a:r>
            <a:r>
              <a:rPr lang="en-GB" dirty="0">
                <a:hlinkClick r:id="rId2"/>
              </a:rPr>
              <a:t>https://irmis.wales.nhs.uk/Login.aspx</a:t>
            </a:r>
            <a:r>
              <a:rPr lang="en-GB" dirty="0"/>
              <a:t> </a:t>
            </a:r>
          </a:p>
        </p:txBody>
      </p:sp>
    </p:spTree>
    <p:extLst>
      <p:ext uri="{BB962C8B-B14F-4D97-AF65-F5344CB8AC3E}">
        <p14:creationId xmlns:p14="http://schemas.microsoft.com/office/powerpoint/2010/main" val="32238126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158</TotalTime>
  <Words>319</Words>
  <Application>Microsoft Office PowerPoint</Application>
  <PresentationFormat>Widescreen</PresentationFormat>
  <Paragraphs>41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Incident in Medicines Information Scheme (IRMIS)</vt:lpstr>
      <vt:lpstr>The stats</vt:lpstr>
      <vt:lpstr>Top 3 QRMG recommendations</vt:lpstr>
      <vt:lpstr>Comments</vt:lpstr>
      <vt:lpstr>Q2 2024 Enquiry Incident Examples</vt:lpstr>
      <vt:lpstr>Please continue to report all medicines information or advice related incidents via https://irmis.wales.nhs.uk/Login.aspx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HUSAIN, Iram (LONDON NORTH WEST UNIVERSITY HEALTHCARE NHS TRUST)</dc:creator>
  <cp:lastModifiedBy>Iram Husain</cp:lastModifiedBy>
  <cp:revision>22</cp:revision>
  <dcterms:created xsi:type="dcterms:W3CDTF">2022-03-08T11:18:28Z</dcterms:created>
  <dcterms:modified xsi:type="dcterms:W3CDTF">2024-10-18T11:18:29Z</dcterms:modified>
</cp:coreProperties>
</file>