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5213" cy="42803763"/>
  <p:notesSz cx="6797675" cy="9928225"/>
  <p:defaultTextStyle>
    <a:defPPr>
      <a:defRPr lang="en-US"/>
    </a:defPPr>
    <a:lvl1pPr marL="0" algn="l" defTabSz="4175095" rtl="0" eaLnBrk="1" latinLnBrk="0" hangingPunct="1">
      <a:defRPr sz="8202" kern="1200">
        <a:solidFill>
          <a:schemeClr val="tx1"/>
        </a:solidFill>
        <a:latin typeface="+mn-lt"/>
        <a:ea typeface="+mn-ea"/>
        <a:cs typeface="+mn-cs"/>
      </a:defRPr>
    </a:lvl1pPr>
    <a:lvl2pPr marL="2087548" algn="l" defTabSz="4175095" rtl="0" eaLnBrk="1" latinLnBrk="0" hangingPunct="1">
      <a:defRPr sz="8202" kern="1200">
        <a:solidFill>
          <a:schemeClr val="tx1"/>
        </a:solidFill>
        <a:latin typeface="+mn-lt"/>
        <a:ea typeface="+mn-ea"/>
        <a:cs typeface="+mn-cs"/>
      </a:defRPr>
    </a:lvl2pPr>
    <a:lvl3pPr marL="4175095" algn="l" defTabSz="4175095" rtl="0" eaLnBrk="1" latinLnBrk="0" hangingPunct="1">
      <a:defRPr sz="8202" kern="1200">
        <a:solidFill>
          <a:schemeClr val="tx1"/>
        </a:solidFill>
        <a:latin typeface="+mn-lt"/>
        <a:ea typeface="+mn-ea"/>
        <a:cs typeface="+mn-cs"/>
      </a:defRPr>
    </a:lvl3pPr>
    <a:lvl4pPr marL="6262642" algn="l" defTabSz="4175095" rtl="0" eaLnBrk="1" latinLnBrk="0" hangingPunct="1">
      <a:defRPr sz="8202" kern="1200">
        <a:solidFill>
          <a:schemeClr val="tx1"/>
        </a:solidFill>
        <a:latin typeface="+mn-lt"/>
        <a:ea typeface="+mn-ea"/>
        <a:cs typeface="+mn-cs"/>
      </a:defRPr>
    </a:lvl4pPr>
    <a:lvl5pPr marL="8350192" algn="l" defTabSz="4175095" rtl="0" eaLnBrk="1" latinLnBrk="0" hangingPunct="1">
      <a:defRPr sz="8202" kern="1200">
        <a:solidFill>
          <a:schemeClr val="tx1"/>
        </a:solidFill>
        <a:latin typeface="+mn-lt"/>
        <a:ea typeface="+mn-ea"/>
        <a:cs typeface="+mn-cs"/>
      </a:defRPr>
    </a:lvl5pPr>
    <a:lvl6pPr marL="10437737" algn="l" defTabSz="4175095" rtl="0" eaLnBrk="1" latinLnBrk="0" hangingPunct="1">
      <a:defRPr sz="8202" kern="1200">
        <a:solidFill>
          <a:schemeClr val="tx1"/>
        </a:solidFill>
        <a:latin typeface="+mn-lt"/>
        <a:ea typeface="+mn-ea"/>
        <a:cs typeface="+mn-cs"/>
      </a:defRPr>
    </a:lvl6pPr>
    <a:lvl7pPr marL="12525286" algn="l" defTabSz="4175095" rtl="0" eaLnBrk="1" latinLnBrk="0" hangingPunct="1">
      <a:defRPr sz="8202" kern="1200">
        <a:solidFill>
          <a:schemeClr val="tx1"/>
        </a:solidFill>
        <a:latin typeface="+mn-lt"/>
        <a:ea typeface="+mn-ea"/>
        <a:cs typeface="+mn-cs"/>
      </a:defRPr>
    </a:lvl7pPr>
    <a:lvl8pPr marL="14612833" algn="l" defTabSz="4175095" rtl="0" eaLnBrk="1" latinLnBrk="0" hangingPunct="1">
      <a:defRPr sz="8202" kern="1200">
        <a:solidFill>
          <a:schemeClr val="tx1"/>
        </a:solidFill>
        <a:latin typeface="+mn-lt"/>
        <a:ea typeface="+mn-ea"/>
        <a:cs typeface="+mn-cs"/>
      </a:defRPr>
    </a:lvl8pPr>
    <a:lvl9pPr marL="16700381" algn="l" defTabSz="4175095" rtl="0" eaLnBrk="1" latinLnBrk="0" hangingPunct="1">
      <a:defRPr sz="820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5563"/>
    <a:srgbClr val="5B99B3"/>
    <a:srgbClr val="ECECEC"/>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943" autoAdjust="0"/>
  </p:normalViewPr>
  <p:slideViewPr>
    <p:cSldViewPr>
      <p:cViewPr varScale="1">
        <p:scale>
          <a:sx n="16" d="100"/>
          <a:sy n="16" d="100"/>
        </p:scale>
        <p:origin x="1686" y="162"/>
      </p:cViewPr>
      <p:guideLst>
        <p:guide orient="horz" pos="13482"/>
        <p:guide pos="95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1129609334207104E-2"/>
          <c:y val="8.3463919172771101E-2"/>
          <c:w val="0.96780506353850237"/>
          <c:h val="0.87618411826010878"/>
        </c:manualLayout>
      </c:layout>
      <c:barChart>
        <c:barDir val="col"/>
        <c:grouping val="clustered"/>
        <c:varyColors val="0"/>
        <c:ser>
          <c:idx val="0"/>
          <c:order val="0"/>
          <c:tx>
            <c:strRef>
              <c:f>Sheet1!$B$1</c:f>
              <c:strCache>
                <c:ptCount val="1"/>
                <c:pt idx="0">
                  <c:v>Percentage of checklists being used correctly</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8F34-4537-A3E0-276DEED1DC98}"/>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8F34-4537-A3E0-276DEED1DC98}"/>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2-8F34-4537-A3E0-276DEED1DC98}"/>
              </c:ext>
            </c:extLst>
          </c:dPt>
          <c:cat>
            <c:strRef>
              <c:f>Sheet1!$A$2:$A$4</c:f>
              <c:strCache>
                <c:ptCount val="3"/>
                <c:pt idx="0">
                  <c:v>Completed correctly</c:v>
                </c:pt>
                <c:pt idx="1">
                  <c:v>Completed partially</c:v>
                </c:pt>
                <c:pt idx="2">
                  <c:v>Not complete at all</c:v>
                </c:pt>
              </c:strCache>
            </c:strRef>
          </c:cat>
          <c:val>
            <c:numRef>
              <c:f>Sheet1!$B$2:$B$4</c:f>
              <c:numCache>
                <c:formatCode>General</c:formatCode>
                <c:ptCount val="3"/>
                <c:pt idx="0">
                  <c:v>14</c:v>
                </c:pt>
                <c:pt idx="1">
                  <c:v>18</c:v>
                </c:pt>
                <c:pt idx="2">
                  <c:v>82</c:v>
                </c:pt>
              </c:numCache>
            </c:numRef>
          </c:val>
          <c:extLst>
            <c:ext xmlns:c16="http://schemas.microsoft.com/office/drawing/2014/chart" uri="{C3380CC4-5D6E-409C-BE32-E72D297353CC}">
              <c16:uniqueId val="{00000000-8F34-4537-A3E0-276DEED1DC98}"/>
            </c:ext>
          </c:extLst>
        </c:ser>
        <c:dLbls>
          <c:showLegendKey val="0"/>
          <c:showVal val="0"/>
          <c:showCatName val="0"/>
          <c:showSerName val="0"/>
          <c:showPercent val="0"/>
          <c:showBubbleSize val="0"/>
        </c:dLbls>
        <c:gapWidth val="100"/>
        <c:axId val="54222304"/>
        <c:axId val="60766448"/>
      </c:barChart>
      <c:catAx>
        <c:axId val="54222304"/>
        <c:scaling>
          <c:orientation val="minMax"/>
        </c:scaling>
        <c:delete val="0"/>
        <c:axPos val="b"/>
        <c:numFmt formatCode="@"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0766448"/>
        <c:crosses val="autoZero"/>
        <c:auto val="1"/>
        <c:lblAlgn val="ctr"/>
        <c:lblOffset val="100"/>
        <c:noMultiLvlLbl val="0"/>
      </c:catAx>
      <c:valAx>
        <c:axId val="60766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2223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13296913"/>
            <a:ext cx="25733931" cy="9175066"/>
          </a:xfrm>
        </p:spPr>
        <p:txBody>
          <a:bodyPr/>
          <a:lstStyle/>
          <a:p>
            <a:r>
              <a:rPr lang="en-US"/>
              <a:t>Click to edit Master title style</a:t>
            </a:r>
            <a:endParaRPr lang="en-GB"/>
          </a:p>
        </p:txBody>
      </p:sp>
      <p:sp>
        <p:nvSpPr>
          <p:cNvPr id="3" name="Subtitle 2"/>
          <p:cNvSpPr>
            <a:spLocks noGrp="1"/>
          </p:cNvSpPr>
          <p:nvPr>
            <p:ph type="subTitle" idx="1"/>
          </p:nvPr>
        </p:nvSpPr>
        <p:spPr>
          <a:xfrm>
            <a:off x="4541282" y="24255465"/>
            <a:ext cx="21192649" cy="10938740"/>
          </a:xfrm>
        </p:spPr>
        <p:txBody>
          <a:bodyPr/>
          <a:lstStyle>
            <a:lvl1pPr marL="0" indent="0" algn="ctr">
              <a:buNone/>
              <a:defRPr>
                <a:solidFill>
                  <a:schemeClr val="tx1">
                    <a:tint val="75000"/>
                  </a:schemeClr>
                </a:solidFill>
              </a:defRPr>
            </a:lvl1pPr>
            <a:lvl2pPr marL="2086703" indent="0" algn="ctr">
              <a:buNone/>
              <a:defRPr>
                <a:solidFill>
                  <a:schemeClr val="tx1">
                    <a:tint val="75000"/>
                  </a:schemeClr>
                </a:solidFill>
              </a:defRPr>
            </a:lvl2pPr>
            <a:lvl3pPr marL="4173404" indent="0" algn="ctr">
              <a:buNone/>
              <a:defRPr>
                <a:solidFill>
                  <a:schemeClr val="tx1">
                    <a:tint val="75000"/>
                  </a:schemeClr>
                </a:solidFill>
              </a:defRPr>
            </a:lvl3pPr>
            <a:lvl4pPr marL="6260106" indent="0" algn="ctr">
              <a:buNone/>
              <a:defRPr>
                <a:solidFill>
                  <a:schemeClr val="tx1">
                    <a:tint val="75000"/>
                  </a:schemeClr>
                </a:solidFill>
              </a:defRPr>
            </a:lvl4pPr>
            <a:lvl5pPr marL="8346809" indent="0" algn="ctr">
              <a:buNone/>
              <a:defRPr>
                <a:solidFill>
                  <a:schemeClr val="tx1">
                    <a:tint val="75000"/>
                  </a:schemeClr>
                </a:solidFill>
              </a:defRPr>
            </a:lvl5pPr>
            <a:lvl6pPr marL="10433510" indent="0" algn="ctr">
              <a:buNone/>
              <a:defRPr>
                <a:solidFill>
                  <a:schemeClr val="tx1">
                    <a:tint val="75000"/>
                  </a:schemeClr>
                </a:solidFill>
              </a:defRPr>
            </a:lvl6pPr>
            <a:lvl7pPr marL="12520213" indent="0" algn="ctr">
              <a:buNone/>
              <a:defRPr>
                <a:solidFill>
                  <a:schemeClr val="tx1">
                    <a:tint val="75000"/>
                  </a:schemeClr>
                </a:solidFill>
              </a:defRPr>
            </a:lvl7pPr>
            <a:lvl8pPr marL="14606914" indent="0" algn="ctr">
              <a:buNone/>
              <a:defRPr>
                <a:solidFill>
                  <a:schemeClr val="tx1">
                    <a:tint val="75000"/>
                  </a:schemeClr>
                </a:solidFill>
              </a:defRPr>
            </a:lvl8pPr>
            <a:lvl9pPr marL="1669361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9529" y="1714138"/>
            <a:ext cx="6811923" cy="3652191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513763" y="1714138"/>
            <a:ext cx="19931181" cy="365219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533" y="27505385"/>
            <a:ext cx="25733931" cy="8501302"/>
          </a:xfrm>
        </p:spPr>
        <p:txBody>
          <a:bodyPr anchor="t"/>
          <a:lstStyle>
            <a:lvl1pPr algn="l">
              <a:defRPr sz="18235" b="1" cap="all"/>
            </a:lvl1pPr>
          </a:lstStyle>
          <a:p>
            <a:r>
              <a:rPr lang="en-US"/>
              <a:t>Click to edit Master title style</a:t>
            </a:r>
            <a:endParaRPr lang="en-GB"/>
          </a:p>
        </p:txBody>
      </p:sp>
      <p:sp>
        <p:nvSpPr>
          <p:cNvPr id="3" name="Text Placeholder 2"/>
          <p:cNvSpPr>
            <a:spLocks noGrp="1"/>
          </p:cNvSpPr>
          <p:nvPr>
            <p:ph type="body" idx="1"/>
          </p:nvPr>
        </p:nvSpPr>
        <p:spPr>
          <a:xfrm>
            <a:off x="2391533" y="18142065"/>
            <a:ext cx="25733931" cy="9363320"/>
          </a:xfrm>
        </p:spPr>
        <p:txBody>
          <a:bodyPr anchor="b"/>
          <a:lstStyle>
            <a:lvl1pPr marL="0" indent="0">
              <a:buNone/>
              <a:defRPr sz="9188">
                <a:solidFill>
                  <a:schemeClr val="tx1">
                    <a:tint val="75000"/>
                  </a:schemeClr>
                </a:solidFill>
              </a:defRPr>
            </a:lvl1pPr>
            <a:lvl2pPr marL="2086703" indent="0">
              <a:buNone/>
              <a:defRPr sz="8199">
                <a:solidFill>
                  <a:schemeClr val="tx1">
                    <a:tint val="75000"/>
                  </a:schemeClr>
                </a:solidFill>
              </a:defRPr>
            </a:lvl2pPr>
            <a:lvl3pPr marL="4173404" indent="0">
              <a:buNone/>
              <a:defRPr sz="7351">
                <a:solidFill>
                  <a:schemeClr val="tx1">
                    <a:tint val="75000"/>
                  </a:schemeClr>
                </a:solidFill>
              </a:defRPr>
            </a:lvl3pPr>
            <a:lvl4pPr marL="6260106" indent="0">
              <a:buNone/>
              <a:defRPr sz="6361">
                <a:solidFill>
                  <a:schemeClr val="tx1">
                    <a:tint val="75000"/>
                  </a:schemeClr>
                </a:solidFill>
              </a:defRPr>
            </a:lvl4pPr>
            <a:lvl5pPr marL="8346809" indent="0">
              <a:buNone/>
              <a:defRPr sz="6361">
                <a:solidFill>
                  <a:schemeClr val="tx1">
                    <a:tint val="75000"/>
                  </a:schemeClr>
                </a:solidFill>
              </a:defRPr>
            </a:lvl5pPr>
            <a:lvl6pPr marL="10433510" indent="0">
              <a:buNone/>
              <a:defRPr sz="6361">
                <a:solidFill>
                  <a:schemeClr val="tx1">
                    <a:tint val="75000"/>
                  </a:schemeClr>
                </a:solidFill>
              </a:defRPr>
            </a:lvl6pPr>
            <a:lvl7pPr marL="12520213" indent="0">
              <a:buNone/>
              <a:defRPr sz="6361">
                <a:solidFill>
                  <a:schemeClr val="tx1">
                    <a:tint val="75000"/>
                  </a:schemeClr>
                </a:solidFill>
              </a:defRPr>
            </a:lvl7pPr>
            <a:lvl8pPr marL="14606914" indent="0">
              <a:buNone/>
              <a:defRPr sz="6361">
                <a:solidFill>
                  <a:schemeClr val="tx1">
                    <a:tint val="75000"/>
                  </a:schemeClr>
                </a:solidFill>
              </a:defRPr>
            </a:lvl8pPr>
            <a:lvl9pPr marL="16693617" indent="0">
              <a:buNone/>
              <a:defRPr sz="636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513763" y="9987548"/>
            <a:ext cx="13371553" cy="28248505"/>
          </a:xfrm>
        </p:spPr>
        <p:txBody>
          <a:bodyPr/>
          <a:lstStyle>
            <a:lvl1pPr>
              <a:defRPr sz="12722"/>
            </a:lvl1pPr>
            <a:lvl2pPr>
              <a:defRPr sz="10885"/>
            </a:lvl2pPr>
            <a:lvl3pPr>
              <a:defRPr sz="9188"/>
            </a:lvl3pPr>
            <a:lvl4pPr>
              <a:defRPr sz="8199"/>
            </a:lvl4pPr>
            <a:lvl5pPr>
              <a:defRPr sz="8199"/>
            </a:lvl5pPr>
            <a:lvl6pPr>
              <a:defRPr sz="8199"/>
            </a:lvl6pPr>
            <a:lvl7pPr>
              <a:defRPr sz="8199"/>
            </a:lvl7pPr>
            <a:lvl8pPr>
              <a:defRPr sz="8199"/>
            </a:lvl8pPr>
            <a:lvl9pPr>
              <a:defRPr sz="81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15389902" y="9987548"/>
            <a:ext cx="13371553" cy="28248505"/>
          </a:xfrm>
        </p:spPr>
        <p:txBody>
          <a:bodyPr/>
          <a:lstStyle>
            <a:lvl1pPr>
              <a:defRPr sz="12722"/>
            </a:lvl1pPr>
            <a:lvl2pPr>
              <a:defRPr sz="10885"/>
            </a:lvl2pPr>
            <a:lvl3pPr>
              <a:defRPr sz="9188"/>
            </a:lvl3pPr>
            <a:lvl4pPr>
              <a:defRPr sz="8199"/>
            </a:lvl4pPr>
            <a:lvl5pPr>
              <a:defRPr sz="8199"/>
            </a:lvl5pPr>
            <a:lvl6pPr>
              <a:defRPr sz="8199"/>
            </a:lvl6pPr>
            <a:lvl7pPr>
              <a:defRPr sz="8199"/>
            </a:lvl7pPr>
            <a:lvl8pPr>
              <a:defRPr sz="8199"/>
            </a:lvl8pPr>
            <a:lvl9pPr>
              <a:defRPr sz="81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763" y="9581310"/>
            <a:ext cx="13376810" cy="3993033"/>
          </a:xfrm>
        </p:spPr>
        <p:txBody>
          <a:bodyPr anchor="b"/>
          <a:lstStyle>
            <a:lvl1pPr marL="0" indent="0">
              <a:buNone/>
              <a:defRPr sz="10885" b="1"/>
            </a:lvl1pPr>
            <a:lvl2pPr marL="2086703" indent="0">
              <a:buNone/>
              <a:defRPr sz="9188" b="1"/>
            </a:lvl2pPr>
            <a:lvl3pPr marL="4173404" indent="0">
              <a:buNone/>
              <a:defRPr sz="8199" b="1"/>
            </a:lvl3pPr>
            <a:lvl4pPr marL="6260106" indent="0">
              <a:buNone/>
              <a:defRPr sz="7351" b="1"/>
            </a:lvl4pPr>
            <a:lvl5pPr marL="8346809" indent="0">
              <a:buNone/>
              <a:defRPr sz="7351" b="1"/>
            </a:lvl5pPr>
            <a:lvl6pPr marL="10433510" indent="0">
              <a:buNone/>
              <a:defRPr sz="7351" b="1"/>
            </a:lvl6pPr>
            <a:lvl7pPr marL="12520213" indent="0">
              <a:buNone/>
              <a:defRPr sz="7351" b="1"/>
            </a:lvl7pPr>
            <a:lvl8pPr marL="14606914" indent="0">
              <a:buNone/>
              <a:defRPr sz="7351" b="1"/>
            </a:lvl8pPr>
            <a:lvl9pPr marL="16693617" indent="0">
              <a:buNone/>
              <a:defRPr sz="7351" b="1"/>
            </a:lvl9pPr>
          </a:lstStyle>
          <a:p>
            <a:pPr lvl="0"/>
            <a:r>
              <a:rPr lang="en-US"/>
              <a:t>Click to edit Master text styles</a:t>
            </a:r>
          </a:p>
        </p:txBody>
      </p:sp>
      <p:sp>
        <p:nvSpPr>
          <p:cNvPr id="4" name="Content Placeholder 3"/>
          <p:cNvSpPr>
            <a:spLocks noGrp="1"/>
          </p:cNvSpPr>
          <p:nvPr>
            <p:ph sz="half" idx="2"/>
          </p:nvPr>
        </p:nvSpPr>
        <p:spPr>
          <a:xfrm>
            <a:off x="1513763" y="13574341"/>
            <a:ext cx="13376810" cy="24661708"/>
          </a:xfrm>
        </p:spPr>
        <p:txBody>
          <a:bodyPr/>
          <a:lstStyle>
            <a:lvl1pPr>
              <a:defRPr sz="10885"/>
            </a:lvl1pPr>
            <a:lvl2pPr>
              <a:defRPr sz="9188"/>
            </a:lvl2pPr>
            <a:lvl3pPr>
              <a:defRPr sz="8199"/>
            </a:lvl3pPr>
            <a:lvl4pPr>
              <a:defRPr sz="7351"/>
            </a:lvl4pPr>
            <a:lvl5pPr>
              <a:defRPr sz="7351"/>
            </a:lvl5pPr>
            <a:lvl6pPr>
              <a:defRPr sz="7351"/>
            </a:lvl6pPr>
            <a:lvl7pPr>
              <a:defRPr sz="7351"/>
            </a:lvl7pPr>
            <a:lvl8pPr>
              <a:defRPr sz="7351"/>
            </a:lvl8pPr>
            <a:lvl9pPr>
              <a:defRPr sz="73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79391" y="9581310"/>
            <a:ext cx="13382065" cy="3993033"/>
          </a:xfrm>
        </p:spPr>
        <p:txBody>
          <a:bodyPr anchor="b"/>
          <a:lstStyle>
            <a:lvl1pPr marL="0" indent="0">
              <a:buNone/>
              <a:defRPr sz="10885" b="1"/>
            </a:lvl1pPr>
            <a:lvl2pPr marL="2086703" indent="0">
              <a:buNone/>
              <a:defRPr sz="9188" b="1"/>
            </a:lvl2pPr>
            <a:lvl3pPr marL="4173404" indent="0">
              <a:buNone/>
              <a:defRPr sz="8199" b="1"/>
            </a:lvl3pPr>
            <a:lvl4pPr marL="6260106" indent="0">
              <a:buNone/>
              <a:defRPr sz="7351" b="1"/>
            </a:lvl4pPr>
            <a:lvl5pPr marL="8346809" indent="0">
              <a:buNone/>
              <a:defRPr sz="7351" b="1"/>
            </a:lvl5pPr>
            <a:lvl6pPr marL="10433510" indent="0">
              <a:buNone/>
              <a:defRPr sz="7351" b="1"/>
            </a:lvl6pPr>
            <a:lvl7pPr marL="12520213" indent="0">
              <a:buNone/>
              <a:defRPr sz="7351" b="1"/>
            </a:lvl7pPr>
            <a:lvl8pPr marL="14606914" indent="0">
              <a:buNone/>
              <a:defRPr sz="7351" b="1"/>
            </a:lvl8pPr>
            <a:lvl9pPr marL="16693617" indent="0">
              <a:buNone/>
              <a:defRPr sz="7351" b="1"/>
            </a:lvl9pPr>
          </a:lstStyle>
          <a:p>
            <a:pPr lvl="0"/>
            <a:r>
              <a:rPr lang="en-US"/>
              <a:t>Click to edit Master text styles</a:t>
            </a:r>
          </a:p>
        </p:txBody>
      </p:sp>
      <p:sp>
        <p:nvSpPr>
          <p:cNvPr id="6" name="Content Placeholder 5"/>
          <p:cNvSpPr>
            <a:spLocks noGrp="1"/>
          </p:cNvSpPr>
          <p:nvPr>
            <p:ph sz="quarter" idx="4"/>
          </p:nvPr>
        </p:nvSpPr>
        <p:spPr>
          <a:xfrm>
            <a:off x="15379391" y="13574341"/>
            <a:ext cx="13382065" cy="24661708"/>
          </a:xfrm>
        </p:spPr>
        <p:txBody>
          <a:bodyPr/>
          <a:lstStyle>
            <a:lvl1pPr>
              <a:defRPr sz="10885"/>
            </a:lvl1pPr>
            <a:lvl2pPr>
              <a:defRPr sz="9188"/>
            </a:lvl2pPr>
            <a:lvl3pPr>
              <a:defRPr sz="8199"/>
            </a:lvl3pPr>
            <a:lvl4pPr>
              <a:defRPr sz="7351"/>
            </a:lvl4pPr>
            <a:lvl5pPr>
              <a:defRPr sz="7351"/>
            </a:lvl5pPr>
            <a:lvl6pPr>
              <a:defRPr sz="7351"/>
            </a:lvl6pPr>
            <a:lvl7pPr>
              <a:defRPr sz="7351"/>
            </a:lvl7pPr>
            <a:lvl8pPr>
              <a:defRPr sz="7351"/>
            </a:lvl8pPr>
            <a:lvl9pPr>
              <a:defRPr sz="73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762" y="1704223"/>
            <a:ext cx="9960337" cy="7252860"/>
          </a:xfrm>
        </p:spPr>
        <p:txBody>
          <a:bodyPr anchor="b"/>
          <a:lstStyle>
            <a:lvl1pPr algn="l">
              <a:defRPr sz="9188" b="1"/>
            </a:lvl1pPr>
          </a:lstStyle>
          <a:p>
            <a:r>
              <a:rPr lang="en-US"/>
              <a:t>Click to edit Master title style</a:t>
            </a:r>
            <a:endParaRPr lang="en-GB"/>
          </a:p>
        </p:txBody>
      </p:sp>
      <p:sp>
        <p:nvSpPr>
          <p:cNvPr id="3" name="Content Placeholder 2"/>
          <p:cNvSpPr>
            <a:spLocks noGrp="1"/>
          </p:cNvSpPr>
          <p:nvPr>
            <p:ph idx="1"/>
          </p:nvPr>
        </p:nvSpPr>
        <p:spPr>
          <a:xfrm>
            <a:off x="11836770" y="1704227"/>
            <a:ext cx="16924685" cy="36531826"/>
          </a:xfrm>
        </p:spPr>
        <p:txBody>
          <a:bodyPr/>
          <a:lstStyle>
            <a:lvl1pPr>
              <a:defRPr sz="14560"/>
            </a:lvl1pPr>
            <a:lvl2pPr>
              <a:defRPr sz="12722"/>
            </a:lvl2pPr>
            <a:lvl3pPr>
              <a:defRPr sz="10885"/>
            </a:lvl3pPr>
            <a:lvl4pPr>
              <a:defRPr sz="9188"/>
            </a:lvl4pPr>
            <a:lvl5pPr>
              <a:defRPr sz="9188"/>
            </a:lvl5pPr>
            <a:lvl6pPr>
              <a:defRPr sz="9188"/>
            </a:lvl6pPr>
            <a:lvl7pPr>
              <a:defRPr sz="9188"/>
            </a:lvl7pPr>
            <a:lvl8pPr>
              <a:defRPr sz="9188"/>
            </a:lvl8pPr>
            <a:lvl9pPr>
              <a:defRPr sz="91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513762" y="8957086"/>
            <a:ext cx="9960337" cy="29278966"/>
          </a:xfrm>
        </p:spPr>
        <p:txBody>
          <a:bodyPr/>
          <a:lstStyle>
            <a:lvl1pPr marL="0" indent="0">
              <a:buNone/>
              <a:defRPr sz="6361"/>
            </a:lvl1pPr>
            <a:lvl2pPr marL="2086703" indent="0">
              <a:buNone/>
              <a:defRPr sz="5513"/>
            </a:lvl2pPr>
            <a:lvl3pPr marL="4173404" indent="0">
              <a:buNone/>
              <a:defRPr sz="4524"/>
            </a:lvl3pPr>
            <a:lvl4pPr marL="6260106" indent="0">
              <a:buNone/>
              <a:defRPr sz="4099"/>
            </a:lvl4pPr>
            <a:lvl5pPr marL="8346809" indent="0">
              <a:buNone/>
              <a:defRPr sz="4099"/>
            </a:lvl5pPr>
            <a:lvl6pPr marL="10433510" indent="0">
              <a:buNone/>
              <a:defRPr sz="4099"/>
            </a:lvl6pPr>
            <a:lvl7pPr marL="12520213" indent="0">
              <a:buNone/>
              <a:defRPr sz="4099"/>
            </a:lvl7pPr>
            <a:lvl8pPr marL="14606914" indent="0">
              <a:buNone/>
              <a:defRPr sz="4099"/>
            </a:lvl8pPr>
            <a:lvl9pPr marL="16693617" indent="0">
              <a:buNone/>
              <a:defRPr sz="4099"/>
            </a:lvl9pPr>
          </a:lstStyle>
          <a:p>
            <a:pPr lvl="0"/>
            <a:r>
              <a:rPr lang="en-US"/>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153" y="29962633"/>
            <a:ext cx="18165128" cy="3537259"/>
          </a:xfrm>
        </p:spPr>
        <p:txBody>
          <a:bodyPr anchor="b"/>
          <a:lstStyle>
            <a:lvl1pPr algn="l">
              <a:defRPr sz="9188" b="1"/>
            </a:lvl1pPr>
          </a:lstStyle>
          <a:p>
            <a:r>
              <a:rPr lang="en-US"/>
              <a:t>Click to edit Master title style</a:t>
            </a:r>
            <a:endParaRPr lang="en-GB"/>
          </a:p>
        </p:txBody>
      </p:sp>
      <p:sp>
        <p:nvSpPr>
          <p:cNvPr id="3" name="Picture Placeholder 2"/>
          <p:cNvSpPr>
            <a:spLocks noGrp="1"/>
          </p:cNvSpPr>
          <p:nvPr>
            <p:ph type="pic" idx="1"/>
          </p:nvPr>
        </p:nvSpPr>
        <p:spPr>
          <a:xfrm>
            <a:off x="5934153" y="3824596"/>
            <a:ext cx="18165128" cy="25682258"/>
          </a:xfrm>
        </p:spPr>
        <p:txBody>
          <a:bodyPr/>
          <a:lstStyle>
            <a:lvl1pPr marL="0" indent="0">
              <a:buNone/>
              <a:defRPr sz="14560"/>
            </a:lvl1pPr>
            <a:lvl2pPr marL="2086703" indent="0">
              <a:buNone/>
              <a:defRPr sz="12722"/>
            </a:lvl2pPr>
            <a:lvl3pPr marL="4173404" indent="0">
              <a:buNone/>
              <a:defRPr sz="10885"/>
            </a:lvl3pPr>
            <a:lvl4pPr marL="6260106" indent="0">
              <a:buNone/>
              <a:defRPr sz="9188"/>
            </a:lvl4pPr>
            <a:lvl5pPr marL="8346809" indent="0">
              <a:buNone/>
              <a:defRPr sz="9188"/>
            </a:lvl5pPr>
            <a:lvl6pPr marL="10433510" indent="0">
              <a:buNone/>
              <a:defRPr sz="9188"/>
            </a:lvl6pPr>
            <a:lvl7pPr marL="12520213" indent="0">
              <a:buNone/>
              <a:defRPr sz="9188"/>
            </a:lvl7pPr>
            <a:lvl8pPr marL="14606914" indent="0">
              <a:buNone/>
              <a:defRPr sz="9188"/>
            </a:lvl8pPr>
            <a:lvl9pPr marL="16693617" indent="0">
              <a:buNone/>
              <a:defRPr sz="9188"/>
            </a:lvl9pPr>
          </a:lstStyle>
          <a:p>
            <a:endParaRPr lang="en-GB"/>
          </a:p>
        </p:txBody>
      </p:sp>
      <p:sp>
        <p:nvSpPr>
          <p:cNvPr id="4" name="Text Placeholder 3"/>
          <p:cNvSpPr>
            <a:spLocks noGrp="1"/>
          </p:cNvSpPr>
          <p:nvPr>
            <p:ph type="body" sz="half" idx="2"/>
          </p:nvPr>
        </p:nvSpPr>
        <p:spPr>
          <a:xfrm>
            <a:off x="5934153" y="33499894"/>
            <a:ext cx="18165128" cy="5023494"/>
          </a:xfrm>
        </p:spPr>
        <p:txBody>
          <a:bodyPr/>
          <a:lstStyle>
            <a:lvl1pPr marL="0" indent="0">
              <a:buNone/>
              <a:defRPr sz="6361"/>
            </a:lvl1pPr>
            <a:lvl2pPr marL="2086703" indent="0">
              <a:buNone/>
              <a:defRPr sz="5513"/>
            </a:lvl2pPr>
            <a:lvl3pPr marL="4173404" indent="0">
              <a:buNone/>
              <a:defRPr sz="4524"/>
            </a:lvl3pPr>
            <a:lvl4pPr marL="6260106" indent="0">
              <a:buNone/>
              <a:defRPr sz="4099"/>
            </a:lvl4pPr>
            <a:lvl5pPr marL="8346809" indent="0">
              <a:buNone/>
              <a:defRPr sz="4099"/>
            </a:lvl5pPr>
            <a:lvl6pPr marL="10433510" indent="0">
              <a:buNone/>
              <a:defRPr sz="4099"/>
            </a:lvl6pPr>
            <a:lvl7pPr marL="12520213" indent="0">
              <a:buNone/>
              <a:defRPr sz="4099"/>
            </a:lvl7pPr>
            <a:lvl8pPr marL="14606914" indent="0">
              <a:buNone/>
              <a:defRPr sz="4099"/>
            </a:lvl8pPr>
            <a:lvl9pPr marL="16693617" indent="0">
              <a:buNone/>
              <a:defRPr sz="4099"/>
            </a:lvl9pPr>
          </a:lstStyle>
          <a:p>
            <a:pPr lvl="0"/>
            <a:r>
              <a:rPr lang="en-US"/>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761" y="1714137"/>
            <a:ext cx="27247692" cy="7133961"/>
          </a:xfrm>
          <a:prstGeom prst="rect">
            <a:avLst/>
          </a:prstGeom>
        </p:spPr>
        <p:txBody>
          <a:bodyPr vert="horz" lIns="295232" tIns="147616" rIns="295232" bIns="147616"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513761" y="9987548"/>
            <a:ext cx="27247692" cy="28248505"/>
          </a:xfrm>
          <a:prstGeom prst="rect">
            <a:avLst/>
          </a:prstGeom>
        </p:spPr>
        <p:txBody>
          <a:bodyPr vert="horz" lIns="295232" tIns="147616" rIns="295232" bIns="14761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513761" y="39672750"/>
            <a:ext cx="7064216" cy="2278904"/>
          </a:xfrm>
          <a:prstGeom prst="rect">
            <a:avLst/>
          </a:prstGeom>
        </p:spPr>
        <p:txBody>
          <a:bodyPr vert="horz" lIns="295232" tIns="147616" rIns="295232" bIns="147616" rtlCol="0" anchor="ctr"/>
          <a:lstStyle>
            <a:lvl1pPr algn="l">
              <a:defRPr sz="5513">
                <a:solidFill>
                  <a:schemeClr val="tx1">
                    <a:tint val="75000"/>
                  </a:schemeClr>
                </a:solidFill>
              </a:defRPr>
            </a:lvl1pPr>
          </a:lstStyle>
          <a:p>
            <a:fld id="{0EC361F0-C884-4461-819F-66D6A6A148FC}" type="datetimeFigureOut">
              <a:rPr lang="en-GB" smtClean="0"/>
              <a:pPr/>
              <a:t>19/10/2023</a:t>
            </a:fld>
            <a:endParaRPr lang="en-GB"/>
          </a:p>
        </p:txBody>
      </p:sp>
      <p:sp>
        <p:nvSpPr>
          <p:cNvPr id="5" name="Footer Placeholder 4"/>
          <p:cNvSpPr>
            <a:spLocks noGrp="1"/>
          </p:cNvSpPr>
          <p:nvPr>
            <p:ph type="ftr" sz="quarter" idx="3"/>
          </p:nvPr>
        </p:nvSpPr>
        <p:spPr>
          <a:xfrm>
            <a:off x="10344034" y="39672750"/>
            <a:ext cx="9587151" cy="2278904"/>
          </a:xfrm>
          <a:prstGeom prst="rect">
            <a:avLst/>
          </a:prstGeom>
        </p:spPr>
        <p:txBody>
          <a:bodyPr vert="horz" lIns="295232" tIns="147616" rIns="295232" bIns="147616" rtlCol="0" anchor="ctr"/>
          <a:lstStyle>
            <a:lvl1pPr algn="ctr">
              <a:defRPr sz="551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697237" y="39672750"/>
            <a:ext cx="7064216" cy="2278904"/>
          </a:xfrm>
          <a:prstGeom prst="rect">
            <a:avLst/>
          </a:prstGeom>
        </p:spPr>
        <p:txBody>
          <a:bodyPr vert="horz" lIns="295232" tIns="147616" rIns="295232" bIns="147616" rtlCol="0" anchor="ctr"/>
          <a:lstStyle>
            <a:lvl1pPr algn="r">
              <a:defRPr sz="5513">
                <a:solidFill>
                  <a:schemeClr val="tx1">
                    <a:tint val="75000"/>
                  </a:schemeClr>
                </a:solidFill>
              </a:defRPr>
            </a:lvl1pPr>
          </a:lstStyle>
          <a:p>
            <a:fld id="{B83949E1-0D25-4E06-9B23-503CBABBFB4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3404" rtl="0" eaLnBrk="1" latinLnBrk="0" hangingPunct="1">
        <a:spcBef>
          <a:spcPct val="0"/>
        </a:spcBef>
        <a:buNone/>
        <a:defRPr sz="20073" kern="1200">
          <a:solidFill>
            <a:schemeClr val="tx1"/>
          </a:solidFill>
          <a:latin typeface="+mj-lt"/>
          <a:ea typeface="+mj-ea"/>
          <a:cs typeface="+mj-cs"/>
        </a:defRPr>
      </a:lvl1pPr>
    </p:titleStyle>
    <p:bodyStyle>
      <a:lvl1pPr marL="1565026" indent="-1565026" algn="l" defTabSz="4173404" rtl="0" eaLnBrk="1" latinLnBrk="0" hangingPunct="1">
        <a:spcBef>
          <a:spcPct val="20000"/>
        </a:spcBef>
        <a:buFont typeface="Arial" pitchFamily="34" charset="0"/>
        <a:buChar char="•"/>
        <a:defRPr sz="14560" kern="1200">
          <a:solidFill>
            <a:schemeClr val="tx1"/>
          </a:solidFill>
          <a:latin typeface="+mn-lt"/>
          <a:ea typeface="+mn-ea"/>
          <a:cs typeface="+mn-cs"/>
        </a:defRPr>
      </a:lvl1pPr>
      <a:lvl2pPr marL="3390891" indent="-1304189" algn="l" defTabSz="4173404" rtl="0" eaLnBrk="1" latinLnBrk="0" hangingPunct="1">
        <a:spcBef>
          <a:spcPct val="20000"/>
        </a:spcBef>
        <a:buFont typeface="Arial" pitchFamily="34" charset="0"/>
        <a:buChar char="–"/>
        <a:defRPr sz="12722" kern="1200">
          <a:solidFill>
            <a:schemeClr val="tx1"/>
          </a:solidFill>
          <a:latin typeface="+mn-lt"/>
          <a:ea typeface="+mn-ea"/>
          <a:cs typeface="+mn-cs"/>
        </a:defRPr>
      </a:lvl2pPr>
      <a:lvl3pPr marL="5216755" indent="-1043351" algn="l" defTabSz="4173404" rtl="0" eaLnBrk="1" latinLnBrk="0" hangingPunct="1">
        <a:spcBef>
          <a:spcPct val="20000"/>
        </a:spcBef>
        <a:buFont typeface="Arial" pitchFamily="34" charset="0"/>
        <a:buChar char="•"/>
        <a:defRPr sz="10885" kern="1200">
          <a:solidFill>
            <a:schemeClr val="tx1"/>
          </a:solidFill>
          <a:latin typeface="+mn-lt"/>
          <a:ea typeface="+mn-ea"/>
          <a:cs typeface="+mn-cs"/>
        </a:defRPr>
      </a:lvl3pPr>
      <a:lvl4pPr marL="7303458"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4pPr>
      <a:lvl5pPr marL="9390159"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5pPr>
      <a:lvl6pPr marL="11476861"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6pPr>
      <a:lvl7pPr marL="13563564"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7pPr>
      <a:lvl8pPr marL="15650265"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8pPr>
      <a:lvl9pPr marL="17736968"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9pPr>
    </p:bodyStyle>
    <p:otherStyle>
      <a:defPPr>
        <a:defRPr lang="en-US"/>
      </a:defPPr>
      <a:lvl1pPr marL="0" algn="l" defTabSz="4173404" rtl="0" eaLnBrk="1" latinLnBrk="0" hangingPunct="1">
        <a:defRPr sz="8199" kern="1200">
          <a:solidFill>
            <a:schemeClr val="tx1"/>
          </a:solidFill>
          <a:latin typeface="+mn-lt"/>
          <a:ea typeface="+mn-ea"/>
          <a:cs typeface="+mn-cs"/>
        </a:defRPr>
      </a:lvl1pPr>
      <a:lvl2pPr marL="2086703" algn="l" defTabSz="4173404" rtl="0" eaLnBrk="1" latinLnBrk="0" hangingPunct="1">
        <a:defRPr sz="8199" kern="1200">
          <a:solidFill>
            <a:schemeClr val="tx1"/>
          </a:solidFill>
          <a:latin typeface="+mn-lt"/>
          <a:ea typeface="+mn-ea"/>
          <a:cs typeface="+mn-cs"/>
        </a:defRPr>
      </a:lvl2pPr>
      <a:lvl3pPr marL="4173404" algn="l" defTabSz="4173404" rtl="0" eaLnBrk="1" latinLnBrk="0" hangingPunct="1">
        <a:defRPr sz="8199" kern="1200">
          <a:solidFill>
            <a:schemeClr val="tx1"/>
          </a:solidFill>
          <a:latin typeface="+mn-lt"/>
          <a:ea typeface="+mn-ea"/>
          <a:cs typeface="+mn-cs"/>
        </a:defRPr>
      </a:lvl3pPr>
      <a:lvl4pPr marL="6260106" algn="l" defTabSz="4173404" rtl="0" eaLnBrk="1" latinLnBrk="0" hangingPunct="1">
        <a:defRPr sz="8199" kern="1200">
          <a:solidFill>
            <a:schemeClr val="tx1"/>
          </a:solidFill>
          <a:latin typeface="+mn-lt"/>
          <a:ea typeface="+mn-ea"/>
          <a:cs typeface="+mn-cs"/>
        </a:defRPr>
      </a:lvl4pPr>
      <a:lvl5pPr marL="8346809" algn="l" defTabSz="4173404" rtl="0" eaLnBrk="1" latinLnBrk="0" hangingPunct="1">
        <a:defRPr sz="8199" kern="1200">
          <a:solidFill>
            <a:schemeClr val="tx1"/>
          </a:solidFill>
          <a:latin typeface="+mn-lt"/>
          <a:ea typeface="+mn-ea"/>
          <a:cs typeface="+mn-cs"/>
        </a:defRPr>
      </a:lvl5pPr>
      <a:lvl6pPr marL="10433510" algn="l" defTabSz="4173404" rtl="0" eaLnBrk="1" latinLnBrk="0" hangingPunct="1">
        <a:defRPr sz="8199" kern="1200">
          <a:solidFill>
            <a:schemeClr val="tx1"/>
          </a:solidFill>
          <a:latin typeface="+mn-lt"/>
          <a:ea typeface="+mn-ea"/>
          <a:cs typeface="+mn-cs"/>
        </a:defRPr>
      </a:lvl6pPr>
      <a:lvl7pPr marL="12520213" algn="l" defTabSz="4173404" rtl="0" eaLnBrk="1" latinLnBrk="0" hangingPunct="1">
        <a:defRPr sz="8199" kern="1200">
          <a:solidFill>
            <a:schemeClr val="tx1"/>
          </a:solidFill>
          <a:latin typeface="+mn-lt"/>
          <a:ea typeface="+mn-ea"/>
          <a:cs typeface="+mn-cs"/>
        </a:defRPr>
      </a:lvl7pPr>
      <a:lvl8pPr marL="14606914" algn="l" defTabSz="4173404" rtl="0" eaLnBrk="1" latinLnBrk="0" hangingPunct="1">
        <a:defRPr sz="8199" kern="1200">
          <a:solidFill>
            <a:schemeClr val="tx1"/>
          </a:solidFill>
          <a:latin typeface="+mn-lt"/>
          <a:ea typeface="+mn-ea"/>
          <a:cs typeface="+mn-cs"/>
        </a:defRPr>
      </a:lvl8pPr>
      <a:lvl9pPr marL="16693617" algn="l" defTabSz="4173404" rtl="0" eaLnBrk="1" latinLnBrk="0" hangingPunct="1">
        <a:defRPr sz="81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EA707F9-7AE0-AD75-BA37-DEC4A1F948E0}"/>
              </a:ext>
            </a:extLst>
          </p:cNvPr>
          <p:cNvSpPr/>
          <p:nvPr/>
        </p:nvSpPr>
        <p:spPr>
          <a:xfrm>
            <a:off x="-37494" y="37634905"/>
            <a:ext cx="30312707" cy="3107166"/>
          </a:xfrm>
          <a:prstGeom prst="rect">
            <a:avLst/>
          </a:prstGeom>
          <a:solidFill>
            <a:srgbClr val="5B99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4C6E5B62-71E8-60CB-5D09-5DFF97D123DF}"/>
              </a:ext>
            </a:extLst>
          </p:cNvPr>
          <p:cNvSpPr/>
          <p:nvPr/>
        </p:nvSpPr>
        <p:spPr>
          <a:xfrm>
            <a:off x="-37494" y="12112850"/>
            <a:ext cx="30312707" cy="4309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Text&#10;&#10;Description automatically generated">
            <a:extLst>
              <a:ext uri="{FF2B5EF4-FFF2-40B4-BE49-F238E27FC236}">
                <a16:creationId xmlns:a16="http://schemas.microsoft.com/office/drawing/2014/main" id="{0460A882-CDD3-4F99-98A3-DFA942297F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749908" y="127670"/>
            <a:ext cx="7452690" cy="1818856"/>
          </a:xfrm>
          <a:prstGeom prst="rect">
            <a:avLst/>
          </a:prstGeom>
        </p:spPr>
      </p:pic>
      <p:cxnSp>
        <p:nvCxnSpPr>
          <p:cNvPr id="12" name="Straight Connector 11">
            <a:extLst>
              <a:ext uri="{FF2B5EF4-FFF2-40B4-BE49-F238E27FC236}">
                <a16:creationId xmlns:a16="http://schemas.microsoft.com/office/drawing/2014/main" id="{A4408C41-0C2D-489F-B213-EE23113D1E91}"/>
              </a:ext>
            </a:extLst>
          </p:cNvPr>
          <p:cNvCxnSpPr>
            <a:cxnSpLocks/>
          </p:cNvCxnSpPr>
          <p:nvPr/>
        </p:nvCxnSpPr>
        <p:spPr>
          <a:xfrm>
            <a:off x="581567" y="2463777"/>
            <a:ext cx="0" cy="6408712"/>
          </a:xfrm>
          <a:prstGeom prst="line">
            <a:avLst/>
          </a:prstGeom>
          <a:ln w="38100">
            <a:solidFill>
              <a:srgbClr val="425563"/>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1BB0217-F66C-AE66-9006-9818D4335FBA}"/>
              </a:ext>
            </a:extLst>
          </p:cNvPr>
          <p:cNvSpPr txBox="1"/>
          <p:nvPr/>
        </p:nvSpPr>
        <p:spPr>
          <a:xfrm>
            <a:off x="1090524" y="1858111"/>
            <a:ext cx="24776274" cy="5296835"/>
          </a:xfrm>
          <a:prstGeom prst="rect">
            <a:avLst/>
          </a:prstGeom>
          <a:noFill/>
        </p:spPr>
        <p:txBody>
          <a:bodyPr wrap="square" rtlCol="0">
            <a:spAutoFit/>
          </a:bodyPr>
          <a:lstStyle/>
          <a:p>
            <a:pPr>
              <a:lnSpc>
                <a:spcPct val="115000"/>
              </a:lnSpc>
              <a:spcAft>
                <a:spcPts val="1000"/>
              </a:spcAft>
            </a:pPr>
            <a:r>
              <a:rPr lang="en-GB" sz="13500" b="1" dirty="0">
                <a:effectLst/>
                <a:latin typeface="+mj-lt"/>
                <a:ea typeface="DengXian" panose="02010600030101010101" pitchFamily="2" charset="-122"/>
                <a:cs typeface="Times New Roman" panose="02020603050405020304" pitchFamily="18" charset="0"/>
              </a:rPr>
              <a:t>Impact of the UHS Nurse Discharge Checklist</a:t>
            </a:r>
            <a:endParaRPr lang="en-GB" sz="13500" dirty="0">
              <a:effectLst/>
              <a:latin typeface="+mj-lt"/>
              <a:ea typeface="DengXian" panose="02010600030101010101" pitchFamily="2" charset="-122"/>
              <a:cs typeface="Times New Roman" panose="02020603050405020304" pitchFamily="18" charset="0"/>
            </a:endParaRPr>
          </a:p>
          <a:p>
            <a:pPr algn="just">
              <a:lnSpc>
                <a:spcPct val="115000"/>
              </a:lnSpc>
              <a:spcAft>
                <a:spcPts val="1000"/>
              </a:spcAft>
            </a:pPr>
            <a:r>
              <a:rPr lang="en-GB" sz="1800" b="1" dirty="0">
                <a:effectLst/>
                <a:latin typeface="Arial" panose="020B0604020202020204" pitchFamily="34" charset="0"/>
                <a:ea typeface="DengXian" panose="02010600030101010101" pitchFamily="2" charset="-122"/>
                <a:cs typeface="Times New Roman" panose="02020603050405020304" pitchFamily="18" charset="0"/>
              </a:rPr>
              <a:t> </a:t>
            </a:r>
            <a:endParaRPr lang="en-GB" sz="18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15" name="TextBox 14">
            <a:extLst>
              <a:ext uri="{FF2B5EF4-FFF2-40B4-BE49-F238E27FC236}">
                <a16:creationId xmlns:a16="http://schemas.microsoft.com/office/drawing/2014/main" id="{B130D36F-1589-736A-4F95-A57067BECEB3}"/>
              </a:ext>
            </a:extLst>
          </p:cNvPr>
          <p:cNvSpPr txBox="1"/>
          <p:nvPr/>
        </p:nvSpPr>
        <p:spPr>
          <a:xfrm>
            <a:off x="528193" y="9016505"/>
            <a:ext cx="14047085" cy="788549"/>
          </a:xfrm>
          <a:prstGeom prst="rect">
            <a:avLst/>
          </a:prstGeom>
          <a:noFill/>
        </p:spPr>
        <p:txBody>
          <a:bodyPr wrap="square" rtlCol="0">
            <a:spAutoFit/>
          </a:bodyPr>
          <a:lstStyle/>
          <a:p>
            <a:r>
              <a:rPr lang="en-GB" sz="4524" b="1" u="sng" dirty="0">
                <a:solidFill>
                  <a:srgbClr val="425563"/>
                </a:solidFill>
              </a:rPr>
              <a:t>INTRODUCTION</a:t>
            </a:r>
          </a:p>
        </p:txBody>
      </p:sp>
      <p:sp>
        <p:nvSpPr>
          <p:cNvPr id="18" name="TextBox 17">
            <a:extLst>
              <a:ext uri="{FF2B5EF4-FFF2-40B4-BE49-F238E27FC236}">
                <a16:creationId xmlns:a16="http://schemas.microsoft.com/office/drawing/2014/main" id="{F0DA3B4D-CB29-8943-25B3-230E13F8A3BC}"/>
              </a:ext>
            </a:extLst>
          </p:cNvPr>
          <p:cNvSpPr txBox="1"/>
          <p:nvPr/>
        </p:nvSpPr>
        <p:spPr>
          <a:xfrm>
            <a:off x="528193" y="9736585"/>
            <a:ext cx="28894620" cy="2308324"/>
          </a:xfrm>
          <a:prstGeom prst="rect">
            <a:avLst/>
          </a:prstGeom>
          <a:noFill/>
        </p:spPr>
        <p:txBody>
          <a:bodyPr wrap="square" rtlCol="0">
            <a:spAutoFit/>
          </a:bodyPr>
          <a:lstStyle/>
          <a:p>
            <a:pPr algn="just"/>
            <a:r>
              <a:rPr lang="en-GB" sz="3600" dirty="0">
                <a:effectLst/>
                <a:latin typeface="Calibri" panose="020F0502020204030204" pitchFamily="34" charset="0"/>
                <a:ea typeface="Times New Roman" panose="02020603050405020304" pitchFamily="18" charset="0"/>
                <a:cs typeface="Calibri" panose="020F0502020204030204" pitchFamily="34" charset="0"/>
              </a:rPr>
              <a:t>The UHS Medicines Helpline service has assisted over 12 000 patients and their carers with a range of medication-related concerns since its launch in 2011. However, some calls to the helpline relate to errors </a:t>
            </a:r>
            <a:r>
              <a:rPr lang="en-GB" sz="3600">
                <a:effectLst/>
                <a:latin typeface="Calibri" panose="020F0502020204030204" pitchFamily="34" charset="0"/>
                <a:ea typeface="Times New Roman" panose="02020603050405020304" pitchFamily="18" charset="0"/>
                <a:cs typeface="Calibri" panose="020F0502020204030204" pitchFamily="34" charset="0"/>
              </a:rPr>
              <a:t>or omissions. </a:t>
            </a:r>
            <a:r>
              <a:rPr lang="en-GB" sz="3600" dirty="0">
                <a:effectLst/>
                <a:latin typeface="Calibri" panose="020F0502020204030204" pitchFamily="34" charset="0"/>
                <a:ea typeface="Times New Roman" panose="02020603050405020304" pitchFamily="18" charset="0"/>
                <a:cs typeface="Calibri" panose="020F0502020204030204" pitchFamily="34" charset="0"/>
              </a:rPr>
              <a:t>In order to try to prevent some of these problems, the UHS Nurse Discharge Checklist was developed in 2019. However, the helpline service continues to receive calls where errors or omissions have occurred. Therefore, this study was undertaken to evaluate the effectiveness of the Checklist. </a:t>
            </a:r>
          </a:p>
        </p:txBody>
      </p:sp>
      <p:sp>
        <p:nvSpPr>
          <p:cNvPr id="19" name="TextBox 18">
            <a:extLst>
              <a:ext uri="{FF2B5EF4-FFF2-40B4-BE49-F238E27FC236}">
                <a16:creationId xmlns:a16="http://schemas.microsoft.com/office/drawing/2014/main" id="{974AB1EE-8837-E1B2-0A8B-E4FD43EC2196}"/>
              </a:ext>
            </a:extLst>
          </p:cNvPr>
          <p:cNvSpPr txBox="1"/>
          <p:nvPr/>
        </p:nvSpPr>
        <p:spPr>
          <a:xfrm>
            <a:off x="946505" y="6570171"/>
            <a:ext cx="14047085" cy="584775"/>
          </a:xfrm>
          <a:prstGeom prst="rect">
            <a:avLst/>
          </a:prstGeom>
          <a:noFill/>
        </p:spPr>
        <p:txBody>
          <a:bodyPr wrap="square" rtlCol="0">
            <a:spAutoFit/>
          </a:bodyPr>
          <a:lstStyle/>
          <a:p>
            <a:r>
              <a:rPr lang="en-GB" sz="3200" b="1" u="sng" dirty="0">
                <a:solidFill>
                  <a:srgbClr val="425563"/>
                </a:solidFill>
              </a:rPr>
              <a:t>Authors</a:t>
            </a:r>
          </a:p>
        </p:txBody>
      </p:sp>
      <p:sp>
        <p:nvSpPr>
          <p:cNvPr id="20" name="TextBox 19">
            <a:extLst>
              <a:ext uri="{FF2B5EF4-FFF2-40B4-BE49-F238E27FC236}">
                <a16:creationId xmlns:a16="http://schemas.microsoft.com/office/drawing/2014/main" id="{6D4D7E62-97C9-E772-9E01-EBF423475DA6}"/>
              </a:ext>
            </a:extLst>
          </p:cNvPr>
          <p:cNvSpPr txBox="1"/>
          <p:nvPr/>
        </p:nvSpPr>
        <p:spPr>
          <a:xfrm>
            <a:off x="934060" y="7232537"/>
            <a:ext cx="13843506" cy="905697"/>
          </a:xfrm>
          <a:prstGeom prst="rect">
            <a:avLst/>
          </a:prstGeom>
          <a:noFill/>
        </p:spPr>
        <p:txBody>
          <a:bodyPr wrap="square" rtlCol="0">
            <a:spAutoFit/>
          </a:bodyPr>
          <a:lstStyle/>
          <a:p>
            <a:pPr algn="l">
              <a:lnSpc>
                <a:spcPct val="115000"/>
              </a:lnSpc>
              <a:spcAft>
                <a:spcPts val="1000"/>
              </a:spcAft>
            </a:pPr>
            <a:r>
              <a:rPr lang="en-GB" sz="2000" dirty="0">
                <a:effectLst/>
                <a:ea typeface="DengXian" panose="02010600030101010101" pitchFamily="2" charset="-122"/>
                <a:cs typeface="Times New Roman" panose="02020603050405020304" pitchFamily="18" charset="0"/>
              </a:rPr>
              <a:t>Wen Xuan Pua, University Hospital Southampton NHS Foundation Trust, Southampton</a:t>
            </a:r>
          </a:p>
          <a:p>
            <a:pPr algn="l">
              <a:lnSpc>
                <a:spcPct val="115000"/>
              </a:lnSpc>
              <a:spcAft>
                <a:spcPts val="1000"/>
              </a:spcAft>
            </a:pPr>
            <a:r>
              <a:rPr lang="en-GB" sz="2000" dirty="0">
                <a:effectLst/>
                <a:ea typeface="DengXian" panose="02010600030101010101" pitchFamily="2" charset="-122"/>
                <a:cs typeface="Times New Roman" panose="02020603050405020304" pitchFamily="18" charset="0"/>
              </a:rPr>
              <a:t>Project supervisors: Angela Badiani, Jonathan Hall</a:t>
            </a:r>
          </a:p>
        </p:txBody>
      </p:sp>
      <p:sp>
        <p:nvSpPr>
          <p:cNvPr id="24" name="TextBox 23">
            <a:extLst>
              <a:ext uri="{FF2B5EF4-FFF2-40B4-BE49-F238E27FC236}">
                <a16:creationId xmlns:a16="http://schemas.microsoft.com/office/drawing/2014/main" id="{5DCBA986-B795-7D3A-D62A-6849AF82CAB5}"/>
              </a:ext>
            </a:extLst>
          </p:cNvPr>
          <p:cNvSpPr txBox="1"/>
          <p:nvPr/>
        </p:nvSpPr>
        <p:spPr>
          <a:xfrm>
            <a:off x="528193" y="12112849"/>
            <a:ext cx="4326640" cy="788549"/>
          </a:xfrm>
          <a:prstGeom prst="rect">
            <a:avLst/>
          </a:prstGeom>
          <a:noFill/>
        </p:spPr>
        <p:txBody>
          <a:bodyPr wrap="square" rtlCol="0">
            <a:spAutoFit/>
          </a:bodyPr>
          <a:lstStyle/>
          <a:p>
            <a:r>
              <a:rPr lang="en-GB" sz="4524" b="1" u="sng" dirty="0">
                <a:solidFill>
                  <a:srgbClr val="425563"/>
                </a:solidFill>
              </a:rPr>
              <a:t>OBJECTIVES</a:t>
            </a:r>
          </a:p>
        </p:txBody>
      </p:sp>
      <p:sp>
        <p:nvSpPr>
          <p:cNvPr id="26" name="TextBox 25">
            <a:extLst>
              <a:ext uri="{FF2B5EF4-FFF2-40B4-BE49-F238E27FC236}">
                <a16:creationId xmlns:a16="http://schemas.microsoft.com/office/drawing/2014/main" id="{4AE21FD7-4E4C-6866-D8F6-E35C353EADFF}"/>
              </a:ext>
            </a:extLst>
          </p:cNvPr>
          <p:cNvSpPr txBox="1"/>
          <p:nvPr/>
        </p:nvSpPr>
        <p:spPr>
          <a:xfrm>
            <a:off x="511155" y="12832929"/>
            <a:ext cx="29215408" cy="4021614"/>
          </a:xfrm>
          <a:prstGeom prst="rect">
            <a:avLst/>
          </a:prstGeom>
          <a:noFill/>
        </p:spPr>
        <p:txBody>
          <a:bodyPr wrap="square" rtlCol="0">
            <a:spAutoFit/>
          </a:bodyPr>
          <a:lstStyle/>
          <a:p>
            <a:pPr marL="342900" lvl="0" indent="-342900" algn="just">
              <a:lnSpc>
                <a:spcPct val="115000"/>
              </a:lnSpc>
              <a:buFont typeface="Symbol" panose="05050102010706020507" pitchFamily="18" charset="2"/>
              <a:buChar char=""/>
            </a:pPr>
            <a:r>
              <a:rPr lang="en-GB" sz="3600" dirty="0">
                <a:effectLst/>
                <a:ea typeface="DengXian" panose="020B0503020204020204" pitchFamily="2" charset="-122"/>
                <a:cs typeface="Arial" panose="020B0604020202020204" pitchFamily="34" charset="0"/>
              </a:rPr>
              <a:t>Assess whether the Checklist was used to support the discharge of patients calling the </a:t>
            </a:r>
            <a:r>
              <a:rPr lang="en-GB" sz="3600">
                <a:effectLst/>
                <a:ea typeface="DengXian" panose="020B0503020204020204" pitchFamily="2" charset="-122"/>
                <a:cs typeface="Arial" panose="020B0604020202020204" pitchFamily="34" charset="0"/>
              </a:rPr>
              <a:t>helpline service, </a:t>
            </a:r>
            <a:r>
              <a:rPr lang="en-GB" sz="3600" dirty="0">
                <a:effectLst/>
                <a:ea typeface="DengXian" panose="020B0503020204020204" pitchFamily="2" charset="-122"/>
                <a:cs typeface="Arial" panose="020B0604020202020204" pitchFamily="34" charset="0"/>
              </a:rPr>
              <a:t>where errors/omissions have occurred.</a:t>
            </a:r>
          </a:p>
          <a:p>
            <a:pPr marL="342900" lvl="0" indent="-342900" algn="just">
              <a:lnSpc>
                <a:spcPct val="115000"/>
              </a:lnSpc>
              <a:buFont typeface="Symbol" panose="05050102010706020507" pitchFamily="18" charset="2"/>
              <a:buChar char=""/>
            </a:pPr>
            <a:r>
              <a:rPr lang="en-GB" sz="3600" dirty="0">
                <a:effectLst/>
                <a:ea typeface="DengXian" panose="020B0503020204020204" pitchFamily="2" charset="-122"/>
                <a:cs typeface="Arial" panose="020B0604020202020204" pitchFamily="34" charset="0"/>
              </a:rPr>
              <a:t>If the Checklist was used, assess whether it would have been expected to prevent the errors/omissions.</a:t>
            </a:r>
          </a:p>
          <a:p>
            <a:pPr marL="342900" lvl="0" indent="-342900" algn="just">
              <a:lnSpc>
                <a:spcPct val="115000"/>
              </a:lnSpc>
              <a:buFont typeface="Symbol" panose="05050102010706020507" pitchFamily="18" charset="2"/>
              <a:buChar char=""/>
            </a:pPr>
            <a:r>
              <a:rPr lang="en-GB" sz="3600" dirty="0">
                <a:effectLst/>
                <a:ea typeface="DengXian" panose="020B0503020204020204" pitchFamily="2" charset="-122"/>
                <a:cs typeface="Arial" panose="020B0604020202020204" pitchFamily="34" charset="0"/>
              </a:rPr>
              <a:t>If the Checklist was used and would have been expected to prevent the errors/omissions, assess whether the content needs amending.</a:t>
            </a:r>
          </a:p>
          <a:p>
            <a:pPr marL="342900" lvl="0" indent="-342900" algn="just">
              <a:lnSpc>
                <a:spcPct val="115000"/>
              </a:lnSpc>
              <a:buFont typeface="Symbol" panose="05050102010706020507" pitchFamily="18" charset="2"/>
              <a:buChar char=""/>
            </a:pPr>
            <a:r>
              <a:rPr lang="en-GB" sz="3600" dirty="0">
                <a:effectLst/>
                <a:ea typeface="DengXian" panose="020B0503020204020204" pitchFamily="2" charset="-122"/>
                <a:cs typeface="Arial" panose="020B0604020202020204" pitchFamily="34" charset="0"/>
              </a:rPr>
              <a:t>If the Checklist was used and would not have been expected to prevent the errors/omissions, assess whether new content is required.</a:t>
            </a:r>
          </a:p>
          <a:p>
            <a:pPr marL="342900" lvl="0" indent="-342900" algn="just">
              <a:lnSpc>
                <a:spcPct val="115000"/>
              </a:lnSpc>
              <a:spcAft>
                <a:spcPts val="1000"/>
              </a:spcAft>
              <a:buFont typeface="Symbol" panose="05050102010706020507" pitchFamily="18" charset="2"/>
              <a:buChar char=""/>
            </a:pPr>
            <a:r>
              <a:rPr lang="en-GB" sz="3600" dirty="0">
                <a:effectLst/>
                <a:ea typeface="DengXian" panose="020B0503020204020204" pitchFamily="2" charset="-122"/>
                <a:cs typeface="Arial" panose="020B0604020202020204" pitchFamily="34" charset="0"/>
              </a:rPr>
              <a:t>If the Checklist was not used, assess if the errors/omissions would have been prevented if it had been used.</a:t>
            </a:r>
          </a:p>
          <a:p>
            <a:endParaRPr lang="en-GB" sz="4000" dirty="0">
              <a:solidFill>
                <a:srgbClr val="425563"/>
              </a:solidFill>
            </a:endParaRPr>
          </a:p>
        </p:txBody>
      </p:sp>
      <p:sp>
        <p:nvSpPr>
          <p:cNvPr id="29" name="TextBox 28">
            <a:extLst>
              <a:ext uri="{FF2B5EF4-FFF2-40B4-BE49-F238E27FC236}">
                <a16:creationId xmlns:a16="http://schemas.microsoft.com/office/drawing/2014/main" id="{DDD728DA-BE6A-FFAC-63A3-23DAEA9173CC}"/>
              </a:ext>
            </a:extLst>
          </p:cNvPr>
          <p:cNvSpPr txBox="1"/>
          <p:nvPr/>
        </p:nvSpPr>
        <p:spPr>
          <a:xfrm>
            <a:off x="12977349" y="16721361"/>
            <a:ext cx="5705119" cy="788549"/>
          </a:xfrm>
          <a:prstGeom prst="rect">
            <a:avLst/>
          </a:prstGeom>
          <a:noFill/>
        </p:spPr>
        <p:txBody>
          <a:bodyPr wrap="square" rtlCol="0">
            <a:spAutoFit/>
          </a:bodyPr>
          <a:lstStyle/>
          <a:p>
            <a:r>
              <a:rPr lang="en-GB" sz="4524" b="1" u="sng" dirty="0">
                <a:solidFill>
                  <a:srgbClr val="425563"/>
                </a:solidFill>
              </a:rPr>
              <a:t>RESULTS/FINDINGS</a:t>
            </a:r>
          </a:p>
        </p:txBody>
      </p:sp>
      <p:sp>
        <p:nvSpPr>
          <p:cNvPr id="41" name="TextBox 40">
            <a:extLst>
              <a:ext uri="{FF2B5EF4-FFF2-40B4-BE49-F238E27FC236}">
                <a16:creationId xmlns:a16="http://schemas.microsoft.com/office/drawing/2014/main" id="{FBFAD0B3-F2A9-98D5-7B49-A97EEE481D02}"/>
              </a:ext>
            </a:extLst>
          </p:cNvPr>
          <p:cNvSpPr txBox="1"/>
          <p:nvPr/>
        </p:nvSpPr>
        <p:spPr>
          <a:xfrm>
            <a:off x="562406" y="38629791"/>
            <a:ext cx="29164157" cy="3416320"/>
          </a:xfrm>
          <a:prstGeom prst="rect">
            <a:avLst/>
          </a:prstGeom>
          <a:noFill/>
        </p:spPr>
        <p:txBody>
          <a:bodyPr wrap="square" rtlCol="0">
            <a:spAutoFit/>
          </a:bodyPr>
          <a:lstStyle/>
          <a:p>
            <a:r>
              <a:rPr lang="en-GB" sz="3600" dirty="0">
                <a:solidFill>
                  <a:srgbClr val="000000"/>
                </a:solidFill>
                <a:effectLst/>
                <a:ea typeface="DengXian" panose="02010600030101010101" pitchFamily="2" charset="-122"/>
                <a:cs typeface="Arial" panose="020B0604020202020204" pitchFamily="34" charset="0"/>
              </a:rPr>
              <a:t>The UHS Nurse Discharge Checklist was developed to try to prevent errors/omissions relating to medicines at the point of hospital discharge. This study has shown that if used correctly, it could have prevented nearly 40% of the errors/omissions reported to the UHS Medicines Helpline over a 5-month period. </a:t>
            </a:r>
            <a:r>
              <a:rPr lang="en-GB" sz="3600" dirty="0">
                <a:effectLst/>
                <a:ea typeface="Calibri" panose="020F0502020204030204" pitchFamily="34" charset="0"/>
                <a:cs typeface="Arial" panose="020B0604020202020204" pitchFamily="34" charset="0"/>
              </a:rPr>
              <a:t>Potential new content might include a prompt to explain where patients can obtain further supplies of their medicines after discharge. </a:t>
            </a:r>
          </a:p>
          <a:p>
            <a:endParaRPr lang="en-GB" sz="3600" dirty="0">
              <a:effectLst/>
              <a:ea typeface="Calibri" panose="020F0502020204030204" pitchFamily="34" charset="0"/>
              <a:cs typeface="Arial" panose="020B0604020202020204" pitchFamily="34" charset="0"/>
            </a:endParaRPr>
          </a:p>
          <a:p>
            <a:endParaRPr lang="en-GB" sz="3600" dirty="0">
              <a:effectLst/>
              <a:latin typeface="Arial" panose="020B0604020202020204" pitchFamily="34" charset="0"/>
              <a:ea typeface="DengXian" panose="02010600030101010101" pitchFamily="2" charset="-122"/>
              <a:cs typeface="Arial" panose="020B0604020202020204" pitchFamily="34" charset="0"/>
            </a:endParaRPr>
          </a:p>
          <a:p>
            <a:endParaRPr lang="en-GB" sz="3600" dirty="0">
              <a:solidFill>
                <a:schemeClr val="bg1"/>
              </a:solidFill>
            </a:endParaRPr>
          </a:p>
        </p:txBody>
      </p:sp>
      <p:sp>
        <p:nvSpPr>
          <p:cNvPr id="46" name="Rectangle 45">
            <a:extLst>
              <a:ext uri="{FF2B5EF4-FFF2-40B4-BE49-F238E27FC236}">
                <a16:creationId xmlns:a16="http://schemas.microsoft.com/office/drawing/2014/main" id="{A8C116B1-05AF-761C-514E-7159B0B4162E}"/>
              </a:ext>
            </a:extLst>
          </p:cNvPr>
          <p:cNvSpPr/>
          <p:nvPr/>
        </p:nvSpPr>
        <p:spPr>
          <a:xfrm>
            <a:off x="-37494" y="40742073"/>
            <a:ext cx="30291286" cy="2035810"/>
          </a:xfrm>
          <a:prstGeom prst="rect">
            <a:avLst/>
          </a:prstGeom>
          <a:solidFill>
            <a:srgbClr val="4255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594"/>
          </a:p>
        </p:txBody>
      </p:sp>
      <p:sp>
        <p:nvSpPr>
          <p:cNvPr id="48" name="TextBox 47">
            <a:extLst>
              <a:ext uri="{FF2B5EF4-FFF2-40B4-BE49-F238E27FC236}">
                <a16:creationId xmlns:a16="http://schemas.microsoft.com/office/drawing/2014/main" id="{57F10B79-9863-C7A3-3E70-B0EF60255615}"/>
              </a:ext>
            </a:extLst>
          </p:cNvPr>
          <p:cNvSpPr txBox="1"/>
          <p:nvPr/>
        </p:nvSpPr>
        <p:spPr>
          <a:xfrm>
            <a:off x="61240" y="41193873"/>
            <a:ext cx="30141357" cy="1107996"/>
          </a:xfrm>
          <a:prstGeom prst="rect">
            <a:avLst/>
          </a:prstGeom>
          <a:noFill/>
        </p:spPr>
        <p:txBody>
          <a:bodyPr wrap="square" rtlCol="0">
            <a:spAutoFit/>
          </a:bodyPr>
          <a:lstStyle/>
          <a:p>
            <a:pPr algn="ctr"/>
            <a:r>
              <a:rPr lang="en-GB" sz="6600" b="1" dirty="0">
                <a:solidFill>
                  <a:schemeClr val="bg1"/>
                </a:solidFill>
              </a:rPr>
              <a:t>Southampton Pharmacy Research Centre</a:t>
            </a:r>
          </a:p>
        </p:txBody>
      </p:sp>
      <p:cxnSp>
        <p:nvCxnSpPr>
          <p:cNvPr id="8" name="Straight Connector 7">
            <a:extLst>
              <a:ext uri="{FF2B5EF4-FFF2-40B4-BE49-F238E27FC236}">
                <a16:creationId xmlns:a16="http://schemas.microsoft.com/office/drawing/2014/main" id="{60E42B4A-3D60-FA66-8379-A856E95465D3}"/>
              </a:ext>
            </a:extLst>
          </p:cNvPr>
          <p:cNvCxnSpPr>
            <a:cxnSpLocks/>
          </p:cNvCxnSpPr>
          <p:nvPr/>
        </p:nvCxnSpPr>
        <p:spPr>
          <a:xfrm>
            <a:off x="12617326" y="16793369"/>
            <a:ext cx="0" cy="20200480"/>
          </a:xfrm>
          <a:prstGeom prst="line">
            <a:avLst/>
          </a:prstGeom>
          <a:ln/>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BC656F6A-39F4-8276-60E2-8549758FBBEA}"/>
              </a:ext>
            </a:extLst>
          </p:cNvPr>
          <p:cNvSpPr txBox="1"/>
          <p:nvPr/>
        </p:nvSpPr>
        <p:spPr>
          <a:xfrm>
            <a:off x="419208" y="16721361"/>
            <a:ext cx="5705119" cy="788549"/>
          </a:xfrm>
          <a:prstGeom prst="rect">
            <a:avLst/>
          </a:prstGeom>
          <a:noFill/>
        </p:spPr>
        <p:txBody>
          <a:bodyPr wrap="square" rtlCol="0">
            <a:spAutoFit/>
          </a:bodyPr>
          <a:lstStyle/>
          <a:p>
            <a:r>
              <a:rPr lang="en-GB" sz="4524" b="1" u="sng" dirty="0">
                <a:solidFill>
                  <a:srgbClr val="425563"/>
                </a:solidFill>
              </a:rPr>
              <a:t>METHOD</a:t>
            </a:r>
          </a:p>
        </p:txBody>
      </p:sp>
      <p:sp>
        <p:nvSpPr>
          <p:cNvPr id="6" name="Rectangle 5">
            <a:extLst>
              <a:ext uri="{FF2B5EF4-FFF2-40B4-BE49-F238E27FC236}">
                <a16:creationId xmlns:a16="http://schemas.microsoft.com/office/drawing/2014/main" id="{339CABF1-0E29-4AD6-C2EC-425D0AA8BDF1}"/>
              </a:ext>
            </a:extLst>
          </p:cNvPr>
          <p:cNvSpPr/>
          <p:nvPr/>
        </p:nvSpPr>
        <p:spPr>
          <a:xfrm>
            <a:off x="3069273" y="18250729"/>
            <a:ext cx="7161358" cy="35381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t>Identify helpline calls received between February and June 2022 involving an error/omission (screened by 2 independent assessors, AB and WP)</a:t>
            </a:r>
          </a:p>
        </p:txBody>
      </p:sp>
      <p:sp>
        <p:nvSpPr>
          <p:cNvPr id="9" name="Rectangle 8">
            <a:extLst>
              <a:ext uri="{FF2B5EF4-FFF2-40B4-BE49-F238E27FC236}">
                <a16:creationId xmlns:a16="http://schemas.microsoft.com/office/drawing/2014/main" id="{3A0815AC-3ED0-4A5E-1495-F8BD252C8A04}"/>
              </a:ext>
            </a:extLst>
          </p:cNvPr>
          <p:cNvSpPr/>
          <p:nvPr/>
        </p:nvSpPr>
        <p:spPr>
          <a:xfrm>
            <a:off x="4427345" y="23961834"/>
            <a:ext cx="4344988" cy="14589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t>Identify if checklist was used correctly</a:t>
            </a:r>
          </a:p>
        </p:txBody>
      </p:sp>
      <p:sp>
        <p:nvSpPr>
          <p:cNvPr id="13" name="Rectangle 12">
            <a:extLst>
              <a:ext uri="{FF2B5EF4-FFF2-40B4-BE49-F238E27FC236}">
                <a16:creationId xmlns:a16="http://schemas.microsoft.com/office/drawing/2014/main" id="{C8D9FC95-39B8-EC8D-C8B7-9CCE4AF125FC}"/>
              </a:ext>
            </a:extLst>
          </p:cNvPr>
          <p:cNvSpPr/>
          <p:nvPr/>
        </p:nvSpPr>
        <p:spPr>
          <a:xfrm>
            <a:off x="1656530" y="27549752"/>
            <a:ext cx="4486749" cy="298670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t>Identify whether it would have been expected to prevent the error/omission.</a:t>
            </a:r>
          </a:p>
        </p:txBody>
      </p:sp>
      <p:sp>
        <p:nvSpPr>
          <p:cNvPr id="16" name="Rectangle 15">
            <a:extLst>
              <a:ext uri="{FF2B5EF4-FFF2-40B4-BE49-F238E27FC236}">
                <a16:creationId xmlns:a16="http://schemas.microsoft.com/office/drawing/2014/main" id="{A31B2DD3-3E79-38D3-0358-3C284876F704}"/>
              </a:ext>
            </a:extLst>
          </p:cNvPr>
          <p:cNvSpPr/>
          <p:nvPr/>
        </p:nvSpPr>
        <p:spPr>
          <a:xfrm>
            <a:off x="6970227" y="27587765"/>
            <a:ext cx="5069173" cy="298670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t>Assess whether error/omissions would have been prevented if checklist was used correctly.</a:t>
            </a:r>
          </a:p>
        </p:txBody>
      </p:sp>
      <p:sp>
        <p:nvSpPr>
          <p:cNvPr id="21" name="Rectangle 20">
            <a:extLst>
              <a:ext uri="{FF2B5EF4-FFF2-40B4-BE49-F238E27FC236}">
                <a16:creationId xmlns:a16="http://schemas.microsoft.com/office/drawing/2014/main" id="{9CDA32EE-7F5B-E4B2-12FA-177881017699}"/>
              </a:ext>
            </a:extLst>
          </p:cNvPr>
          <p:cNvSpPr/>
          <p:nvPr/>
        </p:nvSpPr>
        <p:spPr>
          <a:xfrm>
            <a:off x="665535" y="32559226"/>
            <a:ext cx="3234370" cy="234736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t>Assess whether the content needs amending</a:t>
            </a:r>
          </a:p>
        </p:txBody>
      </p:sp>
      <p:sp>
        <p:nvSpPr>
          <p:cNvPr id="22" name="Rectangle 21">
            <a:extLst>
              <a:ext uri="{FF2B5EF4-FFF2-40B4-BE49-F238E27FC236}">
                <a16:creationId xmlns:a16="http://schemas.microsoft.com/office/drawing/2014/main" id="{961B7DF9-E933-B2CB-1350-C7FF66505709}"/>
              </a:ext>
            </a:extLst>
          </p:cNvPr>
          <p:cNvSpPr/>
          <p:nvPr/>
        </p:nvSpPr>
        <p:spPr>
          <a:xfrm>
            <a:off x="5458772" y="32566692"/>
            <a:ext cx="3234370" cy="237269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t>Assess whether new content is required</a:t>
            </a:r>
          </a:p>
        </p:txBody>
      </p:sp>
      <p:sp>
        <p:nvSpPr>
          <p:cNvPr id="32" name="Arrow: Down 31">
            <a:extLst>
              <a:ext uri="{FF2B5EF4-FFF2-40B4-BE49-F238E27FC236}">
                <a16:creationId xmlns:a16="http://schemas.microsoft.com/office/drawing/2014/main" id="{7A4D175C-9C9E-8E56-2896-4A11AB27613E}"/>
              </a:ext>
            </a:extLst>
          </p:cNvPr>
          <p:cNvSpPr/>
          <p:nvPr/>
        </p:nvSpPr>
        <p:spPr>
          <a:xfrm rot="2131096">
            <a:off x="1921656" y="30794305"/>
            <a:ext cx="568105" cy="151493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aphicFrame>
        <p:nvGraphicFramePr>
          <p:cNvPr id="38" name="Chart 37">
            <a:extLst>
              <a:ext uri="{FF2B5EF4-FFF2-40B4-BE49-F238E27FC236}">
                <a16:creationId xmlns:a16="http://schemas.microsoft.com/office/drawing/2014/main" id="{194B8D3B-8814-5965-077D-EF922F4328A4}"/>
              </a:ext>
            </a:extLst>
          </p:cNvPr>
          <p:cNvGraphicFramePr/>
          <p:nvPr>
            <p:extLst>
              <p:ext uri="{D42A27DB-BD31-4B8C-83A1-F6EECF244321}">
                <p14:modId xmlns:p14="http://schemas.microsoft.com/office/powerpoint/2010/main" val="991567863"/>
              </p:ext>
            </p:extLst>
          </p:nvPr>
        </p:nvGraphicFramePr>
        <p:xfrm>
          <a:off x="13502629" y="18671342"/>
          <a:ext cx="14164370" cy="5152241"/>
        </p:xfrm>
        <a:graphic>
          <a:graphicData uri="http://schemas.openxmlformats.org/drawingml/2006/chart">
            <c:chart xmlns:c="http://schemas.openxmlformats.org/drawingml/2006/chart" xmlns:r="http://schemas.openxmlformats.org/officeDocument/2006/relationships" r:id="rId3"/>
          </a:graphicData>
        </a:graphic>
      </p:graphicFrame>
      <p:sp>
        <p:nvSpPr>
          <p:cNvPr id="49" name="TextBox 48">
            <a:extLst>
              <a:ext uri="{FF2B5EF4-FFF2-40B4-BE49-F238E27FC236}">
                <a16:creationId xmlns:a16="http://schemas.microsoft.com/office/drawing/2014/main" id="{38E6AC2A-149E-65D1-8193-A44E4D3B73A6}"/>
              </a:ext>
            </a:extLst>
          </p:cNvPr>
          <p:cNvSpPr txBox="1"/>
          <p:nvPr/>
        </p:nvSpPr>
        <p:spPr>
          <a:xfrm>
            <a:off x="563208" y="37804283"/>
            <a:ext cx="7876175" cy="1477328"/>
          </a:xfrm>
          <a:prstGeom prst="rect">
            <a:avLst/>
          </a:prstGeom>
          <a:noFill/>
        </p:spPr>
        <p:txBody>
          <a:bodyPr wrap="square" rtlCol="0">
            <a:spAutoFit/>
          </a:bodyPr>
          <a:lstStyle/>
          <a:p>
            <a:r>
              <a:rPr lang="en-GB" sz="4500" b="1" u="sng" dirty="0">
                <a:solidFill>
                  <a:schemeClr val="bg1"/>
                </a:solidFill>
              </a:rPr>
              <a:t>CONCLUSION</a:t>
            </a:r>
          </a:p>
          <a:p>
            <a:endParaRPr lang="en-GB" sz="4500" dirty="0"/>
          </a:p>
        </p:txBody>
      </p:sp>
      <p:sp>
        <p:nvSpPr>
          <p:cNvPr id="2" name="TextBox 1">
            <a:extLst>
              <a:ext uri="{FF2B5EF4-FFF2-40B4-BE49-F238E27FC236}">
                <a16:creationId xmlns:a16="http://schemas.microsoft.com/office/drawing/2014/main" id="{EE3B05EF-DFC7-8B02-4F40-CE67C67EB3EF}"/>
              </a:ext>
            </a:extLst>
          </p:cNvPr>
          <p:cNvSpPr txBox="1"/>
          <p:nvPr/>
        </p:nvSpPr>
        <p:spPr>
          <a:xfrm>
            <a:off x="12971778" y="17433526"/>
            <a:ext cx="16576497" cy="1200329"/>
          </a:xfrm>
          <a:prstGeom prst="rect">
            <a:avLst/>
          </a:prstGeom>
          <a:noFill/>
        </p:spPr>
        <p:txBody>
          <a:bodyPr wrap="square" rtlCol="0">
            <a:spAutoFit/>
          </a:bodyPr>
          <a:lstStyle/>
          <a:p>
            <a:r>
              <a:rPr lang="en-GB" sz="3600" dirty="0">
                <a:solidFill>
                  <a:srgbClr val="000000"/>
                </a:solidFill>
                <a:effectLst/>
                <a:ea typeface="DengXian" panose="02010600030101010101" pitchFamily="2" charset="-122"/>
              </a:rPr>
              <a:t>Of the 612 helpline calls received during the study period, 114 were identified as involving an inpatient discharge with an error/omission (18.6%). </a:t>
            </a:r>
            <a:endParaRPr lang="en-GB" sz="3600" dirty="0"/>
          </a:p>
        </p:txBody>
      </p:sp>
      <p:sp>
        <p:nvSpPr>
          <p:cNvPr id="3" name="TextBox 2">
            <a:extLst>
              <a:ext uri="{FF2B5EF4-FFF2-40B4-BE49-F238E27FC236}">
                <a16:creationId xmlns:a16="http://schemas.microsoft.com/office/drawing/2014/main" id="{396A6C19-878C-B357-CBE1-528E6ED611F3}"/>
              </a:ext>
            </a:extLst>
          </p:cNvPr>
          <p:cNvSpPr txBox="1"/>
          <p:nvPr/>
        </p:nvSpPr>
        <p:spPr>
          <a:xfrm>
            <a:off x="13092014" y="24066177"/>
            <a:ext cx="17037219" cy="4186082"/>
          </a:xfrm>
          <a:prstGeom prst="rect">
            <a:avLst/>
          </a:prstGeom>
          <a:noFill/>
        </p:spPr>
        <p:txBody>
          <a:bodyPr wrap="square" rtlCol="0">
            <a:spAutoFit/>
          </a:bodyPr>
          <a:lstStyle/>
          <a:p>
            <a:r>
              <a:rPr lang="en-GB" sz="3600" dirty="0">
                <a:solidFill>
                  <a:srgbClr val="000000"/>
                </a:solidFill>
                <a:effectLst/>
                <a:ea typeface="DengXian" panose="020B0503020204020204" pitchFamily="2" charset="-122"/>
              </a:rPr>
              <a:t>For the calls where the Checklist was completed correctly (n=14), 21.4% (n=3) errors/omissions would have been expected to have been avoided. </a:t>
            </a:r>
            <a:r>
              <a:rPr lang="en-GB" sz="3600" dirty="0">
                <a:solidFill>
                  <a:srgbClr val="000000"/>
                </a:solidFill>
                <a:effectLst/>
                <a:ea typeface="Times New Roman" panose="02020603050405020304" pitchFamily="18" charset="0"/>
              </a:rPr>
              <a:t>For the 100 calls when the Checklist was not used at all or used incorrectly, 42.0% (n=42) of errors/omissions would have been expected to be avoided. </a:t>
            </a:r>
            <a:endParaRPr lang="en-GB" sz="3600" dirty="0">
              <a:effectLst/>
              <a:ea typeface="Times New Roman" panose="02020603050405020304" pitchFamily="18" charset="0"/>
            </a:endParaRPr>
          </a:p>
          <a:p>
            <a:endParaRPr lang="en-GB" sz="4000" dirty="0"/>
          </a:p>
          <a:p>
            <a:endParaRPr lang="en-GB" dirty="0"/>
          </a:p>
        </p:txBody>
      </p:sp>
      <p:graphicFrame>
        <p:nvGraphicFramePr>
          <p:cNvPr id="36" name="Table 36">
            <a:extLst>
              <a:ext uri="{FF2B5EF4-FFF2-40B4-BE49-F238E27FC236}">
                <a16:creationId xmlns:a16="http://schemas.microsoft.com/office/drawing/2014/main" id="{1E7CEC97-A7AB-4F26-F2A9-8C434C30AC96}"/>
              </a:ext>
            </a:extLst>
          </p:cNvPr>
          <p:cNvGraphicFramePr>
            <a:graphicFrameLocks noGrp="1"/>
          </p:cNvGraphicFramePr>
          <p:nvPr>
            <p:extLst>
              <p:ext uri="{D42A27DB-BD31-4B8C-83A1-F6EECF244321}">
                <p14:modId xmlns:p14="http://schemas.microsoft.com/office/powerpoint/2010/main" val="3713255668"/>
              </p:ext>
            </p:extLst>
          </p:nvPr>
        </p:nvGraphicFramePr>
        <p:xfrm>
          <a:off x="12928770" y="27052273"/>
          <a:ext cx="16576087" cy="11094720"/>
        </p:xfrm>
        <a:graphic>
          <a:graphicData uri="http://schemas.openxmlformats.org/drawingml/2006/table">
            <a:tbl>
              <a:tblPr firstRow="1" bandRow="1">
                <a:tableStyleId>{BC89EF96-8CEA-46FF-86C4-4CE0E7609802}</a:tableStyleId>
              </a:tblPr>
              <a:tblGrid>
                <a:gridCol w="3109088">
                  <a:extLst>
                    <a:ext uri="{9D8B030D-6E8A-4147-A177-3AD203B41FA5}">
                      <a16:colId xmlns:a16="http://schemas.microsoft.com/office/drawing/2014/main" val="154344945"/>
                    </a:ext>
                  </a:extLst>
                </a:gridCol>
                <a:gridCol w="5966454">
                  <a:extLst>
                    <a:ext uri="{9D8B030D-6E8A-4147-A177-3AD203B41FA5}">
                      <a16:colId xmlns:a16="http://schemas.microsoft.com/office/drawing/2014/main" val="2738019318"/>
                    </a:ext>
                  </a:extLst>
                </a:gridCol>
                <a:gridCol w="7500545">
                  <a:extLst>
                    <a:ext uri="{9D8B030D-6E8A-4147-A177-3AD203B41FA5}">
                      <a16:colId xmlns:a16="http://schemas.microsoft.com/office/drawing/2014/main" val="772421175"/>
                    </a:ext>
                  </a:extLst>
                </a:gridCol>
              </a:tblGrid>
              <a:tr h="1868340">
                <a:tc>
                  <a:txBody>
                    <a:bodyPr/>
                    <a:lstStyle/>
                    <a:p>
                      <a:r>
                        <a:rPr lang="en-GB" sz="3200" b="0" dirty="0"/>
                        <a:t>Transfer of care error</a:t>
                      </a:r>
                    </a:p>
                  </a:txBody>
                  <a:tcPr/>
                </a:tc>
                <a:tc>
                  <a:txBody>
                    <a:bodyPr/>
                    <a:lstStyle/>
                    <a:p>
                      <a:pPr marL="457200" indent="-457200">
                        <a:buFont typeface="Arial" panose="020B0604020202020204" pitchFamily="34" charset="0"/>
                        <a:buChar char="•"/>
                      </a:pPr>
                      <a:r>
                        <a:rPr lang="en-GB" sz="3200" b="0" dirty="0">
                          <a:solidFill>
                            <a:schemeClr val="tx1"/>
                          </a:solidFill>
                        </a:rPr>
                        <a:t>Counselling inadequate</a:t>
                      </a:r>
                    </a:p>
                    <a:p>
                      <a:pPr marL="457200" indent="-457200">
                        <a:buFont typeface="Arial" panose="020B0604020202020204" pitchFamily="34" charset="0"/>
                        <a:buChar char="•"/>
                      </a:pPr>
                      <a:endParaRPr lang="en-GB" sz="3200" b="0" dirty="0">
                        <a:solidFill>
                          <a:schemeClr val="tx1"/>
                        </a:solidFill>
                      </a:endParaRPr>
                    </a:p>
                    <a:p>
                      <a:pPr marL="0" indent="0">
                        <a:buFont typeface="Arial" panose="020B0604020202020204" pitchFamily="34" charset="0"/>
                        <a:buNone/>
                      </a:pPr>
                      <a:endParaRPr lang="en-GB" sz="3200" b="0" dirty="0">
                        <a:solidFill>
                          <a:schemeClr val="tx1"/>
                        </a:solidFill>
                      </a:endParaRPr>
                    </a:p>
                    <a:p>
                      <a:pPr marL="457200" indent="-457200">
                        <a:buFont typeface="Arial" panose="020B0604020202020204" pitchFamily="34" charset="0"/>
                        <a:buChar char="•"/>
                      </a:pPr>
                      <a:r>
                        <a:rPr lang="en-GB" sz="3200" b="0" dirty="0">
                          <a:solidFill>
                            <a:schemeClr val="tx1"/>
                          </a:solidFill>
                        </a:rPr>
                        <a:t>Discharge documentation</a:t>
                      </a:r>
                    </a:p>
                  </a:txBody>
                  <a:tcPr/>
                </a:tc>
                <a:tc>
                  <a:txBody>
                    <a:bodyPr/>
                    <a:lstStyle/>
                    <a:p>
                      <a:pPr marL="457200" indent="-457200">
                        <a:buFont typeface="Arial" panose="020B0604020202020204" pitchFamily="34" charset="0"/>
                        <a:buChar char="•"/>
                      </a:pPr>
                      <a:r>
                        <a:rPr lang="en-GB" sz="3200" b="0" dirty="0">
                          <a:solidFill>
                            <a:schemeClr val="tx1"/>
                          </a:solidFill>
                        </a:rPr>
                        <a:t>Confused by instructions on medicine, patient unsure how long to continue medicine</a:t>
                      </a:r>
                    </a:p>
                    <a:p>
                      <a:pPr marL="457200" indent="-457200">
                        <a:buFont typeface="Arial" panose="020B0604020202020204" pitchFamily="34" charset="0"/>
                        <a:buChar char="•"/>
                      </a:pPr>
                      <a:r>
                        <a:rPr lang="en-GB" sz="3200" b="0" dirty="0">
                          <a:solidFill>
                            <a:schemeClr val="tx1"/>
                          </a:solidFill>
                        </a:rPr>
                        <a:t>Discharge summary not clear</a:t>
                      </a:r>
                    </a:p>
                  </a:txBody>
                  <a:tcPr/>
                </a:tc>
                <a:extLst>
                  <a:ext uri="{0D108BD9-81ED-4DB2-BD59-A6C34878D82A}">
                    <a16:rowId xmlns:a16="http://schemas.microsoft.com/office/drawing/2014/main" val="1247525051"/>
                  </a:ext>
                </a:extLst>
              </a:tr>
              <a:tr h="4099194">
                <a:tc>
                  <a:txBody>
                    <a:bodyPr/>
                    <a:lstStyle/>
                    <a:p>
                      <a:r>
                        <a:rPr lang="en-GB" sz="3200" dirty="0"/>
                        <a:t>Ward discharge error</a:t>
                      </a:r>
                    </a:p>
                    <a:p>
                      <a:endParaRPr lang="en-GB" sz="3200" dirty="0"/>
                    </a:p>
                  </a:txBody>
                  <a:tcPr/>
                </a:tc>
                <a:tc>
                  <a:txBody>
                    <a:bodyPr/>
                    <a:lstStyle/>
                    <a:p>
                      <a:pPr marL="457200" indent="-457200">
                        <a:buFont typeface="Arial" panose="020B0604020202020204" pitchFamily="34" charset="0"/>
                        <a:buChar char="•"/>
                      </a:pPr>
                      <a:r>
                        <a:rPr lang="en-GB" sz="3200" dirty="0">
                          <a:solidFill>
                            <a:schemeClr val="tx1"/>
                          </a:solidFill>
                        </a:rPr>
                        <a:t>Dosing instructions inadequate/wrong </a:t>
                      </a:r>
                    </a:p>
                    <a:p>
                      <a:pPr marL="0" indent="0">
                        <a:buFont typeface="Arial" panose="020B0604020202020204" pitchFamily="34" charset="0"/>
                        <a:buNone/>
                      </a:pPr>
                      <a:endParaRPr lang="en-GB" sz="3200" dirty="0">
                        <a:solidFill>
                          <a:schemeClr val="tx1"/>
                        </a:solidFill>
                      </a:endParaRPr>
                    </a:p>
                    <a:p>
                      <a:pPr marL="457200" indent="-457200">
                        <a:buFont typeface="Arial" panose="020B0604020202020204" pitchFamily="34" charset="0"/>
                        <a:buChar char="•"/>
                      </a:pPr>
                      <a:r>
                        <a:rPr lang="en-GB" sz="3200" dirty="0">
                          <a:solidFill>
                            <a:schemeClr val="tx1"/>
                          </a:solidFill>
                        </a:rPr>
                        <a:t>Wrong medicine supplied</a:t>
                      </a:r>
                    </a:p>
                    <a:p>
                      <a:pPr marL="457200" indent="-457200">
                        <a:buFont typeface="Arial" panose="020B0604020202020204" pitchFamily="34" charset="0"/>
                        <a:buChar char="•"/>
                      </a:pPr>
                      <a:r>
                        <a:rPr lang="en-GB" sz="3200" dirty="0">
                          <a:solidFill>
                            <a:schemeClr val="tx1"/>
                          </a:solidFill>
                        </a:rPr>
                        <a:t>Medicines not supplied</a:t>
                      </a:r>
                    </a:p>
                    <a:p>
                      <a:pPr marL="0" indent="0">
                        <a:buFont typeface="Arial" panose="020B0604020202020204" pitchFamily="34" charset="0"/>
                        <a:buNone/>
                      </a:pPr>
                      <a:endParaRPr lang="en-GB" sz="3200" dirty="0">
                        <a:solidFill>
                          <a:schemeClr val="tx1"/>
                        </a:solidFill>
                      </a:endParaRPr>
                    </a:p>
                    <a:p>
                      <a:pPr marL="1143000" indent="-1143000">
                        <a:buFont typeface="Arial" panose="020B0604020202020204" pitchFamily="34" charset="0"/>
                        <a:buChar char="•"/>
                      </a:pPr>
                      <a:endParaRPr lang="en-GB" sz="3200" dirty="0">
                        <a:solidFill>
                          <a:schemeClr val="tx1"/>
                        </a:solidFill>
                      </a:endParaRPr>
                    </a:p>
                  </a:txBody>
                  <a:tcPr/>
                </a:tc>
                <a:tc>
                  <a:txBody>
                    <a:bodyPr/>
                    <a:lstStyle/>
                    <a:p>
                      <a:pPr marL="457200" indent="-457200" algn="l">
                        <a:buFont typeface="Arial" panose="020B0604020202020204" pitchFamily="34" charset="0"/>
                        <a:buChar char="•"/>
                      </a:pPr>
                      <a:r>
                        <a:rPr lang="en-GB" sz="3200" dirty="0">
                          <a:solidFill>
                            <a:schemeClr val="tx1"/>
                          </a:solidFill>
                        </a:rPr>
                        <a:t>Ward supplied pre-packs/inpatient supply/ward stock with no instructions or they are wrong/unclear</a:t>
                      </a:r>
                    </a:p>
                    <a:p>
                      <a:pPr marL="457200" indent="-457200" algn="l">
                        <a:buFont typeface="Arial" panose="020B0604020202020204" pitchFamily="34" charset="0"/>
                        <a:buChar char="•"/>
                      </a:pPr>
                      <a:r>
                        <a:rPr lang="en-GB" sz="3200" dirty="0">
                          <a:solidFill>
                            <a:schemeClr val="tx1"/>
                          </a:solidFill>
                        </a:rPr>
                        <a:t>Another patient’s medicines supplied</a:t>
                      </a:r>
                    </a:p>
                    <a:p>
                      <a:pPr marL="457200" indent="-457200" algn="l">
                        <a:buFont typeface="Arial" panose="020B0604020202020204" pitchFamily="34" charset="0"/>
                        <a:buChar char="•"/>
                      </a:pPr>
                      <a:r>
                        <a:rPr lang="en-GB" sz="3200" dirty="0">
                          <a:solidFill>
                            <a:schemeClr val="tx1"/>
                          </a:solidFill>
                        </a:rPr>
                        <a:t>Missing pre-pack items or dispensed items, medicines sent to wrong address. (e.g. </a:t>
                      </a:r>
                      <a:r>
                        <a:rPr lang="en-GB" sz="3200" kern="1200" dirty="0">
                          <a:solidFill>
                            <a:schemeClr val="tx1"/>
                          </a:solidFill>
                          <a:effectLst/>
                          <a:latin typeface="+mn-lt"/>
                          <a:ea typeface="+mn-ea"/>
                          <a:cs typeface="+mn-cs"/>
                        </a:rPr>
                        <a:t>Apixaban was dispensed for a patient following a PE but was not given to them at discharge.</a:t>
                      </a:r>
                      <a:r>
                        <a:rPr lang="en-GB" sz="3200" dirty="0">
                          <a:solidFill>
                            <a:schemeClr val="tx1"/>
                          </a:solidFill>
                        </a:rPr>
                        <a:t>)</a:t>
                      </a:r>
                    </a:p>
                  </a:txBody>
                  <a:tcPr/>
                </a:tc>
                <a:extLst>
                  <a:ext uri="{0D108BD9-81ED-4DB2-BD59-A6C34878D82A}">
                    <a16:rowId xmlns:a16="http://schemas.microsoft.com/office/drawing/2014/main" val="591572210"/>
                  </a:ext>
                </a:extLst>
              </a:tr>
              <a:tr h="1868340">
                <a:tc>
                  <a:txBody>
                    <a:bodyPr/>
                    <a:lstStyle/>
                    <a:p>
                      <a:r>
                        <a:rPr lang="en-GB" sz="3200" dirty="0"/>
                        <a:t>Dispensing error</a:t>
                      </a:r>
                    </a:p>
                  </a:txBody>
                  <a:tcPr/>
                </a:tc>
                <a:tc>
                  <a:txBody>
                    <a:bodyPr/>
                    <a:lstStyle/>
                    <a:p>
                      <a:pPr marL="457200" indent="-457200">
                        <a:buFont typeface="Arial" panose="020B0604020202020204" pitchFamily="34" charset="0"/>
                        <a:buChar char="•"/>
                      </a:pPr>
                      <a:r>
                        <a:rPr lang="en-GB" sz="3200" dirty="0">
                          <a:solidFill>
                            <a:schemeClr val="tx1"/>
                          </a:solidFill>
                        </a:rPr>
                        <a:t>Incorrect quantity of medicine supplied</a:t>
                      </a:r>
                    </a:p>
                  </a:txBody>
                  <a:tcPr/>
                </a:tc>
                <a:tc>
                  <a:txBody>
                    <a:bodyPr/>
                    <a:lstStyle/>
                    <a:p>
                      <a:pPr marL="457200" indent="-457200" algn="l">
                        <a:buFont typeface="Arial" panose="020B0604020202020204" pitchFamily="34" charset="0"/>
                        <a:buChar char="•"/>
                      </a:pPr>
                      <a:r>
                        <a:rPr lang="en-GB" sz="3200" dirty="0">
                          <a:solidFill>
                            <a:schemeClr val="tx1"/>
                          </a:solidFill>
                        </a:rPr>
                        <a:t>Wrong quantity of pre-pack medicine supplied (e.g. Patient given a 10 day ciprofloxacin pre-pack for a 13 day course. UHS had to taxi out remainder)</a:t>
                      </a:r>
                    </a:p>
                  </a:txBody>
                  <a:tcPr/>
                </a:tc>
                <a:extLst>
                  <a:ext uri="{0D108BD9-81ED-4DB2-BD59-A6C34878D82A}">
                    <a16:rowId xmlns:a16="http://schemas.microsoft.com/office/drawing/2014/main" val="2422795258"/>
                  </a:ext>
                </a:extLst>
              </a:tr>
              <a:tr h="2314511">
                <a:tc>
                  <a:txBody>
                    <a:bodyPr/>
                    <a:lstStyle/>
                    <a:p>
                      <a:r>
                        <a:rPr lang="en-GB" sz="3200" dirty="0"/>
                        <a:t>Prescription error</a:t>
                      </a:r>
                    </a:p>
                  </a:txBody>
                  <a:tcPr/>
                </a:tc>
                <a:tc>
                  <a:txBody>
                    <a:bodyPr/>
                    <a:lstStyle/>
                    <a:p>
                      <a:pPr marL="457200" indent="-457200">
                        <a:buFont typeface="Arial" panose="020B0604020202020204" pitchFamily="34" charset="0"/>
                        <a:buChar char="•"/>
                      </a:pPr>
                      <a:r>
                        <a:rPr lang="en-GB" sz="3200" dirty="0">
                          <a:solidFill>
                            <a:schemeClr val="tx1"/>
                          </a:solidFill>
                        </a:rPr>
                        <a:t>Contraindicated/wrong/inappropriate medicine prescribed</a:t>
                      </a:r>
                    </a:p>
                    <a:p>
                      <a:pPr marL="457200" indent="-457200">
                        <a:buFont typeface="Arial" panose="020B0604020202020204" pitchFamily="34" charset="0"/>
                        <a:buChar char="•"/>
                      </a:pPr>
                      <a:r>
                        <a:rPr lang="en-GB" sz="3200" dirty="0">
                          <a:solidFill>
                            <a:schemeClr val="tx1"/>
                          </a:solidFill>
                        </a:rPr>
                        <a:t>Medicine not prescribed</a:t>
                      </a:r>
                    </a:p>
                  </a:txBody>
                  <a:tcPr/>
                </a:tc>
                <a:tc>
                  <a:txBody>
                    <a:bodyPr/>
                    <a:lstStyle/>
                    <a:p>
                      <a:pPr marL="457200" indent="-457200">
                        <a:buFont typeface="Arial" panose="020B0604020202020204" pitchFamily="34" charset="0"/>
                        <a:buChar char="•"/>
                      </a:pPr>
                      <a:r>
                        <a:rPr lang="en-GB" sz="3200" dirty="0">
                          <a:solidFill>
                            <a:schemeClr val="tx1"/>
                          </a:solidFill>
                        </a:rPr>
                        <a:t>Prescribed to patient with known allergy; incorrect medicine prescribed</a:t>
                      </a:r>
                    </a:p>
                    <a:p>
                      <a:pPr marL="0" indent="0">
                        <a:buFont typeface="Arial" panose="020B0604020202020204" pitchFamily="34" charset="0"/>
                        <a:buNone/>
                      </a:pPr>
                      <a:endParaRPr lang="en-GB" sz="3200" dirty="0">
                        <a:solidFill>
                          <a:schemeClr val="tx1"/>
                        </a:solidFill>
                      </a:endParaRPr>
                    </a:p>
                    <a:p>
                      <a:pPr marL="1143000" indent="-1143000">
                        <a:buFont typeface="Arial" panose="020B0604020202020204" pitchFamily="34" charset="0"/>
                        <a:buChar char="•"/>
                      </a:pPr>
                      <a:endParaRPr lang="en-GB" sz="3200" dirty="0">
                        <a:solidFill>
                          <a:schemeClr val="tx1"/>
                        </a:solidFill>
                      </a:endParaRPr>
                    </a:p>
                    <a:p>
                      <a:pPr marL="1143000" indent="-1143000">
                        <a:buFont typeface="Arial" panose="020B0604020202020204" pitchFamily="34" charset="0"/>
                        <a:buChar char="•"/>
                      </a:pPr>
                      <a:endParaRPr lang="en-GB" sz="3200" dirty="0">
                        <a:solidFill>
                          <a:schemeClr val="tx1"/>
                        </a:solidFill>
                      </a:endParaRPr>
                    </a:p>
                  </a:txBody>
                  <a:tcPr/>
                </a:tc>
                <a:extLst>
                  <a:ext uri="{0D108BD9-81ED-4DB2-BD59-A6C34878D82A}">
                    <a16:rowId xmlns:a16="http://schemas.microsoft.com/office/drawing/2014/main" val="538741215"/>
                  </a:ext>
                </a:extLst>
              </a:tr>
            </a:tbl>
          </a:graphicData>
        </a:graphic>
      </p:graphicFrame>
      <p:sp>
        <p:nvSpPr>
          <p:cNvPr id="4" name="TextBox 3">
            <a:extLst>
              <a:ext uri="{FF2B5EF4-FFF2-40B4-BE49-F238E27FC236}">
                <a16:creationId xmlns:a16="http://schemas.microsoft.com/office/drawing/2014/main" id="{976FA09B-EA8D-48AF-DCCD-E65B8F3D9875}"/>
              </a:ext>
            </a:extLst>
          </p:cNvPr>
          <p:cNvSpPr txBox="1"/>
          <p:nvPr/>
        </p:nvSpPr>
        <p:spPr>
          <a:xfrm>
            <a:off x="3482608" y="26068578"/>
            <a:ext cx="770532" cy="584775"/>
          </a:xfrm>
          <a:prstGeom prst="rect">
            <a:avLst/>
          </a:prstGeom>
          <a:noFill/>
        </p:spPr>
        <p:txBody>
          <a:bodyPr wrap="none" rtlCol="0">
            <a:spAutoFit/>
          </a:bodyPr>
          <a:lstStyle/>
          <a:p>
            <a:r>
              <a:rPr lang="en-GB" sz="3200" dirty="0"/>
              <a:t>YES</a:t>
            </a:r>
          </a:p>
        </p:txBody>
      </p:sp>
      <p:sp>
        <p:nvSpPr>
          <p:cNvPr id="27" name="TextBox 26">
            <a:extLst>
              <a:ext uri="{FF2B5EF4-FFF2-40B4-BE49-F238E27FC236}">
                <a16:creationId xmlns:a16="http://schemas.microsoft.com/office/drawing/2014/main" id="{3339FA20-4672-30BE-3CE2-83CDA99A036D}"/>
              </a:ext>
            </a:extLst>
          </p:cNvPr>
          <p:cNvSpPr txBox="1"/>
          <p:nvPr/>
        </p:nvSpPr>
        <p:spPr>
          <a:xfrm>
            <a:off x="914393" y="31054327"/>
            <a:ext cx="770532" cy="584775"/>
          </a:xfrm>
          <a:prstGeom prst="rect">
            <a:avLst/>
          </a:prstGeom>
          <a:noFill/>
        </p:spPr>
        <p:txBody>
          <a:bodyPr wrap="none" rtlCol="0">
            <a:spAutoFit/>
          </a:bodyPr>
          <a:lstStyle/>
          <a:p>
            <a:r>
              <a:rPr lang="en-GB" sz="3200" dirty="0"/>
              <a:t>YES</a:t>
            </a:r>
          </a:p>
        </p:txBody>
      </p:sp>
      <p:sp>
        <p:nvSpPr>
          <p:cNvPr id="28" name="TextBox 27">
            <a:extLst>
              <a:ext uri="{FF2B5EF4-FFF2-40B4-BE49-F238E27FC236}">
                <a16:creationId xmlns:a16="http://schemas.microsoft.com/office/drawing/2014/main" id="{5233713B-C245-CB38-A14E-75EB9E0219F3}"/>
              </a:ext>
            </a:extLst>
          </p:cNvPr>
          <p:cNvSpPr txBox="1"/>
          <p:nvPr/>
        </p:nvSpPr>
        <p:spPr>
          <a:xfrm>
            <a:off x="8466765" y="26006878"/>
            <a:ext cx="721672" cy="584775"/>
          </a:xfrm>
          <a:prstGeom prst="rect">
            <a:avLst/>
          </a:prstGeom>
          <a:noFill/>
        </p:spPr>
        <p:txBody>
          <a:bodyPr wrap="square" rtlCol="0">
            <a:spAutoFit/>
          </a:bodyPr>
          <a:lstStyle/>
          <a:p>
            <a:r>
              <a:rPr lang="en-GB" sz="3200" dirty="0"/>
              <a:t>NO</a:t>
            </a:r>
          </a:p>
        </p:txBody>
      </p:sp>
      <p:sp>
        <p:nvSpPr>
          <p:cNvPr id="31" name="TextBox 30">
            <a:extLst>
              <a:ext uri="{FF2B5EF4-FFF2-40B4-BE49-F238E27FC236}">
                <a16:creationId xmlns:a16="http://schemas.microsoft.com/office/drawing/2014/main" id="{D0C247E3-660F-BA54-253E-1E10D8781EA6}"/>
              </a:ext>
            </a:extLst>
          </p:cNvPr>
          <p:cNvSpPr txBox="1"/>
          <p:nvPr/>
        </p:nvSpPr>
        <p:spPr>
          <a:xfrm>
            <a:off x="6289117" y="31049841"/>
            <a:ext cx="721672" cy="584775"/>
          </a:xfrm>
          <a:prstGeom prst="rect">
            <a:avLst/>
          </a:prstGeom>
          <a:noFill/>
        </p:spPr>
        <p:txBody>
          <a:bodyPr wrap="none" rtlCol="0">
            <a:spAutoFit/>
          </a:bodyPr>
          <a:lstStyle/>
          <a:p>
            <a:r>
              <a:rPr lang="en-GB" sz="3200" dirty="0"/>
              <a:t>NO</a:t>
            </a:r>
          </a:p>
        </p:txBody>
      </p:sp>
      <p:sp>
        <p:nvSpPr>
          <p:cNvPr id="33" name="Arrow: Down 32">
            <a:extLst>
              <a:ext uri="{FF2B5EF4-FFF2-40B4-BE49-F238E27FC236}">
                <a16:creationId xmlns:a16="http://schemas.microsoft.com/office/drawing/2014/main" id="{5576D61F-4E6D-9C18-40F8-42A5C5E5B3A3}"/>
              </a:ext>
            </a:extLst>
          </p:cNvPr>
          <p:cNvSpPr/>
          <p:nvPr/>
        </p:nvSpPr>
        <p:spPr>
          <a:xfrm rot="19333972">
            <a:off x="5606490" y="30849994"/>
            <a:ext cx="568105" cy="151493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34" name="Arrow: Down 33">
            <a:extLst>
              <a:ext uri="{FF2B5EF4-FFF2-40B4-BE49-F238E27FC236}">
                <a16:creationId xmlns:a16="http://schemas.microsoft.com/office/drawing/2014/main" id="{2E15CD2B-3082-6594-F489-0ED9F7EB2243}"/>
              </a:ext>
            </a:extLst>
          </p:cNvPr>
          <p:cNvSpPr/>
          <p:nvPr/>
        </p:nvSpPr>
        <p:spPr>
          <a:xfrm rot="2131096">
            <a:off x="4333108" y="25761679"/>
            <a:ext cx="568105" cy="151493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35" name="Arrow: Down 34">
            <a:extLst>
              <a:ext uri="{FF2B5EF4-FFF2-40B4-BE49-F238E27FC236}">
                <a16:creationId xmlns:a16="http://schemas.microsoft.com/office/drawing/2014/main" id="{CBFB473B-59E6-92E1-6925-86D04B201B7A}"/>
              </a:ext>
            </a:extLst>
          </p:cNvPr>
          <p:cNvSpPr/>
          <p:nvPr/>
        </p:nvSpPr>
        <p:spPr>
          <a:xfrm rot="19529243">
            <a:off x="7880315" y="25723807"/>
            <a:ext cx="568105" cy="151493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39" name="Arrow: Down 38">
            <a:extLst>
              <a:ext uri="{FF2B5EF4-FFF2-40B4-BE49-F238E27FC236}">
                <a16:creationId xmlns:a16="http://schemas.microsoft.com/office/drawing/2014/main" id="{2C161564-BEB9-BF61-E071-EA6D6953E4ED}"/>
              </a:ext>
            </a:extLst>
          </p:cNvPr>
          <p:cNvSpPr/>
          <p:nvPr/>
        </p:nvSpPr>
        <p:spPr>
          <a:xfrm>
            <a:off x="6365900" y="22194469"/>
            <a:ext cx="568105" cy="151493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id="{05882789-98ED-C84D-5D1D-90DD84901E34}"/>
              </a:ext>
            </a:extLst>
          </p:cNvPr>
          <p:cNvSpPr txBox="1"/>
          <p:nvPr/>
        </p:nvSpPr>
        <p:spPr>
          <a:xfrm>
            <a:off x="12912456" y="26433730"/>
            <a:ext cx="9407383" cy="584775"/>
          </a:xfrm>
          <a:prstGeom prst="rect">
            <a:avLst/>
          </a:prstGeom>
          <a:noFill/>
        </p:spPr>
        <p:txBody>
          <a:bodyPr wrap="none" rtlCol="0">
            <a:spAutoFit/>
          </a:bodyPr>
          <a:lstStyle/>
          <a:p>
            <a:r>
              <a:rPr lang="en-GB" sz="3200" dirty="0"/>
              <a:t>Table 1: Examples of errors identified by error category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804</TotalTime>
  <Words>667</Words>
  <Application>Microsoft Office PowerPoint</Application>
  <PresentationFormat>Custom</PresentationFormat>
  <Paragraphs>56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Symbol</vt:lpstr>
      <vt:lpstr>Office Theme</vt:lpstr>
      <vt:lpstr>PowerPoint Presentation</vt:lpstr>
    </vt:vector>
  </TitlesOfParts>
  <Company>UHS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Patise, Anuchana</dc:creator>
  <cp:lastModifiedBy>Thompson Clare - Office Manager</cp:lastModifiedBy>
  <cp:revision>52</cp:revision>
  <cp:lastPrinted>2023-10-18T13:45:45Z</cp:lastPrinted>
  <dcterms:created xsi:type="dcterms:W3CDTF">2017-03-21T10:39:58Z</dcterms:created>
  <dcterms:modified xsi:type="dcterms:W3CDTF">2023-10-19T10:18:53Z</dcterms:modified>
</cp:coreProperties>
</file>