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64" r:id="rId1"/>
  </p:sldMasterIdLst>
  <p:notesMasterIdLst>
    <p:notesMasterId r:id="rId8"/>
  </p:notesMasterIdLst>
  <p:sldIdLst>
    <p:sldId id="256" r:id="rId2"/>
    <p:sldId id="257" r:id="rId3"/>
    <p:sldId id="263" r:id="rId4"/>
    <p:sldId id="259" r:id="rId5"/>
    <p:sldId id="261" r:id="rId6"/>
    <p:sldId id="262" r:id="rId7"/>
  </p:sldIdLst>
  <p:sldSz cx="12192000" cy="6858000"/>
  <p:notesSz cx="6669088" cy="9753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ng, ClaireZ" initials="KC" lastIdx="8" clrIdx="0">
    <p:extLst>
      <p:ext uri="{19B8F6BF-5375-455C-9EA6-DF929625EA0E}">
        <p15:presenceInfo xmlns:p15="http://schemas.microsoft.com/office/powerpoint/2012/main" userId="S-1-5-21-43716373-3231353671-2943866482-1535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886" autoAdjust="0"/>
  </p:normalViewPr>
  <p:slideViewPr>
    <p:cSldViewPr snapToGrid="0">
      <p:cViewPr varScale="1">
        <p:scale>
          <a:sx n="120" d="100"/>
          <a:sy n="120" d="100"/>
        </p:scale>
        <p:origin x="258" y="108"/>
      </p:cViewPr>
      <p:guideLst>
        <p:guide orient="horz" pos="2160"/>
        <p:guide pos="3840"/>
      </p:guideLst>
    </p:cSldViewPr>
  </p:slideViewPr>
  <p:notesTextViewPr>
    <p:cViewPr>
      <p:scale>
        <a:sx n="3" d="2"/>
        <a:sy n="3" d="2"/>
      </p:scale>
      <p:origin x="0" y="0"/>
    </p:cViewPr>
  </p:notesTextViewPr>
  <p:notesViewPr>
    <p:cSldViewPr snapToGrid="0">
      <p:cViewPr varScale="1">
        <p:scale>
          <a:sx n="52" d="100"/>
          <a:sy n="52"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0BBA9B-6731-4EED-8151-C67B0BC493A5}"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82E4780F-D77D-44B2-856F-C5322E9E2FD0}">
      <dgm:prSet custT="1"/>
      <dgm:spPr>
        <a:xfrm rot="10800000">
          <a:off x="311336" y="0"/>
          <a:ext cx="727531" cy="276999"/>
        </a:xfrm>
        <a:prstGeom prst="homePlate">
          <a:avLst/>
        </a:prstGeom>
        <a:solidFill>
          <a:schemeClr val="accent1"/>
        </a:solidFill>
        <a:ln w="12700" cap="flat" cmpd="sng" algn="ctr">
          <a:solidFill>
            <a:sysClr val="window" lastClr="FFFFFF">
              <a:hueOff val="0"/>
              <a:satOff val="0"/>
              <a:lumOff val="0"/>
              <a:alphaOff val="0"/>
            </a:sysClr>
          </a:solidFill>
          <a:prstDash val="solid"/>
          <a:miter lim="800000"/>
        </a:ln>
        <a:effectLst/>
      </dgm:spPr>
      <dgm:t>
        <a:bodyPr/>
        <a:lstStyle/>
        <a:p>
          <a:pPr rtl="0"/>
          <a:r>
            <a:rPr lang="en-GB" sz="1200" b="1" dirty="0" smtClean="0">
              <a:solidFill>
                <a:sysClr val="window" lastClr="FFFFFF"/>
              </a:solidFill>
              <a:latin typeface="Arial" panose="020B0604020202020204" pitchFamily="34" charset="0"/>
              <a:ea typeface="+mn-ea"/>
              <a:cs typeface="Arial" panose="020B0604020202020204" pitchFamily="34" charset="0"/>
            </a:rPr>
            <a:t>Not Aware</a:t>
          </a:r>
          <a:endParaRPr lang="en-GB" sz="1200" b="1" dirty="0">
            <a:solidFill>
              <a:sysClr val="window" lastClr="FFFFFF"/>
            </a:solidFill>
            <a:latin typeface="Arial" panose="020B0604020202020204" pitchFamily="34" charset="0"/>
            <a:ea typeface="+mn-ea"/>
            <a:cs typeface="Arial" panose="020B0604020202020204" pitchFamily="34" charset="0"/>
          </a:endParaRPr>
        </a:p>
      </dgm:t>
    </dgm:pt>
    <dgm:pt modelId="{BB4C2F80-406E-4E5D-ACC4-09C6A89DAFED}" type="sibTrans" cxnId="{6D0D2406-23A6-44E2-B84D-411923CFFCF6}">
      <dgm:prSet/>
      <dgm:spPr/>
      <dgm:t>
        <a:bodyPr/>
        <a:lstStyle/>
        <a:p>
          <a:endParaRPr lang="en-US"/>
        </a:p>
      </dgm:t>
    </dgm:pt>
    <dgm:pt modelId="{2844DBB6-06BF-4FA8-A79C-6C769060F2D1}" type="parTrans" cxnId="{6D0D2406-23A6-44E2-B84D-411923CFFCF6}">
      <dgm:prSet/>
      <dgm:spPr/>
      <dgm:t>
        <a:bodyPr/>
        <a:lstStyle/>
        <a:p>
          <a:endParaRPr lang="en-US"/>
        </a:p>
      </dgm:t>
    </dgm:pt>
    <dgm:pt modelId="{833F1EEB-2EF7-4953-A9E4-E5E7E1D65211}" type="pres">
      <dgm:prSet presAssocID="{BC0BBA9B-6731-4EED-8151-C67B0BC493A5}" presName="linearFlow" presStyleCnt="0">
        <dgm:presLayoutVars>
          <dgm:dir/>
          <dgm:resizeHandles val="exact"/>
        </dgm:presLayoutVars>
      </dgm:prSet>
      <dgm:spPr/>
      <dgm:t>
        <a:bodyPr/>
        <a:lstStyle/>
        <a:p>
          <a:endParaRPr lang="en-US"/>
        </a:p>
      </dgm:t>
    </dgm:pt>
    <dgm:pt modelId="{5870FD24-41EF-4A23-8180-F654DCB2C673}" type="pres">
      <dgm:prSet presAssocID="{82E4780F-D77D-44B2-856F-C5322E9E2FD0}" presName="composite" presStyleCnt="0"/>
      <dgm:spPr/>
    </dgm:pt>
    <dgm:pt modelId="{51BF096A-CC8E-4B83-95E4-6675F8009403}" type="pres">
      <dgm:prSet presAssocID="{82E4780F-D77D-44B2-856F-C5322E9E2FD0}" presName="imgShp" presStyleLbl="fgImgPlace1" presStyleIdx="0" presStyleCnt="1" custFlipHor="0" custScaleX="100077" custLinFactNeighborX="-1454" custLinFactNeighborY="-13563"/>
      <dgm:spPr>
        <a:xfrm>
          <a:off x="92108" y="0"/>
          <a:ext cx="364566" cy="276999"/>
        </a:xfrm>
        <a:prstGeom prst="ellipse">
          <a:avLst/>
        </a:prstGeom>
        <a:solidFill>
          <a:schemeClr val="accent1">
            <a:lumMod val="40000"/>
            <a:lumOff val="60000"/>
          </a:schemeClr>
        </a:solidFill>
        <a:ln w="12700" cap="flat" cmpd="sng" algn="ctr">
          <a:solidFill>
            <a:sysClr val="window" lastClr="FFFFFF">
              <a:hueOff val="0"/>
              <a:satOff val="0"/>
              <a:lumOff val="0"/>
              <a:alphaOff val="0"/>
            </a:sysClr>
          </a:solidFill>
          <a:prstDash val="solid"/>
          <a:miter lim="800000"/>
        </a:ln>
        <a:effectLst/>
      </dgm:spPr>
      <dgm:t>
        <a:bodyPr/>
        <a:lstStyle/>
        <a:p>
          <a:endParaRPr lang="en-US"/>
        </a:p>
      </dgm:t>
    </dgm:pt>
    <dgm:pt modelId="{A7A2AA31-64DB-4752-9C0D-EB7410E0DC4A}" type="pres">
      <dgm:prSet presAssocID="{82E4780F-D77D-44B2-856F-C5322E9E2FD0}" presName="txShp" presStyleLbl="node1" presStyleIdx="0" presStyleCnt="1" custScaleX="106702" custLinFactY="-79312" custLinFactNeighborX="5078" custLinFactNeighborY="-100000">
        <dgm:presLayoutVars>
          <dgm:bulletEnabled val="1"/>
        </dgm:presLayoutVars>
      </dgm:prSet>
      <dgm:spPr/>
      <dgm:t>
        <a:bodyPr/>
        <a:lstStyle/>
        <a:p>
          <a:endParaRPr lang="en-US"/>
        </a:p>
      </dgm:t>
    </dgm:pt>
  </dgm:ptLst>
  <dgm:cxnLst>
    <dgm:cxn modelId="{225BD376-E5A1-4057-81BA-8ADB7D6AF7F7}" type="presOf" srcId="{82E4780F-D77D-44B2-856F-C5322E9E2FD0}" destId="{A7A2AA31-64DB-4752-9C0D-EB7410E0DC4A}" srcOrd="0" destOrd="0" presId="urn:microsoft.com/office/officeart/2005/8/layout/vList3"/>
    <dgm:cxn modelId="{B4D2C70E-4063-427C-9698-69BB8314728B}" type="presOf" srcId="{BC0BBA9B-6731-4EED-8151-C67B0BC493A5}" destId="{833F1EEB-2EF7-4953-A9E4-E5E7E1D65211}" srcOrd="0" destOrd="0" presId="urn:microsoft.com/office/officeart/2005/8/layout/vList3"/>
    <dgm:cxn modelId="{6D0D2406-23A6-44E2-B84D-411923CFFCF6}" srcId="{BC0BBA9B-6731-4EED-8151-C67B0BC493A5}" destId="{82E4780F-D77D-44B2-856F-C5322E9E2FD0}" srcOrd="0" destOrd="0" parTransId="{2844DBB6-06BF-4FA8-A79C-6C769060F2D1}" sibTransId="{BB4C2F80-406E-4E5D-ACC4-09C6A89DAFED}"/>
    <dgm:cxn modelId="{9B42B941-7443-4D65-B2FC-6C28C7D2D7F1}" type="presParOf" srcId="{833F1EEB-2EF7-4953-A9E4-E5E7E1D65211}" destId="{5870FD24-41EF-4A23-8180-F654DCB2C673}" srcOrd="0" destOrd="0" presId="urn:microsoft.com/office/officeart/2005/8/layout/vList3"/>
    <dgm:cxn modelId="{1E80FDF0-891E-47A0-A966-EAF294A13689}" type="presParOf" srcId="{5870FD24-41EF-4A23-8180-F654DCB2C673}" destId="{51BF096A-CC8E-4B83-95E4-6675F8009403}" srcOrd="0" destOrd="0" presId="urn:microsoft.com/office/officeart/2005/8/layout/vList3"/>
    <dgm:cxn modelId="{30949147-0EB9-4F91-82D3-D94E08E2C834}" type="presParOf" srcId="{5870FD24-41EF-4A23-8180-F654DCB2C673}" destId="{A7A2AA31-64DB-4752-9C0D-EB7410E0DC4A}" srcOrd="1" destOrd="0" presId="urn:microsoft.com/office/officeart/2005/8/layout/v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3EF1070-9469-4C11-B113-E40FB893F258}"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A4E43FEB-3FAA-4C86-AD49-CC201FC0F9A8}">
      <dgm:prSet custT="1"/>
      <dgm:spPr/>
      <dgm:t>
        <a:bodyPr/>
        <a:lstStyle/>
        <a:p>
          <a:pPr rtl="0"/>
          <a:r>
            <a:rPr lang="en-GB" sz="1200" b="1" dirty="0" smtClean="0">
              <a:latin typeface="Arial" panose="020B0604020202020204" pitchFamily="34" charset="0"/>
              <a:cs typeface="Arial" panose="020B0604020202020204" pitchFamily="34" charset="0"/>
            </a:rPr>
            <a:t>Usefulness</a:t>
          </a:r>
          <a:endParaRPr lang="en-GB" sz="1200" dirty="0">
            <a:latin typeface="Arial" panose="020B0604020202020204" pitchFamily="34" charset="0"/>
            <a:cs typeface="Arial" panose="020B0604020202020204" pitchFamily="34" charset="0"/>
          </a:endParaRPr>
        </a:p>
      </dgm:t>
    </dgm:pt>
    <dgm:pt modelId="{5DEEE1AB-1600-48B3-B5D0-8275144120E2}" type="parTrans" cxnId="{E36D76E3-906C-4EF6-BEBC-A19F101286B5}">
      <dgm:prSet/>
      <dgm:spPr/>
      <dgm:t>
        <a:bodyPr/>
        <a:lstStyle/>
        <a:p>
          <a:endParaRPr lang="en-US"/>
        </a:p>
      </dgm:t>
    </dgm:pt>
    <dgm:pt modelId="{6AA28198-88EF-497F-B0CF-7E28A9AAE9F9}" type="sibTrans" cxnId="{E36D76E3-906C-4EF6-BEBC-A19F101286B5}">
      <dgm:prSet/>
      <dgm:spPr/>
      <dgm:t>
        <a:bodyPr/>
        <a:lstStyle/>
        <a:p>
          <a:endParaRPr lang="en-US"/>
        </a:p>
      </dgm:t>
    </dgm:pt>
    <dgm:pt modelId="{31CE4DE0-B175-45BD-A15B-2936D2BA030E}" type="pres">
      <dgm:prSet presAssocID="{E3EF1070-9469-4C11-B113-E40FB893F258}" presName="linearFlow" presStyleCnt="0">
        <dgm:presLayoutVars>
          <dgm:dir/>
          <dgm:resizeHandles val="exact"/>
        </dgm:presLayoutVars>
      </dgm:prSet>
      <dgm:spPr/>
      <dgm:t>
        <a:bodyPr/>
        <a:lstStyle/>
        <a:p>
          <a:endParaRPr lang="en-US"/>
        </a:p>
      </dgm:t>
    </dgm:pt>
    <dgm:pt modelId="{45824F52-E916-4B16-90FA-62C91980898E}" type="pres">
      <dgm:prSet presAssocID="{A4E43FEB-3FAA-4C86-AD49-CC201FC0F9A8}" presName="composite" presStyleCnt="0"/>
      <dgm:spPr/>
    </dgm:pt>
    <dgm:pt modelId="{967D1C6C-9BFC-4847-921F-3D40354C9E39}" type="pres">
      <dgm:prSet presAssocID="{A4E43FEB-3FAA-4C86-AD49-CC201FC0F9A8}" presName="imgShp" presStyleLbl="fgImgPlace1" presStyleIdx="0" presStyleCnt="1"/>
      <dgm:spPr>
        <a:solidFill>
          <a:schemeClr val="accent1">
            <a:lumMod val="40000"/>
            <a:lumOff val="60000"/>
          </a:schemeClr>
        </a:solidFill>
      </dgm:spPr>
    </dgm:pt>
    <dgm:pt modelId="{03107F21-D8A9-4F3B-9E6E-A4F7AF60661F}" type="pres">
      <dgm:prSet presAssocID="{A4E43FEB-3FAA-4C86-AD49-CC201FC0F9A8}" presName="txShp" presStyleLbl="node1" presStyleIdx="0" presStyleCnt="1" custScaleX="111423" custLinFactNeighborY="1091">
        <dgm:presLayoutVars>
          <dgm:bulletEnabled val="1"/>
        </dgm:presLayoutVars>
      </dgm:prSet>
      <dgm:spPr/>
      <dgm:t>
        <a:bodyPr/>
        <a:lstStyle/>
        <a:p>
          <a:endParaRPr lang="en-US"/>
        </a:p>
      </dgm:t>
    </dgm:pt>
  </dgm:ptLst>
  <dgm:cxnLst>
    <dgm:cxn modelId="{9028BB64-4AF7-4B5B-9D39-00CF07AD66F9}" type="presOf" srcId="{A4E43FEB-3FAA-4C86-AD49-CC201FC0F9A8}" destId="{03107F21-D8A9-4F3B-9E6E-A4F7AF60661F}" srcOrd="0" destOrd="0" presId="urn:microsoft.com/office/officeart/2005/8/layout/vList3"/>
    <dgm:cxn modelId="{E891EF8D-E565-490E-A426-4E7BDD4596FF}" type="presOf" srcId="{E3EF1070-9469-4C11-B113-E40FB893F258}" destId="{31CE4DE0-B175-45BD-A15B-2936D2BA030E}" srcOrd="0" destOrd="0" presId="urn:microsoft.com/office/officeart/2005/8/layout/vList3"/>
    <dgm:cxn modelId="{E36D76E3-906C-4EF6-BEBC-A19F101286B5}" srcId="{E3EF1070-9469-4C11-B113-E40FB893F258}" destId="{A4E43FEB-3FAA-4C86-AD49-CC201FC0F9A8}" srcOrd="0" destOrd="0" parTransId="{5DEEE1AB-1600-48B3-B5D0-8275144120E2}" sibTransId="{6AA28198-88EF-497F-B0CF-7E28A9AAE9F9}"/>
    <dgm:cxn modelId="{00ACB12D-ECD3-4C0B-8E3A-2D5E560E835B}" type="presParOf" srcId="{31CE4DE0-B175-45BD-A15B-2936D2BA030E}" destId="{45824F52-E916-4B16-90FA-62C91980898E}" srcOrd="0" destOrd="0" presId="urn:microsoft.com/office/officeart/2005/8/layout/vList3"/>
    <dgm:cxn modelId="{342CB5AC-9363-48AA-B9B2-379E2959D75E}" type="presParOf" srcId="{45824F52-E916-4B16-90FA-62C91980898E}" destId="{967D1C6C-9BFC-4847-921F-3D40354C9E39}" srcOrd="0" destOrd="0" presId="urn:microsoft.com/office/officeart/2005/8/layout/vList3"/>
    <dgm:cxn modelId="{FB2660D6-6CE9-4297-A4A9-E39F258C9B1E}" type="presParOf" srcId="{45824F52-E916-4B16-90FA-62C91980898E}" destId="{03107F21-D8A9-4F3B-9E6E-A4F7AF60661F}" srcOrd="1" destOrd="0" presId="urn:microsoft.com/office/officeart/2005/8/layout/vList3"/>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402539-1D00-4022-AA75-B1CA4FE7F68E}"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CEC88587-4C46-4BE1-882B-6DE2AFCE6C05}">
      <dgm:prSet custT="1"/>
      <dgm:spPr/>
      <dgm:t>
        <a:bodyPr/>
        <a:lstStyle/>
        <a:p>
          <a:pPr rtl="0"/>
          <a:r>
            <a:rPr lang="en-GB" sz="1200" b="1" dirty="0" smtClean="0">
              <a:latin typeface="Arial" panose="020B0604020202020204" pitchFamily="34" charset="0"/>
              <a:cs typeface="Arial" panose="020B0604020202020204" pitchFamily="34" charset="0"/>
            </a:rPr>
            <a:t>Raising Awareness</a:t>
          </a:r>
        </a:p>
        <a:p>
          <a:pPr rtl="0"/>
          <a:r>
            <a:rPr lang="en-GB" sz="1200" b="1" dirty="0" smtClean="0">
              <a:latin typeface="Arial" panose="020B0604020202020204" pitchFamily="34" charset="0"/>
              <a:cs typeface="Arial" panose="020B0604020202020204" pitchFamily="34" charset="0"/>
            </a:rPr>
            <a:t>Newsletter</a:t>
          </a:r>
          <a:endParaRPr lang="en-GB" sz="1200" dirty="0">
            <a:latin typeface="Arial" panose="020B0604020202020204" pitchFamily="34" charset="0"/>
            <a:cs typeface="Arial" panose="020B0604020202020204" pitchFamily="34" charset="0"/>
          </a:endParaRPr>
        </a:p>
      </dgm:t>
    </dgm:pt>
    <dgm:pt modelId="{6E016404-1C91-4A93-999B-A33D2FC1EED1}" type="parTrans" cxnId="{E2BD7ED9-AF68-41D6-A80E-3DF7DE85B37E}">
      <dgm:prSet/>
      <dgm:spPr/>
      <dgm:t>
        <a:bodyPr/>
        <a:lstStyle/>
        <a:p>
          <a:endParaRPr lang="en-US"/>
        </a:p>
      </dgm:t>
    </dgm:pt>
    <dgm:pt modelId="{0D9EE748-3532-4C38-9259-D93C499AC1FE}" type="sibTrans" cxnId="{E2BD7ED9-AF68-41D6-A80E-3DF7DE85B37E}">
      <dgm:prSet/>
      <dgm:spPr/>
      <dgm:t>
        <a:bodyPr/>
        <a:lstStyle/>
        <a:p>
          <a:endParaRPr lang="en-US"/>
        </a:p>
      </dgm:t>
    </dgm:pt>
    <dgm:pt modelId="{DB67D04F-1FCD-4B04-A819-F145E6020446}" type="pres">
      <dgm:prSet presAssocID="{BD402539-1D00-4022-AA75-B1CA4FE7F68E}" presName="linearFlow" presStyleCnt="0">
        <dgm:presLayoutVars>
          <dgm:dir/>
          <dgm:resizeHandles val="exact"/>
        </dgm:presLayoutVars>
      </dgm:prSet>
      <dgm:spPr/>
      <dgm:t>
        <a:bodyPr/>
        <a:lstStyle/>
        <a:p>
          <a:endParaRPr lang="en-US"/>
        </a:p>
      </dgm:t>
    </dgm:pt>
    <dgm:pt modelId="{C4082172-2555-42AF-AA32-B3441A9D664B}" type="pres">
      <dgm:prSet presAssocID="{CEC88587-4C46-4BE1-882B-6DE2AFCE6C05}" presName="composite" presStyleCnt="0"/>
      <dgm:spPr/>
    </dgm:pt>
    <dgm:pt modelId="{94B88C03-96B3-4A1B-AA1D-E9D25349471C}" type="pres">
      <dgm:prSet presAssocID="{CEC88587-4C46-4BE1-882B-6DE2AFCE6C05}" presName="imgShp" presStyleLbl="fgImgPlace1" presStyleIdx="0" presStyleCnt="1" custLinFactNeighborX="-1022" custLinFactNeighborY="1760"/>
      <dgm:spPr>
        <a:solidFill>
          <a:schemeClr val="accent1">
            <a:lumMod val="40000"/>
            <a:lumOff val="60000"/>
          </a:schemeClr>
        </a:solidFill>
      </dgm:spPr>
    </dgm:pt>
    <dgm:pt modelId="{1DF73A0D-100F-4A8A-BB2A-B6B5C12E0245}" type="pres">
      <dgm:prSet presAssocID="{CEC88587-4C46-4BE1-882B-6DE2AFCE6C05}" presName="txShp" presStyleLbl="node1" presStyleIdx="0" presStyleCnt="1" custScaleX="114287" custLinFactNeighborX="1101" custLinFactNeighborY="0">
        <dgm:presLayoutVars>
          <dgm:bulletEnabled val="1"/>
        </dgm:presLayoutVars>
      </dgm:prSet>
      <dgm:spPr/>
      <dgm:t>
        <a:bodyPr/>
        <a:lstStyle/>
        <a:p>
          <a:endParaRPr lang="en-US"/>
        </a:p>
      </dgm:t>
    </dgm:pt>
  </dgm:ptLst>
  <dgm:cxnLst>
    <dgm:cxn modelId="{E2BD7ED9-AF68-41D6-A80E-3DF7DE85B37E}" srcId="{BD402539-1D00-4022-AA75-B1CA4FE7F68E}" destId="{CEC88587-4C46-4BE1-882B-6DE2AFCE6C05}" srcOrd="0" destOrd="0" parTransId="{6E016404-1C91-4A93-999B-A33D2FC1EED1}" sibTransId="{0D9EE748-3532-4C38-9259-D93C499AC1FE}"/>
    <dgm:cxn modelId="{97ADE26A-C281-43CA-92B5-AC1BB0A3D97F}" type="presOf" srcId="{BD402539-1D00-4022-AA75-B1CA4FE7F68E}" destId="{DB67D04F-1FCD-4B04-A819-F145E6020446}" srcOrd="0" destOrd="0" presId="urn:microsoft.com/office/officeart/2005/8/layout/vList3"/>
    <dgm:cxn modelId="{8964AFD5-A951-48ED-A8B8-23C349AF1150}" type="presOf" srcId="{CEC88587-4C46-4BE1-882B-6DE2AFCE6C05}" destId="{1DF73A0D-100F-4A8A-BB2A-B6B5C12E0245}" srcOrd="0" destOrd="0" presId="urn:microsoft.com/office/officeart/2005/8/layout/vList3"/>
    <dgm:cxn modelId="{30D5E57B-C797-428F-A9F8-45B1007E36BC}" type="presParOf" srcId="{DB67D04F-1FCD-4B04-A819-F145E6020446}" destId="{C4082172-2555-42AF-AA32-B3441A9D664B}" srcOrd="0" destOrd="0" presId="urn:microsoft.com/office/officeart/2005/8/layout/vList3"/>
    <dgm:cxn modelId="{70867CF5-F64D-467E-A1DA-6908A35C0238}" type="presParOf" srcId="{C4082172-2555-42AF-AA32-B3441A9D664B}" destId="{94B88C03-96B3-4A1B-AA1D-E9D25349471C}" srcOrd="0" destOrd="0" presId="urn:microsoft.com/office/officeart/2005/8/layout/vList3"/>
    <dgm:cxn modelId="{AE1DFAB3-2430-47A0-BFCC-485E8111F714}" type="presParOf" srcId="{C4082172-2555-42AF-AA32-B3441A9D664B}" destId="{1DF73A0D-100F-4A8A-BB2A-B6B5C12E0245}" srcOrd="1" destOrd="0" presId="urn:microsoft.com/office/officeart/2005/8/layout/vList3"/>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73EB50E-891D-4C43-9E58-155E25EDA895}"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6816D691-1507-4966-9023-7FFDB91B82D8}">
      <dgm:prSet phldrT="[Text]"/>
      <dgm:spPr/>
      <dgm:t>
        <a:bodyPr/>
        <a:lstStyle/>
        <a:p>
          <a:r>
            <a:rPr lang="en-US" dirty="0" smtClean="0"/>
            <a:t>FAQs</a:t>
          </a:r>
          <a:endParaRPr lang="en-US" dirty="0"/>
        </a:p>
      </dgm:t>
    </dgm:pt>
    <dgm:pt modelId="{CB9DA2FC-8D3A-44A0-9539-6B8F647D8302}" type="parTrans" cxnId="{93932B92-5F89-4E9B-BA68-7EAEF241A1F4}">
      <dgm:prSet/>
      <dgm:spPr/>
      <dgm:t>
        <a:bodyPr/>
        <a:lstStyle/>
        <a:p>
          <a:endParaRPr lang="en-US"/>
        </a:p>
      </dgm:t>
    </dgm:pt>
    <dgm:pt modelId="{E3C0F2C3-7C09-4604-BC70-7F324033E960}" type="sibTrans" cxnId="{93932B92-5F89-4E9B-BA68-7EAEF241A1F4}">
      <dgm:prSet/>
      <dgm:spPr/>
      <dgm:t>
        <a:bodyPr/>
        <a:lstStyle/>
        <a:p>
          <a:endParaRPr lang="en-US"/>
        </a:p>
      </dgm:t>
    </dgm:pt>
    <dgm:pt modelId="{4A2F50D3-53F8-4F47-A7B8-543E797DC6DC}">
      <dgm:prSet phldrT="[Text]"/>
      <dgm:spPr/>
      <dgm:t>
        <a:bodyPr/>
        <a:lstStyle/>
        <a:p>
          <a:r>
            <a:rPr lang="en-US" dirty="0" smtClean="0"/>
            <a:t>Do thickening agents interact with medicines?</a:t>
          </a:r>
          <a:endParaRPr lang="en-US" dirty="0"/>
        </a:p>
      </dgm:t>
    </dgm:pt>
    <dgm:pt modelId="{4F2107DF-AD0F-431D-9F8C-7DD974EF6BAD}" type="parTrans" cxnId="{14B18C2C-82AC-45AA-B49F-362454F3B2E7}">
      <dgm:prSet/>
      <dgm:spPr/>
      <dgm:t>
        <a:bodyPr/>
        <a:lstStyle/>
        <a:p>
          <a:endParaRPr lang="en-US"/>
        </a:p>
      </dgm:t>
    </dgm:pt>
    <dgm:pt modelId="{E2420D4A-8F4B-4A84-A27D-B4BA2FAF2BFD}" type="sibTrans" cxnId="{14B18C2C-82AC-45AA-B49F-362454F3B2E7}">
      <dgm:prSet/>
      <dgm:spPr/>
      <dgm:t>
        <a:bodyPr/>
        <a:lstStyle/>
        <a:p>
          <a:endParaRPr lang="en-US"/>
        </a:p>
      </dgm:t>
    </dgm:pt>
    <dgm:pt modelId="{3CE2A62E-D861-4D66-A5E5-4F279C541F74}">
      <dgm:prSet phldrT="[Text]"/>
      <dgm:spPr/>
      <dgm:t>
        <a:bodyPr/>
        <a:lstStyle/>
        <a:p>
          <a:r>
            <a:rPr lang="en-US" dirty="0" smtClean="0"/>
            <a:t>Can thickening agents be prescribed?</a:t>
          </a:r>
          <a:endParaRPr lang="en-US" dirty="0"/>
        </a:p>
      </dgm:t>
    </dgm:pt>
    <dgm:pt modelId="{BBD01AAE-E369-4B39-937B-E3314E266BCB}" type="parTrans" cxnId="{725B3A1E-4DBE-49AF-9D45-4C42794B92C5}">
      <dgm:prSet/>
      <dgm:spPr/>
      <dgm:t>
        <a:bodyPr/>
        <a:lstStyle/>
        <a:p>
          <a:endParaRPr lang="en-US"/>
        </a:p>
      </dgm:t>
    </dgm:pt>
    <dgm:pt modelId="{3355517D-2CF8-4C45-ACD6-38539209EFB0}" type="sibTrans" cxnId="{725B3A1E-4DBE-49AF-9D45-4C42794B92C5}">
      <dgm:prSet/>
      <dgm:spPr/>
      <dgm:t>
        <a:bodyPr/>
        <a:lstStyle/>
        <a:p>
          <a:endParaRPr lang="en-US"/>
        </a:p>
      </dgm:t>
    </dgm:pt>
    <dgm:pt modelId="{17DC2C47-70F1-4CBF-A709-84A1705017E0}">
      <dgm:prSet phldrT="[Text]"/>
      <dgm:spPr/>
      <dgm:t>
        <a:bodyPr/>
        <a:lstStyle/>
        <a:p>
          <a:r>
            <a:rPr lang="en-US" dirty="0" smtClean="0"/>
            <a:t>How much thickening agent to prescribe for 1 month?</a:t>
          </a:r>
          <a:endParaRPr lang="en-US" dirty="0"/>
        </a:p>
      </dgm:t>
    </dgm:pt>
    <dgm:pt modelId="{94205C45-D9C7-4311-B397-50DEB3A1BEB9}" type="parTrans" cxnId="{1C640897-0B26-485A-A416-8724BB745E34}">
      <dgm:prSet/>
      <dgm:spPr/>
      <dgm:t>
        <a:bodyPr/>
        <a:lstStyle/>
        <a:p>
          <a:endParaRPr lang="en-US"/>
        </a:p>
      </dgm:t>
    </dgm:pt>
    <dgm:pt modelId="{47AB0C43-A999-4F00-BBD2-2BAC5F7F8080}" type="sibTrans" cxnId="{1C640897-0B26-485A-A416-8724BB745E34}">
      <dgm:prSet/>
      <dgm:spPr/>
      <dgm:t>
        <a:bodyPr/>
        <a:lstStyle/>
        <a:p>
          <a:endParaRPr lang="en-US"/>
        </a:p>
      </dgm:t>
    </dgm:pt>
    <dgm:pt modelId="{8CDEA9DA-03CA-4C69-8BDD-7D6BBE99812B}">
      <dgm:prSet phldrT="[Text]"/>
      <dgm:spPr/>
      <dgm:t>
        <a:bodyPr/>
        <a:lstStyle/>
        <a:p>
          <a:r>
            <a:rPr lang="en-US" dirty="0" smtClean="0"/>
            <a:t>How to administer medicines to patients requiring thickened fluids? </a:t>
          </a:r>
          <a:endParaRPr lang="en-US" dirty="0"/>
        </a:p>
      </dgm:t>
    </dgm:pt>
    <dgm:pt modelId="{8223DE76-32AB-4056-83B0-791887C8F77C}" type="parTrans" cxnId="{C42A3700-FA3B-4FFF-9B97-DD5436EFABB2}">
      <dgm:prSet/>
      <dgm:spPr/>
      <dgm:t>
        <a:bodyPr/>
        <a:lstStyle/>
        <a:p>
          <a:endParaRPr lang="en-US"/>
        </a:p>
      </dgm:t>
    </dgm:pt>
    <dgm:pt modelId="{DC35F9D6-EC90-4652-B62B-C6D514550538}" type="sibTrans" cxnId="{C42A3700-FA3B-4FFF-9B97-DD5436EFABB2}">
      <dgm:prSet/>
      <dgm:spPr/>
      <dgm:t>
        <a:bodyPr/>
        <a:lstStyle/>
        <a:p>
          <a:endParaRPr lang="en-US"/>
        </a:p>
      </dgm:t>
    </dgm:pt>
    <dgm:pt modelId="{530CAFC3-6AF9-45C2-ABBD-413FDE53C903}">
      <dgm:prSet phldrT="[Text]"/>
      <dgm:spPr/>
      <dgm:t>
        <a:bodyPr/>
        <a:lstStyle/>
        <a:p>
          <a:r>
            <a:rPr lang="en-US" dirty="0" smtClean="0"/>
            <a:t>Is it unlicensed to thicken medicines? </a:t>
          </a:r>
          <a:endParaRPr lang="en-US" dirty="0"/>
        </a:p>
      </dgm:t>
    </dgm:pt>
    <dgm:pt modelId="{1D6DDD1D-5156-4C05-B11C-DBCB90B1E776}" type="parTrans" cxnId="{C798B072-693C-4F6E-8558-8B4B074A4179}">
      <dgm:prSet/>
      <dgm:spPr/>
      <dgm:t>
        <a:bodyPr/>
        <a:lstStyle/>
        <a:p>
          <a:endParaRPr lang="en-US"/>
        </a:p>
      </dgm:t>
    </dgm:pt>
    <dgm:pt modelId="{9C1F99C2-4DBD-4F7F-BE7F-245E1501F600}" type="sibTrans" cxnId="{C798B072-693C-4F6E-8558-8B4B074A4179}">
      <dgm:prSet/>
      <dgm:spPr/>
      <dgm:t>
        <a:bodyPr/>
        <a:lstStyle/>
        <a:p>
          <a:endParaRPr lang="en-US"/>
        </a:p>
      </dgm:t>
    </dgm:pt>
    <dgm:pt modelId="{73D70045-8ED8-4132-A460-F234FFAF30BF}">
      <dgm:prSet phldrT="[Text]"/>
      <dgm:spPr/>
      <dgm:t>
        <a:bodyPr/>
        <a:lstStyle/>
        <a:p>
          <a:r>
            <a:rPr lang="en-US" dirty="0" smtClean="0"/>
            <a:t>Are</a:t>
          </a:r>
          <a:r>
            <a:rPr lang="en-US" baseline="0" dirty="0" smtClean="0"/>
            <a:t> thickening agents medicines?</a:t>
          </a:r>
          <a:endParaRPr lang="en-US" dirty="0"/>
        </a:p>
      </dgm:t>
    </dgm:pt>
    <dgm:pt modelId="{6FC360EF-3136-40E7-BEC2-831D6F51AEF8}" type="parTrans" cxnId="{E3ACB23A-E901-4CF5-B55C-C521037A6C7E}">
      <dgm:prSet/>
      <dgm:spPr/>
      <dgm:t>
        <a:bodyPr/>
        <a:lstStyle/>
        <a:p>
          <a:endParaRPr lang="en-US"/>
        </a:p>
      </dgm:t>
    </dgm:pt>
    <dgm:pt modelId="{7E301196-352C-4980-8714-D60DBF4C6BCA}" type="sibTrans" cxnId="{E3ACB23A-E901-4CF5-B55C-C521037A6C7E}">
      <dgm:prSet/>
      <dgm:spPr/>
      <dgm:t>
        <a:bodyPr/>
        <a:lstStyle/>
        <a:p>
          <a:endParaRPr lang="en-US"/>
        </a:p>
      </dgm:t>
    </dgm:pt>
    <dgm:pt modelId="{79810BEE-BB5D-448D-8A6E-B5BAE86988FB}" type="pres">
      <dgm:prSet presAssocID="{C73EB50E-891D-4C43-9E58-155E25EDA895}" presName="Name0" presStyleCnt="0">
        <dgm:presLayoutVars>
          <dgm:chMax val="1"/>
          <dgm:dir/>
          <dgm:animLvl val="ctr"/>
          <dgm:resizeHandles val="exact"/>
        </dgm:presLayoutVars>
      </dgm:prSet>
      <dgm:spPr/>
      <dgm:t>
        <a:bodyPr/>
        <a:lstStyle/>
        <a:p>
          <a:endParaRPr lang="en-US"/>
        </a:p>
      </dgm:t>
    </dgm:pt>
    <dgm:pt modelId="{E4C941B3-B58C-489B-A15A-CEC07CF037A3}" type="pres">
      <dgm:prSet presAssocID="{6816D691-1507-4966-9023-7FFDB91B82D8}" presName="centerShape" presStyleLbl="node0" presStyleIdx="0" presStyleCnt="1"/>
      <dgm:spPr/>
      <dgm:t>
        <a:bodyPr/>
        <a:lstStyle/>
        <a:p>
          <a:endParaRPr lang="en-US"/>
        </a:p>
      </dgm:t>
    </dgm:pt>
    <dgm:pt modelId="{A2AEE849-CA11-4621-86B6-DEEFE2A6054B}" type="pres">
      <dgm:prSet presAssocID="{4A2F50D3-53F8-4F47-A7B8-543E797DC6DC}" presName="node" presStyleLbl="node1" presStyleIdx="0" presStyleCnt="6">
        <dgm:presLayoutVars>
          <dgm:bulletEnabled val="1"/>
        </dgm:presLayoutVars>
      </dgm:prSet>
      <dgm:spPr/>
      <dgm:t>
        <a:bodyPr/>
        <a:lstStyle/>
        <a:p>
          <a:endParaRPr lang="en-US"/>
        </a:p>
      </dgm:t>
    </dgm:pt>
    <dgm:pt modelId="{991188E7-A334-4B5F-8498-B5A724A5CED7}" type="pres">
      <dgm:prSet presAssocID="{4A2F50D3-53F8-4F47-A7B8-543E797DC6DC}" presName="dummy" presStyleCnt="0"/>
      <dgm:spPr/>
    </dgm:pt>
    <dgm:pt modelId="{BF940F7F-0E04-4D11-98C6-FD034DEA4A05}" type="pres">
      <dgm:prSet presAssocID="{E2420D4A-8F4B-4A84-A27D-B4BA2FAF2BFD}" presName="sibTrans" presStyleLbl="sibTrans2D1" presStyleIdx="0" presStyleCnt="6"/>
      <dgm:spPr/>
      <dgm:t>
        <a:bodyPr/>
        <a:lstStyle/>
        <a:p>
          <a:endParaRPr lang="en-US"/>
        </a:p>
      </dgm:t>
    </dgm:pt>
    <dgm:pt modelId="{1DC81ECE-C2B5-4668-91F2-94E549FB88B0}" type="pres">
      <dgm:prSet presAssocID="{3CE2A62E-D861-4D66-A5E5-4F279C541F74}" presName="node" presStyleLbl="node1" presStyleIdx="1" presStyleCnt="6">
        <dgm:presLayoutVars>
          <dgm:bulletEnabled val="1"/>
        </dgm:presLayoutVars>
      </dgm:prSet>
      <dgm:spPr/>
      <dgm:t>
        <a:bodyPr/>
        <a:lstStyle/>
        <a:p>
          <a:endParaRPr lang="en-US"/>
        </a:p>
      </dgm:t>
    </dgm:pt>
    <dgm:pt modelId="{F90411F8-D008-44EF-91F3-EBF488DA2A1A}" type="pres">
      <dgm:prSet presAssocID="{3CE2A62E-D861-4D66-A5E5-4F279C541F74}" presName="dummy" presStyleCnt="0"/>
      <dgm:spPr/>
    </dgm:pt>
    <dgm:pt modelId="{9F6707D5-A32E-430D-A4C0-039B94FAE2B8}" type="pres">
      <dgm:prSet presAssocID="{3355517D-2CF8-4C45-ACD6-38539209EFB0}" presName="sibTrans" presStyleLbl="sibTrans2D1" presStyleIdx="1" presStyleCnt="6"/>
      <dgm:spPr/>
      <dgm:t>
        <a:bodyPr/>
        <a:lstStyle/>
        <a:p>
          <a:endParaRPr lang="en-US"/>
        </a:p>
      </dgm:t>
    </dgm:pt>
    <dgm:pt modelId="{3F2AF06F-B518-4B34-A060-151A5BB97A7A}" type="pres">
      <dgm:prSet presAssocID="{17DC2C47-70F1-4CBF-A709-84A1705017E0}" presName="node" presStyleLbl="node1" presStyleIdx="2" presStyleCnt="6">
        <dgm:presLayoutVars>
          <dgm:bulletEnabled val="1"/>
        </dgm:presLayoutVars>
      </dgm:prSet>
      <dgm:spPr/>
      <dgm:t>
        <a:bodyPr/>
        <a:lstStyle/>
        <a:p>
          <a:endParaRPr lang="en-US"/>
        </a:p>
      </dgm:t>
    </dgm:pt>
    <dgm:pt modelId="{7D34D817-3FAF-4C65-9720-1A4DDDFE0EF1}" type="pres">
      <dgm:prSet presAssocID="{17DC2C47-70F1-4CBF-A709-84A1705017E0}" presName="dummy" presStyleCnt="0"/>
      <dgm:spPr/>
    </dgm:pt>
    <dgm:pt modelId="{5857DF76-F36A-43B9-9698-66AC76550F07}" type="pres">
      <dgm:prSet presAssocID="{47AB0C43-A999-4F00-BBD2-2BAC5F7F8080}" presName="sibTrans" presStyleLbl="sibTrans2D1" presStyleIdx="2" presStyleCnt="6"/>
      <dgm:spPr/>
      <dgm:t>
        <a:bodyPr/>
        <a:lstStyle/>
        <a:p>
          <a:endParaRPr lang="en-US"/>
        </a:p>
      </dgm:t>
    </dgm:pt>
    <dgm:pt modelId="{7691E9B5-BE6E-4CCB-BCCD-D17C0F3BC637}" type="pres">
      <dgm:prSet presAssocID="{8CDEA9DA-03CA-4C69-8BDD-7D6BBE99812B}" presName="node" presStyleLbl="node1" presStyleIdx="3" presStyleCnt="6">
        <dgm:presLayoutVars>
          <dgm:bulletEnabled val="1"/>
        </dgm:presLayoutVars>
      </dgm:prSet>
      <dgm:spPr/>
      <dgm:t>
        <a:bodyPr/>
        <a:lstStyle/>
        <a:p>
          <a:endParaRPr lang="en-US"/>
        </a:p>
      </dgm:t>
    </dgm:pt>
    <dgm:pt modelId="{140E85CB-BC00-4322-BAF9-BC12B9C2D1D4}" type="pres">
      <dgm:prSet presAssocID="{8CDEA9DA-03CA-4C69-8BDD-7D6BBE99812B}" presName="dummy" presStyleCnt="0"/>
      <dgm:spPr/>
    </dgm:pt>
    <dgm:pt modelId="{186C5EC7-290E-4B41-8B50-91AAB9A6C767}" type="pres">
      <dgm:prSet presAssocID="{DC35F9D6-EC90-4652-B62B-C6D514550538}" presName="sibTrans" presStyleLbl="sibTrans2D1" presStyleIdx="3" presStyleCnt="6"/>
      <dgm:spPr/>
      <dgm:t>
        <a:bodyPr/>
        <a:lstStyle/>
        <a:p>
          <a:endParaRPr lang="en-US"/>
        </a:p>
      </dgm:t>
    </dgm:pt>
    <dgm:pt modelId="{1FC53DB1-5BEE-42E1-955C-6ED34095D944}" type="pres">
      <dgm:prSet presAssocID="{530CAFC3-6AF9-45C2-ABBD-413FDE53C903}" presName="node" presStyleLbl="node1" presStyleIdx="4" presStyleCnt="6">
        <dgm:presLayoutVars>
          <dgm:bulletEnabled val="1"/>
        </dgm:presLayoutVars>
      </dgm:prSet>
      <dgm:spPr/>
      <dgm:t>
        <a:bodyPr/>
        <a:lstStyle/>
        <a:p>
          <a:endParaRPr lang="en-US"/>
        </a:p>
      </dgm:t>
    </dgm:pt>
    <dgm:pt modelId="{8E953E07-01A5-4748-8F27-718A99F0CAA5}" type="pres">
      <dgm:prSet presAssocID="{530CAFC3-6AF9-45C2-ABBD-413FDE53C903}" presName="dummy" presStyleCnt="0"/>
      <dgm:spPr/>
    </dgm:pt>
    <dgm:pt modelId="{7362C628-E331-46ED-803A-050AB24D80E2}" type="pres">
      <dgm:prSet presAssocID="{9C1F99C2-4DBD-4F7F-BE7F-245E1501F600}" presName="sibTrans" presStyleLbl="sibTrans2D1" presStyleIdx="4" presStyleCnt="6"/>
      <dgm:spPr/>
      <dgm:t>
        <a:bodyPr/>
        <a:lstStyle/>
        <a:p>
          <a:endParaRPr lang="en-US"/>
        </a:p>
      </dgm:t>
    </dgm:pt>
    <dgm:pt modelId="{49385974-E2F4-4B51-8E9C-93676E6D7F06}" type="pres">
      <dgm:prSet presAssocID="{73D70045-8ED8-4132-A460-F234FFAF30BF}" presName="node" presStyleLbl="node1" presStyleIdx="5" presStyleCnt="6">
        <dgm:presLayoutVars>
          <dgm:bulletEnabled val="1"/>
        </dgm:presLayoutVars>
      </dgm:prSet>
      <dgm:spPr/>
      <dgm:t>
        <a:bodyPr/>
        <a:lstStyle/>
        <a:p>
          <a:endParaRPr lang="en-US"/>
        </a:p>
      </dgm:t>
    </dgm:pt>
    <dgm:pt modelId="{0736CFC9-EA1E-43F9-8928-EB311137019F}" type="pres">
      <dgm:prSet presAssocID="{73D70045-8ED8-4132-A460-F234FFAF30BF}" presName="dummy" presStyleCnt="0"/>
      <dgm:spPr/>
    </dgm:pt>
    <dgm:pt modelId="{3B0303A8-8F7E-4B08-9823-B8863624387B}" type="pres">
      <dgm:prSet presAssocID="{7E301196-352C-4980-8714-D60DBF4C6BCA}" presName="sibTrans" presStyleLbl="sibTrans2D1" presStyleIdx="5" presStyleCnt="6"/>
      <dgm:spPr/>
      <dgm:t>
        <a:bodyPr/>
        <a:lstStyle/>
        <a:p>
          <a:endParaRPr lang="en-US"/>
        </a:p>
      </dgm:t>
    </dgm:pt>
  </dgm:ptLst>
  <dgm:cxnLst>
    <dgm:cxn modelId="{0E901080-931A-459B-96A3-2288CE670B1E}" type="presOf" srcId="{17DC2C47-70F1-4CBF-A709-84A1705017E0}" destId="{3F2AF06F-B518-4B34-A060-151A5BB97A7A}" srcOrd="0" destOrd="0" presId="urn:microsoft.com/office/officeart/2005/8/layout/radial6"/>
    <dgm:cxn modelId="{127A107D-01F1-499D-ADEF-7DF3F70157CD}" type="presOf" srcId="{7E301196-352C-4980-8714-D60DBF4C6BCA}" destId="{3B0303A8-8F7E-4B08-9823-B8863624387B}" srcOrd="0" destOrd="0" presId="urn:microsoft.com/office/officeart/2005/8/layout/radial6"/>
    <dgm:cxn modelId="{F9D89FFB-1753-4C8C-8680-E0D0F88ABDE0}" type="presOf" srcId="{6816D691-1507-4966-9023-7FFDB91B82D8}" destId="{E4C941B3-B58C-489B-A15A-CEC07CF037A3}" srcOrd="0" destOrd="0" presId="urn:microsoft.com/office/officeart/2005/8/layout/radial6"/>
    <dgm:cxn modelId="{1C640897-0B26-485A-A416-8724BB745E34}" srcId="{6816D691-1507-4966-9023-7FFDB91B82D8}" destId="{17DC2C47-70F1-4CBF-A709-84A1705017E0}" srcOrd="2" destOrd="0" parTransId="{94205C45-D9C7-4311-B397-50DEB3A1BEB9}" sibTransId="{47AB0C43-A999-4F00-BBD2-2BAC5F7F8080}"/>
    <dgm:cxn modelId="{725B3A1E-4DBE-49AF-9D45-4C42794B92C5}" srcId="{6816D691-1507-4966-9023-7FFDB91B82D8}" destId="{3CE2A62E-D861-4D66-A5E5-4F279C541F74}" srcOrd="1" destOrd="0" parTransId="{BBD01AAE-E369-4B39-937B-E3314E266BCB}" sibTransId="{3355517D-2CF8-4C45-ACD6-38539209EFB0}"/>
    <dgm:cxn modelId="{14B18C2C-82AC-45AA-B49F-362454F3B2E7}" srcId="{6816D691-1507-4966-9023-7FFDB91B82D8}" destId="{4A2F50D3-53F8-4F47-A7B8-543E797DC6DC}" srcOrd="0" destOrd="0" parTransId="{4F2107DF-AD0F-431D-9F8C-7DD974EF6BAD}" sibTransId="{E2420D4A-8F4B-4A84-A27D-B4BA2FAF2BFD}"/>
    <dgm:cxn modelId="{4BA91E52-18D4-4122-9AFB-F04B7F0F58A8}" type="presOf" srcId="{3CE2A62E-D861-4D66-A5E5-4F279C541F74}" destId="{1DC81ECE-C2B5-4668-91F2-94E549FB88B0}" srcOrd="0" destOrd="0" presId="urn:microsoft.com/office/officeart/2005/8/layout/radial6"/>
    <dgm:cxn modelId="{60E58C68-A5EF-44DA-B639-75FC365F8644}" type="presOf" srcId="{4A2F50D3-53F8-4F47-A7B8-543E797DC6DC}" destId="{A2AEE849-CA11-4621-86B6-DEEFE2A6054B}" srcOrd="0" destOrd="0" presId="urn:microsoft.com/office/officeart/2005/8/layout/radial6"/>
    <dgm:cxn modelId="{C8804BB3-F85B-45A2-920D-D30A645ED3C1}" type="presOf" srcId="{8CDEA9DA-03CA-4C69-8BDD-7D6BBE99812B}" destId="{7691E9B5-BE6E-4CCB-BCCD-D17C0F3BC637}" srcOrd="0" destOrd="0" presId="urn:microsoft.com/office/officeart/2005/8/layout/radial6"/>
    <dgm:cxn modelId="{5AF5AF6A-ED67-48FC-9E39-B7FC940BCD57}" type="presOf" srcId="{C73EB50E-891D-4C43-9E58-155E25EDA895}" destId="{79810BEE-BB5D-448D-8A6E-B5BAE86988FB}" srcOrd="0" destOrd="0" presId="urn:microsoft.com/office/officeart/2005/8/layout/radial6"/>
    <dgm:cxn modelId="{C307822E-2E39-4871-BC5C-BFBFA500A9FD}" type="presOf" srcId="{3355517D-2CF8-4C45-ACD6-38539209EFB0}" destId="{9F6707D5-A32E-430D-A4C0-039B94FAE2B8}" srcOrd="0" destOrd="0" presId="urn:microsoft.com/office/officeart/2005/8/layout/radial6"/>
    <dgm:cxn modelId="{A7D871F9-EDEA-40A9-BA68-A8F266665CC7}" type="presOf" srcId="{E2420D4A-8F4B-4A84-A27D-B4BA2FAF2BFD}" destId="{BF940F7F-0E04-4D11-98C6-FD034DEA4A05}" srcOrd="0" destOrd="0" presId="urn:microsoft.com/office/officeart/2005/8/layout/radial6"/>
    <dgm:cxn modelId="{C798B072-693C-4F6E-8558-8B4B074A4179}" srcId="{6816D691-1507-4966-9023-7FFDB91B82D8}" destId="{530CAFC3-6AF9-45C2-ABBD-413FDE53C903}" srcOrd="4" destOrd="0" parTransId="{1D6DDD1D-5156-4C05-B11C-DBCB90B1E776}" sibTransId="{9C1F99C2-4DBD-4F7F-BE7F-245E1501F600}"/>
    <dgm:cxn modelId="{8D1583D6-A53D-4BB1-BF7F-19A39691DB91}" type="presOf" srcId="{47AB0C43-A999-4F00-BBD2-2BAC5F7F8080}" destId="{5857DF76-F36A-43B9-9698-66AC76550F07}" srcOrd="0" destOrd="0" presId="urn:microsoft.com/office/officeart/2005/8/layout/radial6"/>
    <dgm:cxn modelId="{E6E5EB5C-377B-40F0-AC80-6E4683469F15}" type="presOf" srcId="{530CAFC3-6AF9-45C2-ABBD-413FDE53C903}" destId="{1FC53DB1-5BEE-42E1-955C-6ED34095D944}" srcOrd="0" destOrd="0" presId="urn:microsoft.com/office/officeart/2005/8/layout/radial6"/>
    <dgm:cxn modelId="{93932B92-5F89-4E9B-BA68-7EAEF241A1F4}" srcId="{C73EB50E-891D-4C43-9E58-155E25EDA895}" destId="{6816D691-1507-4966-9023-7FFDB91B82D8}" srcOrd="0" destOrd="0" parTransId="{CB9DA2FC-8D3A-44A0-9539-6B8F647D8302}" sibTransId="{E3C0F2C3-7C09-4604-BC70-7F324033E960}"/>
    <dgm:cxn modelId="{E3ACB23A-E901-4CF5-B55C-C521037A6C7E}" srcId="{6816D691-1507-4966-9023-7FFDB91B82D8}" destId="{73D70045-8ED8-4132-A460-F234FFAF30BF}" srcOrd="5" destOrd="0" parTransId="{6FC360EF-3136-40E7-BEC2-831D6F51AEF8}" sibTransId="{7E301196-352C-4980-8714-D60DBF4C6BCA}"/>
    <dgm:cxn modelId="{920E8E64-374D-4001-B04A-EE8F7B285962}" type="presOf" srcId="{73D70045-8ED8-4132-A460-F234FFAF30BF}" destId="{49385974-E2F4-4B51-8E9C-93676E6D7F06}" srcOrd="0" destOrd="0" presId="urn:microsoft.com/office/officeart/2005/8/layout/radial6"/>
    <dgm:cxn modelId="{C42A3700-FA3B-4FFF-9B97-DD5436EFABB2}" srcId="{6816D691-1507-4966-9023-7FFDB91B82D8}" destId="{8CDEA9DA-03CA-4C69-8BDD-7D6BBE99812B}" srcOrd="3" destOrd="0" parTransId="{8223DE76-32AB-4056-83B0-791887C8F77C}" sibTransId="{DC35F9D6-EC90-4652-B62B-C6D514550538}"/>
    <dgm:cxn modelId="{ED12B522-1BA5-4B1F-ADA0-67D94289C631}" type="presOf" srcId="{DC35F9D6-EC90-4652-B62B-C6D514550538}" destId="{186C5EC7-290E-4B41-8B50-91AAB9A6C767}" srcOrd="0" destOrd="0" presId="urn:microsoft.com/office/officeart/2005/8/layout/radial6"/>
    <dgm:cxn modelId="{69F582CC-5953-4898-B00D-D0BDF94D791F}" type="presOf" srcId="{9C1F99C2-4DBD-4F7F-BE7F-245E1501F600}" destId="{7362C628-E331-46ED-803A-050AB24D80E2}" srcOrd="0" destOrd="0" presId="urn:microsoft.com/office/officeart/2005/8/layout/radial6"/>
    <dgm:cxn modelId="{E8CBFC18-9BEF-4C67-86B1-9B49E9D3B487}" type="presParOf" srcId="{79810BEE-BB5D-448D-8A6E-B5BAE86988FB}" destId="{E4C941B3-B58C-489B-A15A-CEC07CF037A3}" srcOrd="0" destOrd="0" presId="urn:microsoft.com/office/officeart/2005/8/layout/radial6"/>
    <dgm:cxn modelId="{6256A0A0-34DF-4BC9-AE9E-4550219C1399}" type="presParOf" srcId="{79810BEE-BB5D-448D-8A6E-B5BAE86988FB}" destId="{A2AEE849-CA11-4621-86B6-DEEFE2A6054B}" srcOrd="1" destOrd="0" presId="urn:microsoft.com/office/officeart/2005/8/layout/radial6"/>
    <dgm:cxn modelId="{7C7B42D1-E976-474F-BFFA-F8590A1E225B}" type="presParOf" srcId="{79810BEE-BB5D-448D-8A6E-B5BAE86988FB}" destId="{991188E7-A334-4B5F-8498-B5A724A5CED7}" srcOrd="2" destOrd="0" presId="urn:microsoft.com/office/officeart/2005/8/layout/radial6"/>
    <dgm:cxn modelId="{793B769E-7488-45A4-9D09-A681F5603773}" type="presParOf" srcId="{79810BEE-BB5D-448D-8A6E-B5BAE86988FB}" destId="{BF940F7F-0E04-4D11-98C6-FD034DEA4A05}" srcOrd="3" destOrd="0" presId="urn:microsoft.com/office/officeart/2005/8/layout/radial6"/>
    <dgm:cxn modelId="{1688DD06-E570-4ECE-969B-4D3C7FB90A81}" type="presParOf" srcId="{79810BEE-BB5D-448D-8A6E-B5BAE86988FB}" destId="{1DC81ECE-C2B5-4668-91F2-94E549FB88B0}" srcOrd="4" destOrd="0" presId="urn:microsoft.com/office/officeart/2005/8/layout/radial6"/>
    <dgm:cxn modelId="{C6F3CAC5-433C-43A7-8B22-8D91D6D9D8B1}" type="presParOf" srcId="{79810BEE-BB5D-448D-8A6E-B5BAE86988FB}" destId="{F90411F8-D008-44EF-91F3-EBF488DA2A1A}" srcOrd="5" destOrd="0" presId="urn:microsoft.com/office/officeart/2005/8/layout/radial6"/>
    <dgm:cxn modelId="{C1621ED0-BC6D-4538-A529-045540BC7ED4}" type="presParOf" srcId="{79810BEE-BB5D-448D-8A6E-B5BAE86988FB}" destId="{9F6707D5-A32E-430D-A4C0-039B94FAE2B8}" srcOrd="6" destOrd="0" presId="urn:microsoft.com/office/officeart/2005/8/layout/radial6"/>
    <dgm:cxn modelId="{45928DE3-1E67-4F98-8F3C-79441CD1C7E1}" type="presParOf" srcId="{79810BEE-BB5D-448D-8A6E-B5BAE86988FB}" destId="{3F2AF06F-B518-4B34-A060-151A5BB97A7A}" srcOrd="7" destOrd="0" presId="urn:microsoft.com/office/officeart/2005/8/layout/radial6"/>
    <dgm:cxn modelId="{82680AC3-C3A5-4DAA-A498-B912277F0483}" type="presParOf" srcId="{79810BEE-BB5D-448D-8A6E-B5BAE86988FB}" destId="{7D34D817-3FAF-4C65-9720-1A4DDDFE0EF1}" srcOrd="8" destOrd="0" presId="urn:microsoft.com/office/officeart/2005/8/layout/radial6"/>
    <dgm:cxn modelId="{83446B2F-CF9E-4B51-A79E-C541AF0AB260}" type="presParOf" srcId="{79810BEE-BB5D-448D-8A6E-B5BAE86988FB}" destId="{5857DF76-F36A-43B9-9698-66AC76550F07}" srcOrd="9" destOrd="0" presId="urn:microsoft.com/office/officeart/2005/8/layout/radial6"/>
    <dgm:cxn modelId="{C914653B-7F30-4283-829F-C27E106DF64B}" type="presParOf" srcId="{79810BEE-BB5D-448D-8A6E-B5BAE86988FB}" destId="{7691E9B5-BE6E-4CCB-BCCD-D17C0F3BC637}" srcOrd="10" destOrd="0" presId="urn:microsoft.com/office/officeart/2005/8/layout/radial6"/>
    <dgm:cxn modelId="{3ABECF18-9C45-40A6-93C2-A3BB09F2A378}" type="presParOf" srcId="{79810BEE-BB5D-448D-8A6E-B5BAE86988FB}" destId="{140E85CB-BC00-4322-BAF9-BC12B9C2D1D4}" srcOrd="11" destOrd="0" presId="urn:microsoft.com/office/officeart/2005/8/layout/radial6"/>
    <dgm:cxn modelId="{BA7865A7-BBA1-4603-A012-677659B6DB3D}" type="presParOf" srcId="{79810BEE-BB5D-448D-8A6E-B5BAE86988FB}" destId="{186C5EC7-290E-4B41-8B50-91AAB9A6C767}" srcOrd="12" destOrd="0" presId="urn:microsoft.com/office/officeart/2005/8/layout/radial6"/>
    <dgm:cxn modelId="{4FE98CE5-B7E0-442F-BB05-2BD7B5995D93}" type="presParOf" srcId="{79810BEE-BB5D-448D-8A6E-B5BAE86988FB}" destId="{1FC53DB1-5BEE-42E1-955C-6ED34095D944}" srcOrd="13" destOrd="0" presId="urn:microsoft.com/office/officeart/2005/8/layout/radial6"/>
    <dgm:cxn modelId="{5C4CD410-B29B-436C-9043-68FC491F44DF}" type="presParOf" srcId="{79810BEE-BB5D-448D-8A6E-B5BAE86988FB}" destId="{8E953E07-01A5-4748-8F27-718A99F0CAA5}" srcOrd="14" destOrd="0" presId="urn:microsoft.com/office/officeart/2005/8/layout/radial6"/>
    <dgm:cxn modelId="{C1F0D395-CB21-4807-8BDF-D7FD725E0E7F}" type="presParOf" srcId="{79810BEE-BB5D-448D-8A6E-B5BAE86988FB}" destId="{7362C628-E331-46ED-803A-050AB24D80E2}" srcOrd="15" destOrd="0" presId="urn:microsoft.com/office/officeart/2005/8/layout/radial6"/>
    <dgm:cxn modelId="{3FFB351C-270C-404F-8D63-DA310DF7617E}" type="presParOf" srcId="{79810BEE-BB5D-448D-8A6E-B5BAE86988FB}" destId="{49385974-E2F4-4B51-8E9C-93676E6D7F06}" srcOrd="16" destOrd="0" presId="urn:microsoft.com/office/officeart/2005/8/layout/radial6"/>
    <dgm:cxn modelId="{39406AB6-2649-4D74-BEEA-FB933F64E94C}" type="presParOf" srcId="{79810BEE-BB5D-448D-8A6E-B5BAE86988FB}" destId="{0736CFC9-EA1E-43F9-8928-EB311137019F}" srcOrd="17" destOrd="0" presId="urn:microsoft.com/office/officeart/2005/8/layout/radial6"/>
    <dgm:cxn modelId="{17C4E43C-1246-4A0F-BB1A-D48B5DB7B0B2}" type="presParOf" srcId="{79810BEE-BB5D-448D-8A6E-B5BAE86988FB}" destId="{3B0303A8-8F7E-4B08-9823-B8863624387B}" srcOrd="18" destOrd="0" presId="urn:microsoft.com/office/officeart/2005/8/layout/radial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2AA31-64DB-4752-9C0D-EB7410E0DC4A}">
      <dsp:nvSpPr>
        <dsp:cNvPr id="0" name=""/>
        <dsp:cNvSpPr/>
      </dsp:nvSpPr>
      <dsp:spPr>
        <a:xfrm rot="10800000">
          <a:off x="548020" y="0"/>
          <a:ext cx="1562159" cy="713469"/>
        </a:xfrm>
        <a:prstGeom prst="homePlate">
          <a:avLst/>
        </a:prstGeom>
        <a:solidFill>
          <a:schemeClr val="accent1"/>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4620" tIns="45720" rIns="85344" bIns="45720" numCol="1" spcCol="1270" anchor="ctr" anchorCtr="0">
          <a:noAutofit/>
        </a:bodyPr>
        <a:lstStyle/>
        <a:p>
          <a:pPr lvl="0" algn="ctr" defTabSz="533400" rtl="0">
            <a:lnSpc>
              <a:spcPct val="90000"/>
            </a:lnSpc>
            <a:spcBef>
              <a:spcPct val="0"/>
            </a:spcBef>
            <a:spcAft>
              <a:spcPct val="35000"/>
            </a:spcAft>
          </a:pPr>
          <a:r>
            <a:rPr lang="en-GB" sz="1200" b="1" kern="1200" dirty="0" smtClean="0">
              <a:solidFill>
                <a:sysClr val="window" lastClr="FFFFFF"/>
              </a:solidFill>
              <a:latin typeface="Arial" panose="020B0604020202020204" pitchFamily="34" charset="0"/>
              <a:ea typeface="+mn-ea"/>
              <a:cs typeface="Arial" panose="020B0604020202020204" pitchFamily="34" charset="0"/>
            </a:rPr>
            <a:t>Not Aware</a:t>
          </a:r>
          <a:endParaRPr lang="en-GB" sz="1200" b="1" kern="1200" dirty="0">
            <a:solidFill>
              <a:sysClr val="window" lastClr="FFFFFF"/>
            </a:solidFill>
            <a:latin typeface="Arial" panose="020B0604020202020204" pitchFamily="34" charset="0"/>
            <a:ea typeface="+mn-ea"/>
            <a:cs typeface="Arial" panose="020B0604020202020204" pitchFamily="34" charset="0"/>
          </a:endParaRPr>
        </a:p>
      </dsp:txBody>
      <dsp:txXfrm rot="10800000">
        <a:off x="726387" y="0"/>
        <a:ext cx="1383792" cy="713469"/>
      </dsp:txXfrm>
    </dsp:sp>
    <dsp:sp modelId="{51BF096A-CC8E-4B83-95E4-6675F8009403}">
      <dsp:nvSpPr>
        <dsp:cNvPr id="0" name=""/>
        <dsp:cNvSpPr/>
      </dsp:nvSpPr>
      <dsp:spPr>
        <a:xfrm>
          <a:off x="155353" y="0"/>
          <a:ext cx="714018" cy="713469"/>
        </a:xfrm>
        <a:prstGeom prst="ellipse">
          <a:avLst/>
        </a:prstGeom>
        <a:solidFill>
          <a:schemeClr val="accent1">
            <a:lumMod val="40000"/>
            <a:lumOff val="60000"/>
          </a:scheme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107F21-D8A9-4F3B-9E6E-A4F7AF60661F}">
      <dsp:nvSpPr>
        <dsp:cNvPr id="0" name=""/>
        <dsp:cNvSpPr/>
      </dsp:nvSpPr>
      <dsp:spPr>
        <a:xfrm rot="10800000">
          <a:off x="425839" y="0"/>
          <a:ext cx="1631276" cy="730022"/>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1920" tIns="45720" rIns="85344" bIns="45720" numCol="1" spcCol="1270" anchor="ctr" anchorCtr="0">
          <a:noAutofit/>
        </a:bodyPr>
        <a:lstStyle/>
        <a:p>
          <a:pPr lvl="0" algn="ctr" defTabSz="533400" rtl="0">
            <a:lnSpc>
              <a:spcPct val="90000"/>
            </a:lnSpc>
            <a:spcBef>
              <a:spcPct val="0"/>
            </a:spcBef>
            <a:spcAft>
              <a:spcPct val="35000"/>
            </a:spcAft>
          </a:pPr>
          <a:r>
            <a:rPr lang="en-GB" sz="1200" b="1" kern="1200" dirty="0" smtClean="0">
              <a:latin typeface="Arial" panose="020B0604020202020204" pitchFamily="34" charset="0"/>
              <a:cs typeface="Arial" panose="020B0604020202020204" pitchFamily="34" charset="0"/>
            </a:rPr>
            <a:t>Usefulness</a:t>
          </a:r>
          <a:endParaRPr lang="en-GB" sz="1200" kern="1200" dirty="0">
            <a:latin typeface="Arial" panose="020B0604020202020204" pitchFamily="34" charset="0"/>
            <a:cs typeface="Arial" panose="020B0604020202020204" pitchFamily="34" charset="0"/>
          </a:endParaRPr>
        </a:p>
      </dsp:txBody>
      <dsp:txXfrm rot="10800000">
        <a:off x="608344" y="0"/>
        <a:ext cx="1448771" cy="730022"/>
      </dsp:txXfrm>
    </dsp:sp>
    <dsp:sp modelId="{967D1C6C-9BFC-4847-921F-3D40354C9E39}">
      <dsp:nvSpPr>
        <dsp:cNvPr id="0" name=""/>
        <dsp:cNvSpPr/>
      </dsp:nvSpPr>
      <dsp:spPr>
        <a:xfrm>
          <a:off x="144446" y="0"/>
          <a:ext cx="730022" cy="730022"/>
        </a:xfrm>
        <a:prstGeom prst="ellipse">
          <a:avLst/>
        </a:prstGeom>
        <a:solidFill>
          <a:schemeClr val="accent1">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F73A0D-100F-4A8A-BB2A-B6B5C12E0245}">
      <dsp:nvSpPr>
        <dsp:cNvPr id="0" name=""/>
        <dsp:cNvSpPr/>
      </dsp:nvSpPr>
      <dsp:spPr>
        <a:xfrm rot="10800000">
          <a:off x="402391" y="9696"/>
          <a:ext cx="1632654" cy="719649"/>
        </a:xfrm>
        <a:prstGeom prst="homePlat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345" tIns="45720" rIns="85344" bIns="45720" numCol="1" spcCol="1270" anchor="ctr" anchorCtr="0">
          <a:noAutofit/>
        </a:bodyPr>
        <a:lstStyle/>
        <a:p>
          <a:pPr lvl="0" algn="ctr" defTabSz="533400" rtl="0">
            <a:lnSpc>
              <a:spcPct val="90000"/>
            </a:lnSpc>
            <a:spcBef>
              <a:spcPct val="0"/>
            </a:spcBef>
            <a:spcAft>
              <a:spcPct val="35000"/>
            </a:spcAft>
          </a:pPr>
          <a:r>
            <a:rPr lang="en-GB" sz="1200" b="1" kern="1200" dirty="0" smtClean="0">
              <a:latin typeface="Arial" panose="020B0604020202020204" pitchFamily="34" charset="0"/>
              <a:cs typeface="Arial" panose="020B0604020202020204" pitchFamily="34" charset="0"/>
            </a:rPr>
            <a:t>Raising Awareness</a:t>
          </a:r>
        </a:p>
        <a:p>
          <a:pPr lvl="0" algn="ctr" defTabSz="533400" rtl="0">
            <a:lnSpc>
              <a:spcPct val="90000"/>
            </a:lnSpc>
            <a:spcBef>
              <a:spcPct val="0"/>
            </a:spcBef>
            <a:spcAft>
              <a:spcPct val="35000"/>
            </a:spcAft>
          </a:pPr>
          <a:r>
            <a:rPr lang="en-GB" sz="1200" b="1" kern="1200" dirty="0" smtClean="0">
              <a:latin typeface="Arial" panose="020B0604020202020204" pitchFamily="34" charset="0"/>
              <a:cs typeface="Arial" panose="020B0604020202020204" pitchFamily="34" charset="0"/>
            </a:rPr>
            <a:t>Newsletter</a:t>
          </a:r>
          <a:endParaRPr lang="en-GB" sz="1200" kern="1200" dirty="0">
            <a:latin typeface="Arial" panose="020B0604020202020204" pitchFamily="34" charset="0"/>
            <a:cs typeface="Arial" panose="020B0604020202020204" pitchFamily="34" charset="0"/>
          </a:endParaRPr>
        </a:p>
      </dsp:txBody>
      <dsp:txXfrm rot="10800000">
        <a:off x="582303" y="9696"/>
        <a:ext cx="1452742" cy="719649"/>
      </dsp:txXfrm>
    </dsp:sp>
    <dsp:sp modelId="{94B88C03-96B3-4A1B-AA1D-E9D25349471C}">
      <dsp:nvSpPr>
        <dsp:cNvPr id="0" name=""/>
        <dsp:cNvSpPr/>
      </dsp:nvSpPr>
      <dsp:spPr>
        <a:xfrm>
          <a:off x="121532" y="19393"/>
          <a:ext cx="719649" cy="719649"/>
        </a:xfrm>
        <a:prstGeom prst="ellipse">
          <a:avLst/>
        </a:prstGeom>
        <a:solidFill>
          <a:schemeClr val="accent1">
            <a:lumMod val="40000"/>
            <a:lumOff val="6000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0303A8-8F7E-4B08-9823-B8863624387B}">
      <dsp:nvSpPr>
        <dsp:cNvPr id="0" name=""/>
        <dsp:cNvSpPr/>
      </dsp:nvSpPr>
      <dsp:spPr>
        <a:xfrm>
          <a:off x="860537" y="566221"/>
          <a:ext cx="3883150" cy="3883150"/>
        </a:xfrm>
        <a:prstGeom prst="blockArc">
          <a:avLst>
            <a:gd name="adj1" fmla="val 12600000"/>
            <a:gd name="adj2" fmla="val 16200000"/>
            <a:gd name="adj3" fmla="val 45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362C628-E331-46ED-803A-050AB24D80E2}">
      <dsp:nvSpPr>
        <dsp:cNvPr id="0" name=""/>
        <dsp:cNvSpPr/>
      </dsp:nvSpPr>
      <dsp:spPr>
        <a:xfrm>
          <a:off x="860537" y="566221"/>
          <a:ext cx="3883150" cy="3883150"/>
        </a:xfrm>
        <a:prstGeom prst="blockArc">
          <a:avLst>
            <a:gd name="adj1" fmla="val 9000000"/>
            <a:gd name="adj2" fmla="val 12600000"/>
            <a:gd name="adj3" fmla="val 45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6C5EC7-290E-4B41-8B50-91AAB9A6C767}">
      <dsp:nvSpPr>
        <dsp:cNvPr id="0" name=""/>
        <dsp:cNvSpPr/>
      </dsp:nvSpPr>
      <dsp:spPr>
        <a:xfrm>
          <a:off x="860537" y="566221"/>
          <a:ext cx="3883150" cy="3883150"/>
        </a:xfrm>
        <a:prstGeom prst="blockArc">
          <a:avLst>
            <a:gd name="adj1" fmla="val 5400000"/>
            <a:gd name="adj2" fmla="val 9000000"/>
            <a:gd name="adj3" fmla="val 45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857DF76-F36A-43B9-9698-66AC76550F07}">
      <dsp:nvSpPr>
        <dsp:cNvPr id="0" name=""/>
        <dsp:cNvSpPr/>
      </dsp:nvSpPr>
      <dsp:spPr>
        <a:xfrm>
          <a:off x="860537" y="566221"/>
          <a:ext cx="3883150" cy="3883150"/>
        </a:xfrm>
        <a:prstGeom prst="blockArc">
          <a:avLst>
            <a:gd name="adj1" fmla="val 1800000"/>
            <a:gd name="adj2" fmla="val 5400000"/>
            <a:gd name="adj3" fmla="val 45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6707D5-A32E-430D-A4C0-039B94FAE2B8}">
      <dsp:nvSpPr>
        <dsp:cNvPr id="0" name=""/>
        <dsp:cNvSpPr/>
      </dsp:nvSpPr>
      <dsp:spPr>
        <a:xfrm>
          <a:off x="860537" y="566221"/>
          <a:ext cx="3883150" cy="3883150"/>
        </a:xfrm>
        <a:prstGeom prst="blockArc">
          <a:avLst>
            <a:gd name="adj1" fmla="val 19800000"/>
            <a:gd name="adj2" fmla="val 1800000"/>
            <a:gd name="adj3" fmla="val 45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940F7F-0E04-4D11-98C6-FD034DEA4A05}">
      <dsp:nvSpPr>
        <dsp:cNvPr id="0" name=""/>
        <dsp:cNvSpPr/>
      </dsp:nvSpPr>
      <dsp:spPr>
        <a:xfrm>
          <a:off x="860537" y="566221"/>
          <a:ext cx="3883150" cy="3883150"/>
        </a:xfrm>
        <a:prstGeom prst="blockArc">
          <a:avLst>
            <a:gd name="adj1" fmla="val 16200000"/>
            <a:gd name="adj2" fmla="val 19800000"/>
            <a:gd name="adj3" fmla="val 451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C941B3-B58C-489B-A15A-CEC07CF037A3}">
      <dsp:nvSpPr>
        <dsp:cNvPr id="0" name=""/>
        <dsp:cNvSpPr/>
      </dsp:nvSpPr>
      <dsp:spPr>
        <a:xfrm>
          <a:off x="1933293" y="1638977"/>
          <a:ext cx="1737638" cy="1737638"/>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1733550">
            <a:lnSpc>
              <a:spcPct val="90000"/>
            </a:lnSpc>
            <a:spcBef>
              <a:spcPct val="0"/>
            </a:spcBef>
            <a:spcAft>
              <a:spcPct val="35000"/>
            </a:spcAft>
          </a:pPr>
          <a:r>
            <a:rPr lang="en-US" sz="3900" kern="1200" dirty="0" smtClean="0"/>
            <a:t>FAQs</a:t>
          </a:r>
          <a:endParaRPr lang="en-US" sz="3900" kern="1200" dirty="0"/>
        </a:p>
      </dsp:txBody>
      <dsp:txXfrm>
        <a:off x="2187764" y="1893448"/>
        <a:ext cx="1228696" cy="1228696"/>
      </dsp:txXfrm>
    </dsp:sp>
    <dsp:sp modelId="{A2AEE849-CA11-4621-86B6-DEEFE2A6054B}">
      <dsp:nvSpPr>
        <dsp:cNvPr id="0" name=""/>
        <dsp:cNvSpPr/>
      </dsp:nvSpPr>
      <dsp:spPr>
        <a:xfrm>
          <a:off x="2193939" y="1836"/>
          <a:ext cx="1216346" cy="121634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Do thickening agents interact with medicines?</a:t>
          </a:r>
          <a:endParaRPr lang="en-US" sz="900" kern="1200" dirty="0"/>
        </a:p>
      </dsp:txBody>
      <dsp:txXfrm>
        <a:off x="2372069" y="179966"/>
        <a:ext cx="860086" cy="860086"/>
      </dsp:txXfrm>
    </dsp:sp>
    <dsp:sp modelId="{1DC81ECE-C2B5-4668-91F2-94E549FB88B0}">
      <dsp:nvSpPr>
        <dsp:cNvPr id="0" name=""/>
        <dsp:cNvSpPr/>
      </dsp:nvSpPr>
      <dsp:spPr>
        <a:xfrm>
          <a:off x="3837470" y="950729"/>
          <a:ext cx="1216346" cy="121634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Can thickening agents be prescribed?</a:t>
          </a:r>
          <a:endParaRPr lang="en-US" sz="900" kern="1200" dirty="0"/>
        </a:p>
      </dsp:txBody>
      <dsp:txXfrm>
        <a:off x="4015600" y="1128859"/>
        <a:ext cx="860086" cy="860086"/>
      </dsp:txXfrm>
    </dsp:sp>
    <dsp:sp modelId="{3F2AF06F-B518-4B34-A060-151A5BB97A7A}">
      <dsp:nvSpPr>
        <dsp:cNvPr id="0" name=""/>
        <dsp:cNvSpPr/>
      </dsp:nvSpPr>
      <dsp:spPr>
        <a:xfrm>
          <a:off x="3837470" y="2848516"/>
          <a:ext cx="1216346" cy="121634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How much thickening agent to prescribe for 1 month?</a:t>
          </a:r>
          <a:endParaRPr lang="en-US" sz="900" kern="1200" dirty="0"/>
        </a:p>
      </dsp:txBody>
      <dsp:txXfrm>
        <a:off x="4015600" y="3026646"/>
        <a:ext cx="860086" cy="860086"/>
      </dsp:txXfrm>
    </dsp:sp>
    <dsp:sp modelId="{7691E9B5-BE6E-4CCB-BCCD-D17C0F3BC637}">
      <dsp:nvSpPr>
        <dsp:cNvPr id="0" name=""/>
        <dsp:cNvSpPr/>
      </dsp:nvSpPr>
      <dsp:spPr>
        <a:xfrm>
          <a:off x="2193939" y="3797409"/>
          <a:ext cx="1216346" cy="121634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How to administer medicines to patients requiring thickened fluids? </a:t>
          </a:r>
          <a:endParaRPr lang="en-US" sz="900" kern="1200" dirty="0"/>
        </a:p>
      </dsp:txBody>
      <dsp:txXfrm>
        <a:off x="2372069" y="3975539"/>
        <a:ext cx="860086" cy="860086"/>
      </dsp:txXfrm>
    </dsp:sp>
    <dsp:sp modelId="{1FC53DB1-5BEE-42E1-955C-6ED34095D944}">
      <dsp:nvSpPr>
        <dsp:cNvPr id="0" name=""/>
        <dsp:cNvSpPr/>
      </dsp:nvSpPr>
      <dsp:spPr>
        <a:xfrm>
          <a:off x="550407" y="2848516"/>
          <a:ext cx="1216346" cy="121634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Is it unlicensed to thicken medicines? </a:t>
          </a:r>
          <a:endParaRPr lang="en-US" sz="900" kern="1200" dirty="0"/>
        </a:p>
      </dsp:txBody>
      <dsp:txXfrm>
        <a:off x="728537" y="3026646"/>
        <a:ext cx="860086" cy="860086"/>
      </dsp:txXfrm>
    </dsp:sp>
    <dsp:sp modelId="{49385974-E2F4-4B51-8E9C-93676E6D7F06}">
      <dsp:nvSpPr>
        <dsp:cNvPr id="0" name=""/>
        <dsp:cNvSpPr/>
      </dsp:nvSpPr>
      <dsp:spPr>
        <a:xfrm>
          <a:off x="550407" y="950729"/>
          <a:ext cx="1216346" cy="1216346"/>
        </a:xfrm>
        <a:prstGeom prst="ellipse">
          <a:avLst/>
        </a:prstGeom>
        <a:solidFill>
          <a:schemeClr val="accent1">
            <a:hueOff val="0"/>
            <a:satOff val="0"/>
            <a:lumOff val="0"/>
            <a:alphaOff val="0"/>
          </a:schemeClr>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Are</a:t>
          </a:r>
          <a:r>
            <a:rPr lang="en-US" sz="900" kern="1200" baseline="0" dirty="0" smtClean="0"/>
            <a:t> thickening agents medicines?</a:t>
          </a:r>
          <a:endParaRPr lang="en-US" sz="900" kern="1200" dirty="0"/>
        </a:p>
      </dsp:txBody>
      <dsp:txXfrm>
        <a:off x="728537" y="1128859"/>
        <a:ext cx="860086" cy="860086"/>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8937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89374"/>
          </a:xfrm>
          <a:prstGeom prst="rect">
            <a:avLst/>
          </a:prstGeom>
        </p:spPr>
        <p:txBody>
          <a:bodyPr vert="horz" lIns="91440" tIns="45720" rIns="91440" bIns="45720" rtlCol="0"/>
          <a:lstStyle>
            <a:lvl1pPr algn="r">
              <a:defRPr sz="1200"/>
            </a:lvl1pPr>
          </a:lstStyle>
          <a:p>
            <a:fld id="{AB583DFC-1F2C-4169-9B9A-F9E3844B9DBA}" type="datetimeFigureOut">
              <a:rPr lang="en-GB" smtClean="0"/>
              <a:t>17/09/2020</a:t>
            </a:fld>
            <a:endParaRPr lang="en-GB"/>
          </a:p>
        </p:txBody>
      </p:sp>
      <p:sp>
        <p:nvSpPr>
          <p:cNvPr id="4" name="Slide Image Placeholder 3"/>
          <p:cNvSpPr>
            <a:spLocks noGrp="1" noRot="1" noChangeAspect="1"/>
          </p:cNvSpPr>
          <p:nvPr>
            <p:ph type="sldImg" idx="2"/>
          </p:nvPr>
        </p:nvSpPr>
        <p:spPr>
          <a:xfrm>
            <a:off x="407988" y="1219200"/>
            <a:ext cx="5853112" cy="32924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693920"/>
            <a:ext cx="5335270" cy="384048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264228"/>
            <a:ext cx="2889938" cy="48937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264228"/>
            <a:ext cx="2889938" cy="489373"/>
          </a:xfrm>
          <a:prstGeom prst="rect">
            <a:avLst/>
          </a:prstGeom>
        </p:spPr>
        <p:txBody>
          <a:bodyPr vert="horz" lIns="91440" tIns="45720" rIns="91440" bIns="45720" rtlCol="0" anchor="b"/>
          <a:lstStyle>
            <a:lvl1pPr algn="r">
              <a:defRPr sz="1200"/>
            </a:lvl1pPr>
          </a:lstStyle>
          <a:p>
            <a:fld id="{4DDB5A9D-F1DE-43B9-A293-9F1EEEF79990}" type="slidenum">
              <a:rPr lang="en-GB" smtClean="0"/>
              <a:t>‹#›</a:t>
            </a:fld>
            <a:endParaRPr lang="en-GB"/>
          </a:p>
        </p:txBody>
      </p:sp>
    </p:spTree>
    <p:extLst>
      <p:ext uri="{BB962C8B-B14F-4D97-AF65-F5344CB8AC3E}">
        <p14:creationId xmlns:p14="http://schemas.microsoft.com/office/powerpoint/2010/main" val="1706888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I’m Claire King. Presenting</a:t>
            </a:r>
            <a:r>
              <a:rPr lang="en-GB" baseline="0" dirty="0" smtClean="0"/>
              <a:t> ‘Information that is easy to swallow’</a:t>
            </a:r>
            <a:endParaRPr lang="en-GB" dirty="0"/>
          </a:p>
        </p:txBody>
      </p:sp>
      <p:sp>
        <p:nvSpPr>
          <p:cNvPr id="4" name="Slide Number Placeholder 3"/>
          <p:cNvSpPr>
            <a:spLocks noGrp="1"/>
          </p:cNvSpPr>
          <p:nvPr>
            <p:ph type="sldNum" sz="quarter" idx="10"/>
          </p:nvPr>
        </p:nvSpPr>
        <p:spPr/>
        <p:txBody>
          <a:bodyPr/>
          <a:lstStyle/>
          <a:p>
            <a:fld id="{4DDB5A9D-F1DE-43B9-A293-9F1EEEF79990}" type="slidenum">
              <a:rPr lang="en-GB" smtClean="0"/>
              <a:t>1</a:t>
            </a:fld>
            <a:endParaRPr lang="en-GB"/>
          </a:p>
        </p:txBody>
      </p:sp>
    </p:spTree>
    <p:extLst>
      <p:ext uri="{BB962C8B-B14F-4D97-AF65-F5344CB8AC3E}">
        <p14:creationId xmlns:p14="http://schemas.microsoft.com/office/powerpoint/2010/main" val="3225114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6909" y="4693920"/>
            <a:ext cx="5335270" cy="4570308"/>
          </a:xfrm>
        </p:spPr>
        <p:txBody>
          <a:bodyPr/>
          <a:lstStyle/>
          <a:p>
            <a:pPr marL="171450" indent="-171450">
              <a:buFontTx/>
              <a:buChar char="-"/>
            </a:pPr>
            <a:r>
              <a:rPr lang="en-GB" dirty="0" smtClean="0"/>
              <a:t>In Northern</a:t>
            </a:r>
            <a:r>
              <a:rPr lang="en-GB" baseline="0" dirty="0" smtClean="0"/>
              <a:t> Ireland, a Swallow Aware project has been led by public health, to provide solutions to ten regional priorities and to create awareness of the impact of swallowing difficulties. </a:t>
            </a:r>
          </a:p>
          <a:p>
            <a:pPr marL="171450" indent="-171450">
              <a:buFontTx/>
              <a:buChar char="-"/>
            </a:pPr>
            <a:r>
              <a:rPr lang="en-GB" baseline="0" dirty="0" smtClean="0"/>
              <a:t>One of the ten regional priorities included Dysphagia friendly medicines to raise awareness of medication issues. </a:t>
            </a:r>
          </a:p>
          <a:p>
            <a:pPr marL="171450" indent="-171450">
              <a:buFontTx/>
              <a:buChar char="-"/>
            </a:pPr>
            <a:r>
              <a:rPr lang="en-GB" baseline="0" dirty="0" smtClean="0"/>
              <a:t>A Dysphagia regional steering group was established – multidisciplinary group with representation from Regional Medicines Information. A number of key issues identified around medication management through focus group feedback. The remit of the steering group was to oversee a work plan and actions for change on these key issues. </a:t>
            </a:r>
          </a:p>
          <a:p>
            <a:pPr marL="171450" indent="-171450">
              <a:buFontTx/>
              <a:buChar char="-"/>
            </a:pPr>
            <a:r>
              <a:rPr lang="en-GB" baseline="0" dirty="0" smtClean="0"/>
              <a:t>A Medication task and finish group reviewed collated medication issues, considered development of medication guidance and additional information to address knowledge gap regarding use of thickening agents and thickening agents with medicines. </a:t>
            </a:r>
          </a:p>
          <a:p>
            <a:pPr marL="171450" indent="-171450">
              <a:buFontTx/>
              <a:buChar char="-"/>
            </a:pPr>
            <a:r>
              <a:rPr lang="en-GB" baseline="0" dirty="0" smtClean="0"/>
              <a:t>Medicines information had already produced guidance in 2018, available on NI Formulary website – which was highlighted.</a:t>
            </a:r>
            <a:endParaRPr lang="en-GB" dirty="0"/>
          </a:p>
        </p:txBody>
      </p:sp>
      <p:sp>
        <p:nvSpPr>
          <p:cNvPr id="4" name="Slide Number Placeholder 3"/>
          <p:cNvSpPr>
            <a:spLocks noGrp="1"/>
          </p:cNvSpPr>
          <p:nvPr>
            <p:ph type="sldNum" sz="quarter" idx="10"/>
          </p:nvPr>
        </p:nvSpPr>
        <p:spPr/>
        <p:txBody>
          <a:bodyPr/>
          <a:lstStyle/>
          <a:p>
            <a:fld id="{4DDB5A9D-F1DE-43B9-A293-9F1EEEF79990}" type="slidenum">
              <a:rPr lang="en-GB" smtClean="0"/>
              <a:t>2</a:t>
            </a:fld>
            <a:endParaRPr lang="en-GB"/>
          </a:p>
        </p:txBody>
      </p:sp>
    </p:spTree>
    <p:extLst>
      <p:ext uri="{BB962C8B-B14F-4D97-AF65-F5344CB8AC3E}">
        <p14:creationId xmlns:p14="http://schemas.microsoft.com/office/powerpoint/2010/main" val="1487684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medication task and finish group conducted</a:t>
            </a:r>
            <a:r>
              <a:rPr lang="en-GB" baseline="0" dirty="0" smtClean="0"/>
              <a:t> a survey to assess awareness of the current guidance.</a:t>
            </a:r>
          </a:p>
          <a:p>
            <a:r>
              <a:rPr lang="en-GB" baseline="0" dirty="0" smtClean="0"/>
              <a:t>The survey also gauged the potential value of the guidance, how to raise awareness and any gaps in the guidance. </a:t>
            </a:r>
          </a:p>
          <a:p>
            <a:r>
              <a:rPr lang="en-GB" baseline="0" dirty="0" smtClean="0"/>
              <a:t>- Multidisciplinary feedback – good response from primary and secondary care.</a:t>
            </a:r>
          </a:p>
          <a:p>
            <a:pPr marL="171450" indent="-171450">
              <a:buFontTx/>
              <a:buChar char="-"/>
            </a:pPr>
            <a:r>
              <a:rPr lang="en-GB" baseline="0" dirty="0" smtClean="0"/>
              <a:t>77% respondents had not previously been aware of the guidance</a:t>
            </a:r>
          </a:p>
          <a:p>
            <a:pPr marL="171450" indent="-171450">
              <a:buFontTx/>
              <a:buChar char="-"/>
            </a:pPr>
            <a:r>
              <a:rPr lang="en-GB" baseline="0" dirty="0" smtClean="0"/>
              <a:t>91% advised the guidance would be useful now they were aware of it</a:t>
            </a:r>
          </a:p>
          <a:p>
            <a:pPr marL="171450" indent="-171450">
              <a:buFontTx/>
              <a:buChar char="-"/>
            </a:pPr>
            <a:r>
              <a:rPr lang="en-GB" baseline="0" dirty="0" smtClean="0"/>
              <a:t>90% indicated that a signposting newsletter would be useful to raise awareness.</a:t>
            </a:r>
          </a:p>
          <a:p>
            <a:pPr marL="171450" indent="-171450">
              <a:buFontTx/>
              <a:buChar char="-"/>
            </a:pPr>
            <a:r>
              <a:rPr lang="en-GB" baseline="0" dirty="0" smtClean="0"/>
              <a:t>Medicines information agreed to liaise with HSCNI medicines management team to raise the profile of the “Swallowing Difficulties Guidance” on the NI Formulary website. </a:t>
            </a:r>
            <a:endParaRPr lang="en-GB" dirty="0"/>
          </a:p>
        </p:txBody>
      </p:sp>
      <p:sp>
        <p:nvSpPr>
          <p:cNvPr id="4" name="Slide Number Placeholder 3"/>
          <p:cNvSpPr>
            <a:spLocks noGrp="1"/>
          </p:cNvSpPr>
          <p:nvPr>
            <p:ph type="sldNum" sz="quarter" idx="10"/>
          </p:nvPr>
        </p:nvSpPr>
        <p:spPr/>
        <p:txBody>
          <a:bodyPr/>
          <a:lstStyle/>
          <a:p>
            <a:fld id="{4DDB5A9D-F1DE-43B9-A293-9F1EEEF79990}" type="slidenum">
              <a:rPr lang="en-GB" smtClean="0"/>
              <a:t>3</a:t>
            </a:fld>
            <a:endParaRPr lang="en-GB"/>
          </a:p>
        </p:txBody>
      </p:sp>
    </p:spTree>
    <p:extLst>
      <p:ext uri="{BB962C8B-B14F-4D97-AF65-F5344CB8AC3E}">
        <p14:creationId xmlns:p14="http://schemas.microsoft.com/office/powerpoint/2010/main" val="540777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Information on thickening agents or thickening of medications was the most requested additional information – suggested by 9% of respondents, this had been identified by focus groups. </a:t>
            </a:r>
          </a:p>
          <a:p>
            <a:r>
              <a:rPr lang="en-GB" baseline="0" dirty="0" smtClean="0"/>
              <a:t>It was agreed to develop a Q&amp;A style document to address local questions collated from survey feedback and enquiries received on MiDatabank, regarding the use of medicines and thickening agents. </a:t>
            </a:r>
          </a:p>
          <a:p>
            <a:r>
              <a:rPr lang="en-GB" baseline="0" dirty="0" smtClean="0"/>
              <a:t>Clear that similar question commonly arise across the UKMi network.</a:t>
            </a:r>
          </a:p>
          <a:p>
            <a:r>
              <a:rPr lang="en-GB" baseline="0" dirty="0" smtClean="0"/>
              <a:t>Discussion with Liverpool Mi colleagues confirmed they were also approached to produce guidance.</a:t>
            </a:r>
          </a:p>
          <a:p>
            <a:r>
              <a:rPr lang="en-GB" baseline="0" dirty="0" smtClean="0"/>
              <a:t>Belfast and Liverpool North West medicines information centres worked together to produce national information to avoid duplication of work. Led to a dual purpose project. </a:t>
            </a:r>
            <a:endParaRPr lang="en-GB" dirty="0"/>
          </a:p>
        </p:txBody>
      </p:sp>
      <p:sp>
        <p:nvSpPr>
          <p:cNvPr id="4" name="Slide Number Placeholder 3"/>
          <p:cNvSpPr>
            <a:spLocks noGrp="1"/>
          </p:cNvSpPr>
          <p:nvPr>
            <p:ph type="sldNum" sz="quarter" idx="10"/>
          </p:nvPr>
        </p:nvSpPr>
        <p:spPr/>
        <p:txBody>
          <a:bodyPr/>
          <a:lstStyle/>
          <a:p>
            <a:fld id="{4DDB5A9D-F1DE-43B9-A293-9F1EEEF79990}" type="slidenum">
              <a:rPr lang="en-GB" smtClean="0"/>
              <a:t>4</a:t>
            </a:fld>
            <a:endParaRPr lang="en-GB"/>
          </a:p>
        </p:txBody>
      </p:sp>
    </p:spTree>
    <p:extLst>
      <p:ext uri="{BB962C8B-B14F-4D97-AF65-F5344CB8AC3E}">
        <p14:creationId xmlns:p14="http://schemas.microsoft.com/office/powerpoint/2010/main" val="3845037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 Swallowing Difficulties” guidance</a:t>
            </a:r>
            <a:r>
              <a:rPr lang="en-GB" baseline="0" dirty="0" smtClean="0"/>
              <a:t> was prioritised within the NI Formulary website, by being listed as the 3</a:t>
            </a:r>
            <a:r>
              <a:rPr lang="en-GB" baseline="30000" dirty="0" smtClean="0"/>
              <a:t>rd</a:t>
            </a:r>
            <a:r>
              <a:rPr lang="en-GB" baseline="0" dirty="0" smtClean="0"/>
              <a:t> topic in the useful links section supported by a visual image. </a:t>
            </a:r>
          </a:p>
          <a:p>
            <a:r>
              <a:rPr lang="en-GB" baseline="0" dirty="0" smtClean="0"/>
              <a:t>In October the useful links section will be further updated to signpost to the new UKMI Q&amp;As and a Regional Dysphagia Newsletter is also planned to raise awareness. </a:t>
            </a:r>
            <a:endParaRPr lang="en-GB" dirty="0"/>
          </a:p>
        </p:txBody>
      </p:sp>
      <p:sp>
        <p:nvSpPr>
          <p:cNvPr id="4" name="Slide Number Placeholder 3"/>
          <p:cNvSpPr>
            <a:spLocks noGrp="1"/>
          </p:cNvSpPr>
          <p:nvPr>
            <p:ph type="sldNum" sz="quarter" idx="10"/>
          </p:nvPr>
        </p:nvSpPr>
        <p:spPr/>
        <p:txBody>
          <a:bodyPr/>
          <a:lstStyle/>
          <a:p>
            <a:fld id="{4DDB5A9D-F1DE-43B9-A293-9F1EEEF79990}" type="slidenum">
              <a:rPr lang="en-GB" smtClean="0"/>
              <a:t>5</a:t>
            </a:fld>
            <a:endParaRPr lang="en-GB"/>
          </a:p>
        </p:txBody>
      </p:sp>
    </p:spTree>
    <p:extLst>
      <p:ext uri="{BB962C8B-B14F-4D97-AF65-F5344CB8AC3E}">
        <p14:creationId xmlns:p14="http://schemas.microsoft.com/office/powerpoint/2010/main" val="40313700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main outcomes were publication of a Public Health Agency Poster which is displayed, and publication of three UKMi Q&amp;A documents</a:t>
            </a:r>
            <a:r>
              <a:rPr lang="en-GB" baseline="0" dirty="0" smtClean="0"/>
              <a:t> in September 2020 on the SPS website to address local and national issues. </a:t>
            </a:r>
          </a:p>
          <a:p>
            <a:r>
              <a:rPr lang="en-GB" baseline="0" dirty="0" smtClean="0"/>
              <a:t>Over the next year, SPS web analytics will enable monitoring and review o national access to these documents and provide feedback on their usefulness to the UKMi network. </a:t>
            </a:r>
            <a:endParaRPr lang="en-GB" dirty="0"/>
          </a:p>
        </p:txBody>
      </p:sp>
      <p:sp>
        <p:nvSpPr>
          <p:cNvPr id="4" name="Slide Number Placeholder 3"/>
          <p:cNvSpPr>
            <a:spLocks noGrp="1"/>
          </p:cNvSpPr>
          <p:nvPr>
            <p:ph type="sldNum" sz="quarter" idx="10"/>
          </p:nvPr>
        </p:nvSpPr>
        <p:spPr/>
        <p:txBody>
          <a:bodyPr/>
          <a:lstStyle/>
          <a:p>
            <a:fld id="{4DDB5A9D-F1DE-43B9-A293-9F1EEEF79990}" type="slidenum">
              <a:rPr lang="en-GB" smtClean="0"/>
              <a:t>6</a:t>
            </a:fld>
            <a:endParaRPr lang="en-GB"/>
          </a:p>
        </p:txBody>
      </p:sp>
    </p:spTree>
    <p:extLst>
      <p:ext uri="{BB962C8B-B14F-4D97-AF65-F5344CB8AC3E}">
        <p14:creationId xmlns:p14="http://schemas.microsoft.com/office/powerpoint/2010/main" val="14450865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2732147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588529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smtClean="0"/>
              <a:pPr/>
              <a:t>9/17/2020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49665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91258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5586B75A-687E-405C-8A0B-8D00578BA2C3}" type="datetimeFigureOut">
              <a:rPr lang="en-US" smtClean="0"/>
              <a:pPr/>
              <a:t>9/17/2020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85115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smtClean="0"/>
              <a:pPr/>
              <a:t>9/17/2020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93239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smtClean="0"/>
              <a:pPr/>
              <a:t>9/17/2020</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260457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87453497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smtClean="0"/>
              <a:pPr/>
              <a:t>9/17/2020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044538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smtClean="0"/>
              <a:t>Click to edit Master title style</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9/17/2020</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45012903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8" name="Date Placeholder 7"/>
          <p:cNvSpPr>
            <a:spLocks noGrp="1"/>
          </p:cNvSpPr>
          <p:nvPr>
            <p:ph type="dt" sz="half" idx="10"/>
          </p:nvPr>
        </p:nvSpPr>
        <p:spPr/>
        <p:txBody>
          <a:bodyPr/>
          <a:lstStyle/>
          <a:p>
            <a:fld id="{5586B75A-687E-405C-8A0B-8D00578BA2C3}" type="datetimeFigureOut">
              <a:rPr lang="en-US" smtClean="0"/>
              <a:pPr/>
              <a:t>9/17/2020</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73282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smtClean="0"/>
              <a:pPr/>
              <a:t>9/17/2020</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717097023"/>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3.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pha.sit/Dysphagia"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niformulary.hscni.net/prescribing-newsletters/swallowing-difficulties/"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3" Type="http://schemas.openxmlformats.org/officeDocument/2006/relationships/image" Target="../media/image4.png"/><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 Type="http://schemas.openxmlformats.org/officeDocument/2006/relationships/notesSlide" Target="../notesSlides/notesSlide3.xml"/><Relationship Id="rId16" Type="http://schemas.openxmlformats.org/officeDocument/2006/relationships/diagramQuickStyle" Target="../diagrams/quickStyle3.xml"/><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diagramLayout" Target="../diagrams/layout3.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s>
</file>

<file path=ppt/slides/_rels/slide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jpg"/><Relationship Id="rId7" Type="http://schemas.openxmlformats.org/officeDocument/2006/relationships/diagramColors" Target="../diagrams/colors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sps.nhs.uk/"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9337" y="687977"/>
            <a:ext cx="9413966" cy="1941615"/>
          </a:xfrm>
        </p:spPr>
        <p:txBody>
          <a:bodyPr>
            <a:normAutofit fontScale="90000"/>
          </a:bodyPr>
          <a:lstStyle/>
          <a:p>
            <a:pPr algn="ctr"/>
            <a:r>
              <a:rPr lang="en-GB" sz="5300" dirty="0" smtClean="0"/>
              <a:t/>
            </a:r>
            <a:br>
              <a:rPr lang="en-GB" sz="5300" dirty="0" smtClean="0"/>
            </a:br>
            <a:r>
              <a:rPr lang="en-GB" sz="5300" dirty="0"/>
              <a:t/>
            </a:r>
            <a:br>
              <a:rPr lang="en-GB" sz="5300" dirty="0"/>
            </a:br>
            <a:r>
              <a:rPr lang="en-GB" sz="5300" dirty="0" smtClean="0"/>
              <a:t/>
            </a:r>
            <a:br>
              <a:rPr lang="en-GB" sz="5300" dirty="0" smtClean="0"/>
            </a:br>
            <a:r>
              <a:rPr lang="en-GB" sz="5300" dirty="0" smtClean="0"/>
              <a:t/>
            </a:r>
            <a:br>
              <a:rPr lang="en-GB" sz="5300" dirty="0" smtClean="0"/>
            </a:br>
            <a:r>
              <a:rPr lang="en-GB" sz="5300" dirty="0"/>
              <a:t/>
            </a:r>
            <a:br>
              <a:rPr lang="en-GB" sz="5300" dirty="0"/>
            </a:br>
            <a:r>
              <a:rPr lang="en-GB" sz="5300" dirty="0" smtClean="0"/>
              <a:t/>
            </a:r>
            <a:br>
              <a:rPr lang="en-GB" sz="5300" dirty="0" smtClean="0"/>
            </a:br>
            <a:r>
              <a:rPr lang="en-GB" sz="5300" dirty="0"/>
              <a:t/>
            </a:r>
            <a:br>
              <a:rPr lang="en-GB" sz="5300" dirty="0"/>
            </a:br>
            <a:r>
              <a:rPr lang="en-GB" sz="5300" dirty="0" smtClean="0"/>
              <a:t/>
            </a:r>
            <a:br>
              <a:rPr lang="en-GB" sz="5300" dirty="0" smtClean="0"/>
            </a:br>
            <a:r>
              <a:rPr lang="en-GB" sz="5300" dirty="0"/>
              <a:t/>
            </a:r>
            <a:br>
              <a:rPr lang="en-GB" sz="5300" dirty="0"/>
            </a:br>
            <a:r>
              <a:rPr lang="en-GB" sz="5300" dirty="0" smtClean="0"/>
              <a:t/>
            </a:r>
            <a:br>
              <a:rPr lang="en-GB" sz="5300" dirty="0" smtClean="0"/>
            </a:br>
            <a:r>
              <a:rPr lang="en-GB" sz="5300" dirty="0"/>
              <a:t/>
            </a:r>
            <a:br>
              <a:rPr lang="en-GB" sz="5300" dirty="0"/>
            </a:br>
            <a:r>
              <a:rPr lang="en-GB" sz="5300" dirty="0" smtClean="0"/>
              <a:t/>
            </a:r>
            <a:br>
              <a:rPr lang="en-GB" sz="5300" dirty="0" smtClean="0"/>
            </a:br>
            <a:r>
              <a:rPr lang="en-GB" sz="5300" dirty="0"/>
              <a:t/>
            </a:r>
            <a:br>
              <a:rPr lang="en-GB" sz="5300" dirty="0"/>
            </a:br>
            <a:r>
              <a:rPr lang="en-GB" sz="5300" u="sng" dirty="0" smtClean="0">
                <a:latin typeface="Arial" panose="020B0604020202020204" pitchFamily="34" charset="0"/>
                <a:cs typeface="Arial" panose="020B0604020202020204" pitchFamily="34" charset="0"/>
              </a:rPr>
              <a:t>Information </a:t>
            </a:r>
            <a:r>
              <a:rPr lang="en-GB" sz="5300" u="sng" dirty="0">
                <a:latin typeface="Arial" panose="020B0604020202020204" pitchFamily="34" charset="0"/>
                <a:cs typeface="Arial" panose="020B0604020202020204" pitchFamily="34" charset="0"/>
              </a:rPr>
              <a:t>that is easy to swallow</a:t>
            </a:r>
            <a:r>
              <a:rPr lang="en-GB" u="sng" dirty="0">
                <a:latin typeface="Arial" panose="020B0604020202020204" pitchFamily="34" charset="0"/>
                <a:cs typeface="Arial" panose="020B0604020202020204" pitchFamily="34" charset="0"/>
              </a:rPr>
              <a:t/>
            </a:r>
            <a:br>
              <a:rPr lang="en-GB" u="sng" dirty="0">
                <a:latin typeface="Arial" panose="020B0604020202020204" pitchFamily="34" charset="0"/>
                <a:cs typeface="Arial" panose="020B0604020202020204" pitchFamily="34" charset="0"/>
              </a:rPr>
            </a:br>
            <a:endParaRPr lang="en-GB" sz="18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606670" y="3330562"/>
            <a:ext cx="6192982" cy="2172463"/>
          </a:xfrm>
        </p:spPr>
        <p:txBody>
          <a:bodyPr>
            <a:normAutofit/>
          </a:bodyPr>
          <a:lstStyle/>
          <a:p>
            <a:endParaRPr lang="en-GB" sz="1700" dirty="0" smtClean="0">
              <a:latin typeface="Arial" panose="020B0604020202020204" pitchFamily="34" charset="0"/>
              <a:cs typeface="Arial" panose="020B0604020202020204" pitchFamily="34" charset="0"/>
            </a:endParaRPr>
          </a:p>
          <a:p>
            <a:r>
              <a:rPr lang="en-GB" sz="1700" dirty="0" smtClean="0">
                <a:latin typeface="Arial" panose="020B0604020202020204" pitchFamily="34" charset="0"/>
                <a:cs typeface="Arial" panose="020B0604020202020204" pitchFamily="34" charset="0"/>
              </a:rPr>
              <a:t>Authors</a:t>
            </a:r>
            <a:r>
              <a:rPr lang="en-GB" sz="1700" dirty="0">
                <a:latin typeface="Arial" panose="020B0604020202020204" pitchFamily="34" charset="0"/>
                <a:cs typeface="Arial" panose="020B0604020202020204" pitchFamily="34" charset="0"/>
              </a:rPr>
              <a:t>: </a:t>
            </a:r>
            <a:r>
              <a:rPr lang="en-GB" sz="1700" u="sng" dirty="0">
                <a:latin typeface="Arial" panose="020B0604020202020204" pitchFamily="34" charset="0"/>
                <a:cs typeface="Arial" panose="020B0604020202020204" pitchFamily="34" charset="0"/>
              </a:rPr>
              <a:t>Claire King </a:t>
            </a:r>
            <a:r>
              <a:rPr lang="en-GB" sz="1700" dirty="0">
                <a:latin typeface="Arial" panose="020B0604020202020204" pitchFamily="34" charset="0"/>
                <a:cs typeface="Arial" panose="020B0604020202020204" pitchFamily="34" charset="0"/>
              </a:rPr>
              <a:t>and Paula King</a:t>
            </a:r>
          </a:p>
          <a:p>
            <a:r>
              <a:rPr lang="en-GB" sz="1700" dirty="0" smtClean="0">
                <a:latin typeface="Arial" panose="020B0604020202020204" pitchFamily="34" charset="0"/>
                <a:cs typeface="Arial" panose="020B0604020202020204" pitchFamily="34" charset="0"/>
              </a:rPr>
              <a:t>Regional </a:t>
            </a:r>
            <a:r>
              <a:rPr lang="en-GB" sz="1700" dirty="0">
                <a:latin typeface="Arial" panose="020B0604020202020204" pitchFamily="34" charset="0"/>
                <a:cs typeface="Arial" panose="020B0604020202020204" pitchFamily="34" charset="0"/>
              </a:rPr>
              <a:t>Medicines </a:t>
            </a:r>
            <a:r>
              <a:rPr lang="en-GB" sz="1700" dirty="0" smtClean="0">
                <a:latin typeface="Arial" panose="020B0604020202020204" pitchFamily="34" charset="0"/>
                <a:cs typeface="Arial" panose="020B0604020202020204" pitchFamily="34" charset="0"/>
              </a:rPr>
              <a:t>Information Belfast Northern Ireland</a:t>
            </a:r>
            <a:r>
              <a:rPr lang="en-GB" sz="1700" dirty="0">
                <a:latin typeface="Arial" panose="020B0604020202020204" pitchFamily="34" charset="0"/>
                <a:cs typeface="Arial" panose="020B0604020202020204" pitchFamily="34" charset="0"/>
              </a:rPr>
              <a:t> </a:t>
            </a:r>
          </a:p>
          <a:p>
            <a:endParaRPr lang="en-GB" dirty="0"/>
          </a:p>
        </p:txBody>
      </p:sp>
      <p:pic>
        <p:nvPicPr>
          <p:cNvPr id="4" name="Picture 3"/>
          <p:cNvPicPr>
            <a:picLocks noChangeAspect="1"/>
          </p:cNvPicPr>
          <p:nvPr/>
        </p:nvPicPr>
        <p:blipFill>
          <a:blip r:embed="rId5"/>
          <a:stretch>
            <a:fillRect/>
          </a:stretch>
        </p:blipFill>
        <p:spPr>
          <a:xfrm>
            <a:off x="7161798" y="3153562"/>
            <a:ext cx="3797489" cy="2252748"/>
          </a:xfrm>
          <a:prstGeom prst="rect">
            <a:avLst/>
          </a:prstGeom>
        </p:spPr>
      </p:pic>
      <p:pic>
        <p:nvPicPr>
          <p:cNvPr id="6" name="Picture 5"/>
          <p:cNvPicPr>
            <a:picLocks noChangeAspect="1"/>
          </p:cNvPicPr>
          <p:nvPr/>
        </p:nvPicPr>
        <p:blipFill>
          <a:blip r:embed="rId6"/>
          <a:stretch>
            <a:fillRect/>
          </a:stretch>
        </p:blipFill>
        <p:spPr>
          <a:xfrm>
            <a:off x="10220794" y="6133325"/>
            <a:ext cx="1688738" cy="591363"/>
          </a:xfrm>
          <a:prstGeom prst="rect">
            <a:avLst/>
          </a:prstGeom>
        </p:spPr>
      </p:pic>
      <p:sp>
        <p:nvSpPr>
          <p:cNvPr id="5" name="Rectangle 4"/>
          <p:cNvSpPr/>
          <p:nvPr/>
        </p:nvSpPr>
        <p:spPr>
          <a:xfrm>
            <a:off x="244524" y="5422935"/>
            <a:ext cx="6096001" cy="707886"/>
          </a:xfrm>
          <a:prstGeom prst="rect">
            <a:avLst/>
          </a:prstGeom>
        </p:spPr>
        <p:txBody>
          <a:bodyPr>
            <a:spAutoFit/>
          </a:bodyPr>
          <a:lstStyle/>
          <a:p>
            <a:pPr algn="just"/>
            <a:r>
              <a:rPr lang="en-GB" sz="1000" dirty="0">
                <a:solidFill>
                  <a:schemeClr val="bg1"/>
                </a:solidFill>
                <a:latin typeface="Arial" panose="020B0604020202020204" pitchFamily="34" charset="0"/>
                <a:cs typeface="Arial" panose="020B0604020202020204" pitchFamily="34" charset="0"/>
              </a:rPr>
              <a:t>With acknowledgement to the </a:t>
            </a:r>
            <a:r>
              <a:rPr lang="en-GB" sz="1000" dirty="0" smtClean="0">
                <a:solidFill>
                  <a:schemeClr val="bg1"/>
                </a:solidFill>
                <a:latin typeface="Arial" panose="020B0604020202020204" pitchFamily="34" charset="0"/>
                <a:cs typeface="Arial" panose="020B0604020202020204" pitchFamily="34" charset="0"/>
              </a:rPr>
              <a:t>Northern Ireland (Adult) </a:t>
            </a:r>
            <a:r>
              <a:rPr lang="en-GB" sz="1000" dirty="0">
                <a:solidFill>
                  <a:schemeClr val="bg1"/>
                </a:solidFill>
                <a:latin typeface="Arial" panose="020B0604020202020204" pitchFamily="34" charset="0"/>
                <a:cs typeface="Arial" panose="020B0604020202020204" pitchFamily="34" charset="0"/>
              </a:rPr>
              <a:t>Dysphagia G</a:t>
            </a:r>
            <a:r>
              <a:rPr lang="en-GB" sz="1000" dirty="0" smtClean="0">
                <a:solidFill>
                  <a:schemeClr val="bg1"/>
                </a:solidFill>
                <a:latin typeface="Arial" panose="020B0604020202020204" pitchFamily="34" charset="0"/>
                <a:cs typeface="Arial" panose="020B0604020202020204" pitchFamily="34" charset="0"/>
              </a:rPr>
              <a:t>roup particularly the Medication Task and </a:t>
            </a:r>
            <a:r>
              <a:rPr lang="en-GB" sz="1000" dirty="0">
                <a:solidFill>
                  <a:schemeClr val="bg1"/>
                </a:solidFill>
                <a:latin typeface="Arial" panose="020B0604020202020204" pitchFamily="34" charset="0"/>
                <a:cs typeface="Arial" panose="020B0604020202020204" pitchFamily="34" charset="0"/>
              </a:rPr>
              <a:t>F</a:t>
            </a:r>
            <a:r>
              <a:rPr lang="en-GB" sz="1000" dirty="0" smtClean="0">
                <a:solidFill>
                  <a:schemeClr val="bg1"/>
                </a:solidFill>
                <a:latin typeface="Arial" panose="020B0604020202020204" pitchFamily="34" charset="0"/>
                <a:cs typeface="Arial" panose="020B0604020202020204" pitchFamily="34" charset="0"/>
              </a:rPr>
              <a:t>inish </a:t>
            </a:r>
            <a:r>
              <a:rPr lang="en-GB" sz="1000" dirty="0">
                <a:solidFill>
                  <a:schemeClr val="bg1"/>
                </a:solidFill>
                <a:latin typeface="Arial" panose="020B0604020202020204" pitchFamily="34" charset="0"/>
                <a:cs typeface="Arial" panose="020B0604020202020204" pitchFamily="34" charset="0"/>
              </a:rPr>
              <a:t>G</a:t>
            </a:r>
            <a:r>
              <a:rPr lang="en-GB" sz="1000" dirty="0" smtClean="0">
                <a:solidFill>
                  <a:schemeClr val="bg1"/>
                </a:solidFill>
                <a:latin typeface="Arial" panose="020B0604020202020204" pitchFamily="34" charset="0"/>
                <a:cs typeface="Arial" panose="020B0604020202020204" pitchFamily="34" charset="0"/>
              </a:rPr>
              <a:t>roup, </a:t>
            </a:r>
            <a:r>
              <a:rPr lang="en-GB" sz="1000" dirty="0">
                <a:solidFill>
                  <a:schemeClr val="bg1"/>
                </a:solidFill>
                <a:latin typeface="Arial" panose="020B0604020202020204" pitchFamily="34" charset="0"/>
                <a:cs typeface="Arial" panose="020B0604020202020204" pitchFamily="34" charset="0"/>
              </a:rPr>
              <a:t>Colin </a:t>
            </a:r>
            <a:r>
              <a:rPr lang="en-GB" sz="1000" dirty="0" smtClean="0">
                <a:solidFill>
                  <a:schemeClr val="bg1"/>
                </a:solidFill>
                <a:latin typeface="Arial" panose="020B0604020202020204" pitchFamily="34" charset="0"/>
                <a:cs typeface="Arial" panose="020B0604020202020204" pitchFamily="34" charset="0"/>
              </a:rPr>
              <a:t>Harrison Pharmacist HSCNI Medicines Management Team, Karoline Brennan MI Pharmacist North </a:t>
            </a:r>
            <a:r>
              <a:rPr lang="en-GB" sz="1000" dirty="0">
                <a:solidFill>
                  <a:schemeClr val="bg1"/>
                </a:solidFill>
                <a:latin typeface="Arial" panose="020B0604020202020204" pitchFamily="34" charset="0"/>
                <a:cs typeface="Arial" panose="020B0604020202020204" pitchFamily="34" charset="0"/>
              </a:rPr>
              <a:t>West Medicines Information Centre </a:t>
            </a:r>
            <a:r>
              <a:rPr lang="en-GB" sz="1000" dirty="0" smtClean="0">
                <a:solidFill>
                  <a:schemeClr val="bg1"/>
                </a:solidFill>
                <a:latin typeface="Arial" panose="020B0604020202020204" pitchFamily="34" charset="0"/>
                <a:cs typeface="Arial" panose="020B0604020202020204" pitchFamily="34" charset="0"/>
              </a:rPr>
              <a:t>and Lynne Booth Regional Medicines Information Belfast. </a:t>
            </a:r>
            <a:endParaRPr lang="en-GB" sz="1000" dirty="0">
              <a:solidFill>
                <a:schemeClr val="bg1"/>
              </a:solidFill>
              <a:latin typeface="Arial" panose="020B0604020202020204" pitchFamily="34" charset="0"/>
              <a:cs typeface="Arial" panose="020B0604020202020204" pitchFamily="34" charset="0"/>
            </a:endParaRPr>
          </a:p>
        </p:txBody>
      </p:sp>
      <p:pic>
        <p:nvPicPr>
          <p:cNvPr id="7" name="CK iPoster Audio">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421995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936678" y="387350"/>
            <a:ext cx="9255322" cy="6057900"/>
          </a:xfrm>
        </p:spPr>
        <p:txBody>
          <a:bodyPr>
            <a:normAutofit/>
          </a:bodyPr>
          <a:lstStyle/>
          <a:p>
            <a:pPr marL="0" indent="0">
              <a:spcAft>
                <a:spcPts val="1600"/>
              </a:spcAft>
              <a:buNone/>
            </a:pPr>
            <a:endParaRPr lang="en-GB" sz="1700" dirty="0" smtClean="0">
              <a:solidFill>
                <a:srgbClr val="595959"/>
              </a:solidFill>
              <a:latin typeface="Arial" panose="020B0604020202020204" pitchFamily="34" charset="0"/>
              <a:ea typeface="Calibri" panose="020F0502020204030204" pitchFamily="34" charset="0"/>
            </a:endParaRPr>
          </a:p>
          <a:p>
            <a:pPr marL="0" indent="0">
              <a:spcAft>
                <a:spcPts val="1600"/>
              </a:spcAft>
              <a:buNone/>
            </a:pPr>
            <a:endParaRPr lang="en-GB" sz="4800" dirty="0" smtClean="0">
              <a:solidFill>
                <a:schemeClr val="tx1"/>
              </a:solidFill>
              <a:latin typeface="Arial" panose="020B0604020202020204" pitchFamily="34" charset="0"/>
              <a:ea typeface="Calibri" panose="020F0502020204030204" pitchFamily="34" charset="0"/>
            </a:endParaRPr>
          </a:p>
          <a:p>
            <a:pPr>
              <a:spcAft>
                <a:spcPts val="1600"/>
              </a:spcAft>
            </a:pPr>
            <a:endParaRPr lang="en-GB" sz="1800" dirty="0">
              <a:solidFill>
                <a:srgbClr val="595959"/>
              </a:solidFill>
              <a:latin typeface="Arial" panose="020B0604020202020204" pitchFamily="34" charset="0"/>
              <a:ea typeface="Calibri" panose="020F0502020204030204" pitchFamily="34" charset="0"/>
            </a:endParaRPr>
          </a:p>
          <a:p>
            <a:pPr marL="0" indent="0">
              <a:spcAft>
                <a:spcPts val="1600"/>
              </a:spcAft>
              <a:buNone/>
            </a:pPr>
            <a:endParaRPr lang="en-GB" sz="1800" dirty="0" smtClean="0">
              <a:solidFill>
                <a:srgbClr val="595959"/>
              </a:solidFill>
              <a:latin typeface="Arial" panose="020B0604020202020204" pitchFamily="34" charset="0"/>
              <a:ea typeface="Calibri" panose="020F0502020204030204" pitchFamily="34" charset="0"/>
            </a:endParaRPr>
          </a:p>
          <a:p>
            <a:pPr marL="0" indent="0">
              <a:buNone/>
            </a:pPr>
            <a:endParaRPr lang="en-GB" dirty="0"/>
          </a:p>
        </p:txBody>
      </p:sp>
      <p:sp>
        <p:nvSpPr>
          <p:cNvPr id="2" name="Title 1"/>
          <p:cNvSpPr>
            <a:spLocks noGrp="1"/>
          </p:cNvSpPr>
          <p:nvPr>
            <p:ph type="title" idx="4294967295"/>
          </p:nvPr>
        </p:nvSpPr>
        <p:spPr>
          <a:xfrm>
            <a:off x="0" y="773113"/>
            <a:ext cx="2947988" cy="5319712"/>
          </a:xfrm>
        </p:spPr>
        <p:txBody>
          <a:bodyPr>
            <a:normAutofit/>
          </a:bodyPr>
          <a:lstStyle/>
          <a:p>
            <a:pPr algn="ctr"/>
            <a:r>
              <a:rPr lang="en-GB" u="sng" dirty="0" smtClean="0">
                <a:latin typeface="Arial" panose="020B0604020202020204" pitchFamily="34" charset="0"/>
                <a:cs typeface="Arial" panose="020B0604020202020204" pitchFamily="34" charset="0"/>
              </a:rPr>
              <a:t>Background</a:t>
            </a:r>
            <a:endParaRPr lang="en-GB" u="sng" dirty="0">
              <a:latin typeface="Arial" panose="020B0604020202020204" pitchFamily="34" charset="0"/>
              <a:cs typeface="Arial" panose="020B0604020202020204" pitchFamily="34" charset="0"/>
            </a:endParaRPr>
          </a:p>
        </p:txBody>
      </p:sp>
      <p:sp>
        <p:nvSpPr>
          <p:cNvPr id="6" name="TextBox 5"/>
          <p:cNvSpPr txBox="1"/>
          <p:nvPr/>
        </p:nvSpPr>
        <p:spPr>
          <a:xfrm>
            <a:off x="3157619" y="3598577"/>
            <a:ext cx="2392220" cy="2570179"/>
          </a:xfrm>
          <a:prstGeom prst="rect">
            <a:avLst/>
          </a:prstGeom>
          <a:noFill/>
          <a:ln w="12700">
            <a:solidFill>
              <a:schemeClr val="accent1"/>
            </a:solidFill>
          </a:ln>
        </p:spPr>
        <p:txBody>
          <a:bodyPr wrap="square" rtlCol="0" anchor="t" anchorCtr="0">
            <a:noAutofit/>
          </a:bodyPr>
          <a:lstStyle/>
          <a:p>
            <a:pPr algn="ctr" defTabSz="914400">
              <a:spcBef>
                <a:spcPts val="1200"/>
              </a:spcBef>
              <a:buClr>
                <a:srgbClr val="40BAD2"/>
              </a:buClr>
            </a:pPr>
            <a:r>
              <a:rPr lang="en-GB" sz="1200" dirty="0" smtClean="0">
                <a:solidFill>
                  <a:schemeClr val="accent1"/>
                </a:solidFill>
                <a:latin typeface="Arial" panose="020B0604020202020204" pitchFamily="34" charset="0"/>
                <a:cs typeface="Arial" panose="020B0604020202020204" pitchFamily="34" charset="0"/>
              </a:rPr>
              <a:t>Dysphagia </a:t>
            </a:r>
            <a:r>
              <a:rPr lang="en-GB" sz="1200" dirty="0">
                <a:solidFill>
                  <a:schemeClr val="accent1"/>
                </a:solidFill>
                <a:latin typeface="Arial" panose="020B0604020202020204" pitchFamily="34" charset="0"/>
                <a:cs typeface="Arial" panose="020B0604020202020204" pitchFamily="34" charset="0"/>
              </a:rPr>
              <a:t>(Adult) Regional Steering </a:t>
            </a:r>
            <a:r>
              <a:rPr lang="en-GB" sz="1200" dirty="0" smtClean="0">
                <a:solidFill>
                  <a:schemeClr val="accent1"/>
                </a:solidFill>
                <a:latin typeface="Arial" panose="020B0604020202020204" pitchFamily="34" charset="0"/>
                <a:cs typeface="Arial" panose="020B0604020202020204" pitchFamily="34" charset="0"/>
              </a:rPr>
              <a:t>Group</a:t>
            </a:r>
            <a:r>
              <a:rPr lang="en-GB" sz="1200" dirty="0">
                <a:solidFill>
                  <a:schemeClr val="accent1"/>
                </a:solidFill>
                <a:latin typeface="Arial" panose="020B0604020202020204" pitchFamily="34" charset="0"/>
                <a:cs typeface="Arial" panose="020B0604020202020204" pitchFamily="34" charset="0"/>
              </a:rPr>
              <a:t> </a:t>
            </a:r>
            <a:r>
              <a:rPr lang="en-GB" sz="1200" dirty="0" smtClean="0">
                <a:solidFill>
                  <a:schemeClr val="accent1"/>
                </a:solidFill>
                <a:latin typeface="Arial" panose="020B0604020202020204" pitchFamily="34" charset="0"/>
                <a:cs typeface="Arial" panose="020B0604020202020204" pitchFamily="34" charset="0"/>
              </a:rPr>
              <a:t>- June 2018</a:t>
            </a:r>
          </a:p>
          <a:p>
            <a:pPr defTabSz="914400">
              <a:buClr>
                <a:srgbClr val="40BAD2"/>
              </a:buClr>
            </a:pPr>
            <a:endParaRPr lang="en-GB" sz="1200" dirty="0" smtClean="0">
              <a:solidFill>
                <a:schemeClr val="accent1"/>
              </a:solidFill>
              <a:latin typeface="Arial" panose="020B0604020202020204" pitchFamily="34" charset="0"/>
              <a:cs typeface="Arial" panose="020B0604020202020204" pitchFamily="34" charset="0"/>
            </a:endParaRPr>
          </a:p>
          <a:p>
            <a:pPr marL="172800" indent="-172800" defTabSz="914400">
              <a:buClr>
                <a:srgbClr val="40BAD2"/>
              </a:buClr>
              <a:buFont typeface="Arial" panose="020B0604020202020204" pitchFamily="34" charset="0"/>
              <a:buChar char="•"/>
            </a:pPr>
            <a:r>
              <a:rPr lang="en-GB" sz="1200" dirty="0" smtClean="0">
                <a:latin typeface="Arial" panose="020B0604020202020204" pitchFamily="34" charset="0"/>
                <a:cs typeface="Arial" panose="020B0604020202020204" pitchFamily="34" charset="0"/>
              </a:rPr>
              <a:t>Multidisciplinary professionals</a:t>
            </a:r>
          </a:p>
          <a:p>
            <a:pPr defTabSz="914400">
              <a:buClr>
                <a:srgbClr val="40BAD2"/>
              </a:buClr>
            </a:pPr>
            <a:endParaRPr lang="en-GB" sz="1200" dirty="0" smtClean="0">
              <a:latin typeface="Arial" panose="020B0604020202020204" pitchFamily="34" charset="0"/>
              <a:cs typeface="Arial" panose="020B0604020202020204" pitchFamily="34" charset="0"/>
            </a:endParaRPr>
          </a:p>
          <a:p>
            <a:pPr marL="172800" indent="-172800" defTabSz="914400">
              <a:buClr>
                <a:srgbClr val="40BAD2"/>
              </a:buClr>
              <a:buFont typeface="Arial" panose="020B0604020202020204" pitchFamily="34" charset="0"/>
              <a:buChar char="•"/>
            </a:pPr>
            <a:r>
              <a:rPr lang="en-GB" sz="1200" dirty="0" smtClean="0">
                <a:latin typeface="Arial" panose="020B0604020202020204" pitchFamily="34" charset="0"/>
                <a:cs typeface="Arial" panose="020B0604020202020204" pitchFamily="34" charset="0"/>
              </a:rPr>
              <a:t>Focus groups – key issues</a:t>
            </a:r>
          </a:p>
          <a:p>
            <a:pPr defTabSz="914400">
              <a:buClr>
                <a:srgbClr val="40BAD2"/>
              </a:buClr>
            </a:pPr>
            <a:endParaRPr lang="en-GB" sz="1200" dirty="0">
              <a:latin typeface="Arial" panose="020B0604020202020204" pitchFamily="34" charset="0"/>
              <a:cs typeface="Arial" panose="020B0604020202020204" pitchFamily="34" charset="0"/>
            </a:endParaRPr>
          </a:p>
          <a:p>
            <a:pPr marL="172800" indent="-172800" defTabSz="914400">
              <a:buClr>
                <a:srgbClr val="40BAD2"/>
              </a:buClr>
              <a:buFont typeface="Arial" panose="020B0604020202020204" pitchFamily="34" charset="0"/>
              <a:buChar char="•"/>
            </a:pPr>
            <a:r>
              <a:rPr lang="en-GB" sz="1200" dirty="0" smtClean="0">
                <a:latin typeface="Arial" panose="020B0604020202020204" pitchFamily="34" charset="0"/>
                <a:cs typeface="Arial" panose="020B0604020202020204" pitchFamily="34" charset="0"/>
              </a:rPr>
              <a:t>Remit: Oversee work plan and actions for change </a:t>
            </a:r>
          </a:p>
          <a:p>
            <a:pPr defTabSz="914400">
              <a:spcBef>
                <a:spcPts val="1200"/>
              </a:spcBef>
              <a:buClr>
                <a:srgbClr val="40BAD2"/>
              </a:buClr>
            </a:pPr>
            <a:endParaRPr lang="en-GB" sz="1200" dirty="0" smtClean="0">
              <a:latin typeface="Arial" panose="020B0604020202020204" pitchFamily="34" charset="0"/>
              <a:cs typeface="Arial" panose="020B0604020202020204" pitchFamily="34" charset="0"/>
            </a:endParaRPr>
          </a:p>
        </p:txBody>
      </p:sp>
      <p:sp>
        <p:nvSpPr>
          <p:cNvPr id="7" name="TextBox 6"/>
          <p:cNvSpPr txBox="1"/>
          <p:nvPr/>
        </p:nvSpPr>
        <p:spPr>
          <a:xfrm>
            <a:off x="6315119" y="3598577"/>
            <a:ext cx="2403530" cy="2570178"/>
          </a:xfrm>
          <a:prstGeom prst="rect">
            <a:avLst/>
          </a:prstGeom>
          <a:noFill/>
          <a:ln w="12700">
            <a:solidFill>
              <a:schemeClr val="accent1"/>
            </a:solidFill>
          </a:ln>
        </p:spPr>
        <p:txBody>
          <a:bodyPr wrap="square" rtlCol="0" anchor="t" anchorCtr="0">
            <a:noAutofit/>
          </a:bodyPr>
          <a:lstStyle/>
          <a:p>
            <a:pPr algn="ctr"/>
            <a:r>
              <a:rPr lang="en-GB" sz="1200" dirty="0" smtClean="0">
                <a:solidFill>
                  <a:schemeClr val="accent1"/>
                </a:solidFill>
                <a:latin typeface="Arial" panose="020B0604020202020204" pitchFamily="34" charset="0"/>
                <a:cs typeface="Arial" panose="020B0604020202020204" pitchFamily="34" charset="0"/>
              </a:rPr>
              <a:t>Medication </a:t>
            </a:r>
            <a:r>
              <a:rPr lang="en-GB" sz="1200" dirty="0">
                <a:solidFill>
                  <a:schemeClr val="accent1"/>
                </a:solidFill>
                <a:latin typeface="Arial" panose="020B0604020202020204" pitchFamily="34" charset="0"/>
                <a:cs typeface="Arial" panose="020B0604020202020204" pitchFamily="34" charset="0"/>
              </a:rPr>
              <a:t>Task and Finish Group </a:t>
            </a:r>
            <a:r>
              <a:rPr lang="en-GB" sz="1200" dirty="0" smtClean="0">
                <a:solidFill>
                  <a:schemeClr val="accent1"/>
                </a:solidFill>
                <a:latin typeface="Arial" panose="020B0604020202020204" pitchFamily="34" charset="0"/>
                <a:cs typeface="Arial" panose="020B0604020202020204" pitchFamily="34" charset="0"/>
              </a:rPr>
              <a:t>- July 2019</a:t>
            </a:r>
          </a:p>
          <a:p>
            <a:pPr algn="ctr"/>
            <a:endParaRPr lang="en-GB" sz="1200" dirty="0">
              <a:solidFill>
                <a:schemeClr val="accent1"/>
              </a:solidFill>
              <a:latin typeface="Arial" panose="020B0604020202020204" pitchFamily="34" charset="0"/>
              <a:cs typeface="Arial" panose="020B0604020202020204" pitchFamily="34" charset="0"/>
            </a:endParaRPr>
          </a:p>
          <a:p>
            <a:pPr marL="171450" indent="-171450">
              <a:buClr>
                <a:schemeClr val="accent1"/>
              </a:buClr>
              <a:buFont typeface="Arial" panose="020B0604020202020204" pitchFamily="34" charset="0"/>
              <a:buChar char="•"/>
            </a:pPr>
            <a:r>
              <a:rPr lang="en-GB" sz="1200" dirty="0" smtClean="0">
                <a:latin typeface="Arial" panose="020B0604020202020204" pitchFamily="34" charset="0"/>
                <a:cs typeface="Arial" panose="020B0604020202020204" pitchFamily="34" charset="0"/>
              </a:rPr>
              <a:t>Review collated medication issues</a:t>
            </a:r>
          </a:p>
          <a:p>
            <a:pPr marL="17145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171450" indent="-171450">
              <a:buClr>
                <a:schemeClr val="accent1"/>
              </a:buClr>
              <a:buFont typeface="Arial" panose="020B0604020202020204" pitchFamily="34" charset="0"/>
              <a:buChar char="•"/>
            </a:pPr>
            <a:r>
              <a:rPr lang="en-GB" sz="1200" dirty="0" smtClean="0">
                <a:latin typeface="Arial" panose="020B0604020202020204" pitchFamily="34" charset="0"/>
                <a:cs typeface="Arial" panose="020B0604020202020204" pitchFamily="34" charset="0"/>
              </a:rPr>
              <a:t>Consider development of medication guidance </a:t>
            </a:r>
          </a:p>
          <a:p>
            <a:pPr marL="171450" indent="-171450">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171450" indent="-171450">
              <a:buClr>
                <a:schemeClr val="accent1"/>
              </a:buClr>
              <a:buFont typeface="Arial" panose="020B0604020202020204" pitchFamily="34" charset="0"/>
              <a:buChar char="•"/>
            </a:pPr>
            <a:r>
              <a:rPr lang="en-GB" sz="1200" dirty="0">
                <a:latin typeface="Arial" panose="020B0604020202020204" pitchFamily="34" charset="0"/>
                <a:cs typeface="Arial" panose="020B0604020202020204" pitchFamily="34" charset="0"/>
              </a:rPr>
              <a:t>A</a:t>
            </a:r>
            <a:r>
              <a:rPr lang="en-GB" sz="1200" dirty="0" smtClean="0">
                <a:latin typeface="Arial" panose="020B0604020202020204" pitchFamily="34" charset="0"/>
                <a:cs typeface="Arial" panose="020B0604020202020204" pitchFamily="34" charset="0"/>
              </a:rPr>
              <a:t>dditional </a:t>
            </a:r>
            <a:r>
              <a:rPr lang="en-GB" sz="1200" dirty="0">
                <a:latin typeface="Arial" panose="020B0604020202020204" pitchFamily="34" charset="0"/>
                <a:cs typeface="Arial" panose="020B0604020202020204" pitchFamily="34" charset="0"/>
              </a:rPr>
              <a:t>information </a:t>
            </a:r>
            <a:r>
              <a:rPr lang="en-GB" sz="1200" dirty="0" smtClean="0">
                <a:latin typeface="Arial" panose="020B0604020202020204" pitchFamily="34" charset="0"/>
                <a:cs typeface="Arial" panose="020B0604020202020204" pitchFamily="34" charset="0"/>
              </a:rPr>
              <a:t>and knowledge gaps - use </a:t>
            </a:r>
            <a:r>
              <a:rPr lang="en-GB" sz="1200" dirty="0">
                <a:latin typeface="Arial" panose="020B0604020202020204" pitchFamily="34" charset="0"/>
                <a:cs typeface="Arial" panose="020B0604020202020204" pitchFamily="34" charset="0"/>
              </a:rPr>
              <a:t>of </a:t>
            </a:r>
            <a:r>
              <a:rPr lang="en-GB" sz="1200" dirty="0" smtClean="0">
                <a:latin typeface="Arial" panose="020B0604020202020204" pitchFamily="34" charset="0"/>
                <a:cs typeface="Arial" panose="020B0604020202020204" pitchFamily="34" charset="0"/>
              </a:rPr>
              <a:t>thickening agents and thickening agents/medicines </a:t>
            </a:r>
          </a:p>
          <a:p>
            <a:endParaRPr lang="en-GB" sz="1200" dirty="0">
              <a:latin typeface="Arial" panose="020B0604020202020204" pitchFamily="34" charset="0"/>
              <a:cs typeface="Arial" panose="020B0604020202020204" pitchFamily="34" charset="0"/>
            </a:endParaRPr>
          </a:p>
        </p:txBody>
      </p:sp>
      <p:sp>
        <p:nvSpPr>
          <p:cNvPr id="4" name="TextBox 3"/>
          <p:cNvSpPr txBox="1"/>
          <p:nvPr/>
        </p:nvSpPr>
        <p:spPr>
          <a:xfrm>
            <a:off x="3398044" y="2114719"/>
            <a:ext cx="7838902" cy="1015663"/>
          </a:xfrm>
          <a:prstGeom prst="rect">
            <a:avLst/>
          </a:prstGeom>
          <a:noFill/>
        </p:spPr>
        <p:txBody>
          <a:bodyPr wrap="square" rtlCol="0">
            <a:spAutoFit/>
          </a:bodyPr>
          <a:lstStyle/>
          <a:p>
            <a:pPr algn="ctr"/>
            <a:r>
              <a:rPr lang="en-GB" sz="2400" b="1" dirty="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Key </a:t>
            </a:r>
            <a:r>
              <a:rPr lang="en-GB" sz="2400" b="1" dirty="0" smtClean="0">
                <a:ln w="0"/>
                <a:solidFill>
                  <a:schemeClr val="accent1"/>
                </a:solidFill>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Priority</a:t>
            </a:r>
          </a:p>
          <a:p>
            <a:pPr algn="ctr"/>
            <a:r>
              <a:rPr lang="en-GB" u="sng" dirty="0" smtClean="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rPr>
              <a:t>Dysphagia Friendly Medicines: raise awareness and support medication management guidelines. </a:t>
            </a:r>
            <a:endParaRPr lang="en-GB" u="sng" dirty="0">
              <a:ln w="0"/>
              <a:effectLst>
                <a:outerShdw blurRad="38100" dist="25400" dir="5400000" algn="ctr" rotWithShape="0">
                  <a:srgbClr val="6E747A">
                    <a:alpha val="43000"/>
                  </a:srgbClr>
                </a:outerShdw>
              </a:effectLst>
              <a:latin typeface="Arial" panose="020B0604020202020204" pitchFamily="34" charset="0"/>
              <a:cs typeface="Arial" panose="020B0604020202020204" pitchFamily="34" charset="0"/>
            </a:endParaRPr>
          </a:p>
        </p:txBody>
      </p:sp>
      <p:sp>
        <p:nvSpPr>
          <p:cNvPr id="13" name="TextBox 12"/>
          <p:cNvSpPr txBox="1"/>
          <p:nvPr/>
        </p:nvSpPr>
        <p:spPr>
          <a:xfrm>
            <a:off x="3010514" y="608047"/>
            <a:ext cx="8613962" cy="1015663"/>
          </a:xfrm>
          <a:prstGeom prst="rect">
            <a:avLst/>
          </a:prstGeom>
          <a:noFill/>
        </p:spPr>
        <p:txBody>
          <a:bodyPr wrap="square" rtlCol="0">
            <a:spAutoFit/>
          </a:bodyPr>
          <a:lstStyle/>
          <a:p>
            <a:pPr algn="ctr">
              <a:lnSpc>
                <a:spcPct val="150000"/>
              </a:lnSpc>
            </a:pPr>
            <a:r>
              <a:rPr lang="en-GB" sz="2400" b="1" dirty="0" smtClean="0">
                <a:solidFill>
                  <a:schemeClr val="accent1"/>
                </a:solidFill>
                <a:latin typeface="Arial" panose="020B0604020202020204" pitchFamily="34" charset="0"/>
                <a:cs typeface="Arial" panose="020B0604020202020204" pitchFamily="34" charset="0"/>
              </a:rPr>
              <a:t>Swallow Aware</a:t>
            </a:r>
          </a:p>
          <a:p>
            <a:pPr algn="ctr"/>
            <a:r>
              <a:rPr lang="en-GB" sz="1200" dirty="0" smtClean="0">
                <a:latin typeface="Arial" panose="020B0604020202020204" pitchFamily="34" charset="0"/>
                <a:cs typeface="Arial" panose="020B0604020202020204" pitchFamily="34" charset="0"/>
              </a:rPr>
              <a:t>Project led </a:t>
            </a:r>
            <a:r>
              <a:rPr lang="en-GB" sz="1200" dirty="0">
                <a:latin typeface="Arial" panose="020B0604020202020204" pitchFamily="34" charset="0"/>
                <a:cs typeface="Arial" panose="020B0604020202020204" pitchFamily="34" charset="0"/>
              </a:rPr>
              <a:t>by </a:t>
            </a:r>
            <a:r>
              <a:rPr lang="en-GB" sz="1200" dirty="0" smtClean="0">
                <a:latin typeface="Arial" panose="020B0604020202020204" pitchFamily="34" charset="0"/>
                <a:cs typeface="Arial" panose="020B0604020202020204" pitchFamily="34" charset="0"/>
              </a:rPr>
              <a:t>the Public </a:t>
            </a:r>
            <a:r>
              <a:rPr lang="en-GB" sz="1200" dirty="0">
                <a:latin typeface="Arial" panose="020B0604020202020204" pitchFamily="34" charset="0"/>
                <a:cs typeface="Arial" panose="020B0604020202020204" pitchFamily="34" charset="0"/>
              </a:rPr>
              <a:t>Health Agency in Northern Ireland (website: </a:t>
            </a:r>
            <a:r>
              <a:rPr lang="en-GB" sz="1200" u="sng" dirty="0">
                <a:latin typeface="Arial" panose="020B0604020202020204" pitchFamily="34" charset="0"/>
                <a:cs typeface="Arial" panose="020B0604020202020204" pitchFamily="34" charset="0"/>
                <a:hlinkClick r:id="rId3"/>
              </a:rPr>
              <a:t>http://</a:t>
            </a:r>
            <a:r>
              <a:rPr lang="en-GB" sz="1200" u="sng" dirty="0" smtClean="0">
                <a:latin typeface="Arial" panose="020B0604020202020204" pitchFamily="34" charset="0"/>
                <a:cs typeface="Arial" panose="020B0604020202020204" pitchFamily="34" charset="0"/>
                <a:hlinkClick r:id="rId3"/>
              </a:rPr>
              <a:t>pha.sit/Dysphagia</a:t>
            </a:r>
            <a:r>
              <a:rPr lang="en-GB" sz="1200" dirty="0" smtClean="0">
                <a:latin typeface="Arial" panose="020B0604020202020204" pitchFamily="34" charset="0"/>
                <a:cs typeface="Arial" panose="020B0604020202020204" pitchFamily="34" charset="0"/>
              </a:rPr>
              <a:t>) aimed to provide </a:t>
            </a:r>
            <a:r>
              <a:rPr lang="en-GB" sz="1200" dirty="0">
                <a:latin typeface="Arial" panose="020B0604020202020204" pitchFamily="34" charset="0"/>
                <a:cs typeface="Arial" panose="020B0604020202020204" pitchFamily="34" charset="0"/>
              </a:rPr>
              <a:t>solutions to ten regional priorities and to create </a:t>
            </a:r>
            <a:r>
              <a:rPr lang="en-GB" sz="1200" dirty="0" smtClean="0">
                <a:latin typeface="Arial" panose="020B0604020202020204" pitchFamily="34" charset="0"/>
                <a:cs typeface="Arial" panose="020B0604020202020204" pitchFamily="34" charset="0"/>
              </a:rPr>
              <a:t>awareness </a:t>
            </a:r>
            <a:r>
              <a:rPr lang="en-GB" sz="1200" dirty="0">
                <a:latin typeface="Arial" panose="020B0604020202020204" pitchFamily="34" charset="0"/>
                <a:cs typeface="Arial" panose="020B0604020202020204" pitchFamily="34" charset="0"/>
              </a:rPr>
              <a:t>of the </a:t>
            </a:r>
            <a:r>
              <a:rPr lang="en-GB" sz="1200" dirty="0" smtClean="0">
                <a:latin typeface="Arial" panose="020B0604020202020204" pitchFamily="34" charset="0"/>
                <a:cs typeface="Arial" panose="020B0604020202020204" pitchFamily="34" charset="0"/>
              </a:rPr>
              <a:t>impact </a:t>
            </a:r>
            <a:r>
              <a:rPr lang="en-GB" sz="1200" dirty="0">
                <a:latin typeface="Arial" panose="020B0604020202020204" pitchFamily="34" charset="0"/>
                <a:cs typeface="Arial" panose="020B0604020202020204" pitchFamily="34" charset="0"/>
              </a:rPr>
              <a:t>of swallowing difficulties.</a:t>
            </a:r>
          </a:p>
        </p:txBody>
      </p:sp>
      <p:sp>
        <p:nvSpPr>
          <p:cNvPr id="10" name="Right Arrow 9"/>
          <p:cNvSpPr/>
          <p:nvPr/>
        </p:nvSpPr>
        <p:spPr>
          <a:xfrm>
            <a:off x="5602769" y="4637617"/>
            <a:ext cx="606490" cy="233266"/>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9469134" y="3598577"/>
            <a:ext cx="2391870" cy="2570178"/>
          </a:xfrm>
          <a:prstGeom prst="rect">
            <a:avLst/>
          </a:prstGeom>
          <a:noFill/>
          <a:ln w="12700">
            <a:solidFill>
              <a:schemeClr val="accent1"/>
            </a:solidFill>
          </a:ln>
        </p:spPr>
        <p:txBody>
          <a:bodyPr wrap="square" rtlCol="0">
            <a:noAutofit/>
          </a:bodyPr>
          <a:lstStyle/>
          <a:p>
            <a:pPr algn="ctr"/>
            <a:r>
              <a:rPr lang="en-GB" sz="1200" dirty="0" smtClean="0">
                <a:solidFill>
                  <a:schemeClr val="accent1"/>
                </a:solidFill>
                <a:latin typeface="Arial" panose="020B0604020202020204" pitchFamily="34" charset="0"/>
                <a:cs typeface="Arial" panose="020B0604020202020204" pitchFamily="34" charset="0"/>
              </a:rPr>
              <a:t>Existing guidance highlighted:</a:t>
            </a:r>
          </a:p>
          <a:p>
            <a:endParaRPr lang="en-GB" sz="1400" dirty="0" smtClean="0">
              <a:solidFill>
                <a:schemeClr val="accent1"/>
              </a:solidFill>
              <a:latin typeface="Arial" panose="020B0604020202020204" pitchFamily="34" charset="0"/>
              <a:cs typeface="Arial" panose="020B0604020202020204" pitchFamily="34" charset="0"/>
            </a:endParaRPr>
          </a:p>
          <a:p>
            <a:endParaRPr lang="en-GB" sz="1400" dirty="0" smtClean="0">
              <a:solidFill>
                <a:schemeClr val="accent1"/>
              </a:solidFill>
              <a:latin typeface="Arial" panose="020B0604020202020204" pitchFamily="34" charset="0"/>
              <a:cs typeface="Arial" panose="020B0604020202020204" pitchFamily="34" charset="0"/>
            </a:endParaRPr>
          </a:p>
          <a:p>
            <a:r>
              <a:rPr lang="en-GB" sz="1200" dirty="0">
                <a:latin typeface="Arial" panose="020B0604020202020204" pitchFamily="34" charset="0"/>
                <a:cs typeface="Arial" panose="020B0604020202020204" pitchFamily="34" charset="0"/>
              </a:rPr>
              <a:t>“Medication for People who have Swallowing Difficulties” available from NI Formulary website: </a:t>
            </a:r>
            <a:endParaRPr lang="en-GB" sz="1200" dirty="0" smtClean="0">
              <a:latin typeface="Arial" panose="020B0604020202020204" pitchFamily="34" charset="0"/>
              <a:cs typeface="Arial" panose="020B0604020202020204" pitchFamily="34" charset="0"/>
            </a:endParaRPr>
          </a:p>
          <a:p>
            <a:endParaRPr lang="en-GB" sz="1200" dirty="0">
              <a:latin typeface="Arial" panose="020B0604020202020204" pitchFamily="34" charset="0"/>
              <a:cs typeface="Arial" panose="020B0604020202020204" pitchFamily="34" charset="0"/>
              <a:hlinkClick r:id="rId4"/>
            </a:endParaRPr>
          </a:p>
          <a:p>
            <a:r>
              <a:rPr lang="en-GB" sz="1200" dirty="0" smtClean="0">
                <a:latin typeface="Arial" panose="020B0604020202020204" pitchFamily="34" charset="0"/>
                <a:cs typeface="Arial" panose="020B0604020202020204" pitchFamily="34" charset="0"/>
                <a:hlinkClick r:id="rId4"/>
              </a:rPr>
              <a:t>https</a:t>
            </a:r>
            <a:r>
              <a:rPr lang="en-GB" sz="1200" dirty="0">
                <a:latin typeface="Arial" panose="020B0604020202020204" pitchFamily="34" charset="0"/>
                <a:cs typeface="Arial" panose="020B0604020202020204" pitchFamily="34" charset="0"/>
                <a:hlinkClick r:id="rId4"/>
              </a:rPr>
              <a:t>://niformulary.hscni.net/prescribing-newsletters/swallowing-difficulties</a:t>
            </a:r>
            <a:r>
              <a:rPr lang="en-GB" sz="1200" dirty="0" smtClean="0">
                <a:latin typeface="Arial" panose="020B0604020202020204" pitchFamily="34" charset="0"/>
                <a:cs typeface="Arial" panose="020B0604020202020204" pitchFamily="34" charset="0"/>
                <a:hlinkClick r:id="rId4"/>
              </a:rPr>
              <a:t>/</a:t>
            </a:r>
            <a:endParaRPr lang="en-GB" sz="1200" dirty="0">
              <a:latin typeface="Arial" panose="020B0604020202020204" pitchFamily="34" charset="0"/>
              <a:cs typeface="Arial" panose="020B0604020202020204" pitchFamily="34" charset="0"/>
            </a:endParaRPr>
          </a:p>
          <a:p>
            <a:endParaRPr lang="en-GB" dirty="0"/>
          </a:p>
        </p:txBody>
      </p:sp>
      <p:sp>
        <p:nvSpPr>
          <p:cNvPr id="11" name="Right Arrow 10"/>
          <p:cNvSpPr/>
          <p:nvPr/>
        </p:nvSpPr>
        <p:spPr>
          <a:xfrm>
            <a:off x="8787460" y="4650401"/>
            <a:ext cx="606490" cy="233266"/>
          </a:xfrm>
          <a:prstGeom prst="rightArrow">
            <a:avLst/>
          </a:prstGeom>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270587" y="286604"/>
            <a:ext cx="2666091" cy="5882152"/>
          </a:xfrm>
          <a:prstGeom prst="rect">
            <a:avLst/>
          </a:prstGeom>
          <a:solidFill>
            <a:schemeClr val="accent1"/>
          </a:solidFill>
        </p:spPr>
        <p:txBody>
          <a:bodyPr wrap="square" rtlCol="0" anchor="ctr" anchorCtr="1">
            <a:noAutofit/>
          </a:bodyPr>
          <a:lstStyle/>
          <a:p>
            <a:r>
              <a:rPr lang="en-GB" sz="3200" u="sng" dirty="0" smtClean="0">
                <a:solidFill>
                  <a:schemeClr val="bg1"/>
                </a:solidFill>
                <a:latin typeface="Arial" panose="020B0604020202020204" pitchFamily="34" charset="0"/>
                <a:cs typeface="Arial" panose="020B0604020202020204" pitchFamily="34" charset="0"/>
              </a:rPr>
              <a:t>Background</a:t>
            </a:r>
            <a:endParaRPr lang="en-GB" sz="3200" u="sng"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44111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25270" y="2240419"/>
            <a:ext cx="5645506" cy="3688599"/>
          </a:xfrm>
          <a:prstGeom prst="rect">
            <a:avLst/>
          </a:prstGeom>
          <a:solidFill>
            <a:schemeClr val="accent1"/>
          </a:solidFill>
        </p:spPr>
        <p:txBody>
          <a:bodyPr wrap="square" rtlCol="0">
            <a:noAutofit/>
          </a:bodyPr>
          <a:lstStyle/>
          <a:p>
            <a:r>
              <a:rPr lang="en-GB" sz="1400" dirty="0" smtClean="0">
                <a:latin typeface="Arial" panose="020B0604020202020204" pitchFamily="34" charset="0"/>
                <a:cs typeface="Arial" panose="020B0604020202020204" pitchFamily="34" charset="0"/>
              </a:rPr>
              <a:t>Multidisciplinary survey responders</a:t>
            </a:r>
            <a:endParaRPr lang="en-GB" sz="14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3225472" y="2573820"/>
            <a:ext cx="5423161" cy="3245089"/>
          </a:xfrm>
          <a:prstGeom prst="rect">
            <a:avLst/>
          </a:prstGeom>
        </p:spPr>
      </p:pic>
      <p:sp>
        <p:nvSpPr>
          <p:cNvPr id="7" name="TextBox 6"/>
          <p:cNvSpPr txBox="1"/>
          <p:nvPr/>
        </p:nvSpPr>
        <p:spPr>
          <a:xfrm>
            <a:off x="8859358" y="2195468"/>
            <a:ext cx="2517507" cy="3778502"/>
          </a:xfrm>
          <a:prstGeom prst="rect">
            <a:avLst/>
          </a:prstGeom>
          <a:noFill/>
          <a:ln>
            <a:solidFill>
              <a:schemeClr val="accent1"/>
            </a:solidFill>
          </a:ln>
        </p:spPr>
        <p:txBody>
          <a:bodyPr wrap="square" rtlCol="0">
            <a:noAutofit/>
          </a:bodyPr>
          <a:lstStyle/>
          <a:p>
            <a:r>
              <a:rPr lang="en-GB" sz="1400" dirty="0" smtClean="0">
                <a:latin typeface="Arial" panose="020B0604020202020204" pitchFamily="34" charset="0"/>
                <a:cs typeface="Arial" panose="020B0604020202020204" pitchFamily="34" charset="0"/>
              </a:rPr>
              <a:t>Survey feedback</a:t>
            </a:r>
            <a:endParaRPr lang="en-GB" sz="1400" dirty="0">
              <a:latin typeface="Arial" panose="020B0604020202020204" pitchFamily="34" charset="0"/>
              <a:cs typeface="Arial" panose="020B0604020202020204" pitchFamily="34" charset="0"/>
            </a:endParaRPr>
          </a:p>
        </p:txBody>
      </p:sp>
      <p:sp>
        <p:nvSpPr>
          <p:cNvPr id="3" name="TextBox 2"/>
          <p:cNvSpPr txBox="1"/>
          <p:nvPr/>
        </p:nvSpPr>
        <p:spPr>
          <a:xfrm>
            <a:off x="3113960" y="387350"/>
            <a:ext cx="8262905" cy="1808118"/>
          </a:xfrm>
          <a:prstGeom prst="rect">
            <a:avLst/>
          </a:prstGeom>
          <a:noFill/>
          <a:ln>
            <a:solidFill>
              <a:schemeClr val="accent1"/>
            </a:solidFill>
          </a:ln>
        </p:spPr>
        <p:txBody>
          <a:bodyPr wrap="square" rtlCol="0">
            <a:noAutofit/>
          </a:bodyPr>
          <a:lstStyle/>
          <a:p>
            <a:pPr lvl="0">
              <a:buClr>
                <a:schemeClr val="accent1"/>
              </a:buClr>
            </a:pPr>
            <a:r>
              <a:rPr lang="en-GB" sz="1400" b="1" dirty="0" smtClean="0">
                <a:solidFill>
                  <a:schemeClr val="accent1"/>
                </a:solidFill>
                <a:latin typeface="Arial" panose="020B0604020202020204" pitchFamily="34" charset="0"/>
                <a:cs typeface="Arial" panose="020B0604020202020204" pitchFamily="34" charset="0"/>
              </a:rPr>
              <a:t>Medication Task and Finish Group</a:t>
            </a:r>
          </a:p>
          <a:p>
            <a:pPr lvl="0">
              <a:buClr>
                <a:schemeClr val="accent1"/>
              </a:buClr>
            </a:pPr>
            <a:endParaRPr lang="en-GB" sz="1400" dirty="0" smtClean="0">
              <a:solidFill>
                <a:schemeClr val="accent1"/>
              </a:solidFill>
              <a:latin typeface="Arial" panose="020B0604020202020204" pitchFamily="34" charset="0"/>
              <a:cs typeface="Arial" panose="020B0604020202020204" pitchFamily="34" charset="0"/>
            </a:endParaRPr>
          </a:p>
          <a:p>
            <a:pPr marL="171450" lvl="0" indent="-171450">
              <a:buClr>
                <a:schemeClr val="accent1"/>
              </a:buClr>
              <a:buFont typeface="Arial" panose="020B0604020202020204" pitchFamily="34" charset="0"/>
              <a:buChar char="•"/>
            </a:pPr>
            <a:r>
              <a:rPr lang="en-GB" sz="1200" dirty="0" smtClean="0">
                <a:latin typeface="Arial" panose="020B0604020202020204" pitchFamily="34" charset="0"/>
                <a:cs typeface="Arial" panose="020B0604020202020204" pitchFamily="34" charset="0"/>
              </a:rPr>
              <a:t>Conducted survey </a:t>
            </a:r>
            <a:r>
              <a:rPr lang="en-GB" sz="1200" dirty="0">
                <a:latin typeface="Arial" panose="020B0604020202020204" pitchFamily="34" charset="0"/>
                <a:cs typeface="Arial" panose="020B0604020202020204" pitchFamily="34" charset="0"/>
              </a:rPr>
              <a:t>between Oct 2019 to Nov </a:t>
            </a:r>
            <a:r>
              <a:rPr lang="en-GB" sz="1200" dirty="0" smtClean="0">
                <a:latin typeface="Arial" panose="020B0604020202020204" pitchFamily="34" charset="0"/>
                <a:cs typeface="Arial" panose="020B0604020202020204" pitchFamily="34" charset="0"/>
              </a:rPr>
              <a:t>2019 to address focus group medication issues.</a:t>
            </a:r>
          </a:p>
          <a:p>
            <a:pPr lvl="0">
              <a:buClr>
                <a:schemeClr val="accent1"/>
              </a:buClr>
            </a:pPr>
            <a:endParaRPr lang="en-GB" sz="1200" dirty="0" smtClean="0">
              <a:latin typeface="Arial" panose="020B0604020202020204" pitchFamily="34" charset="0"/>
              <a:cs typeface="Arial" panose="020B0604020202020204" pitchFamily="34" charset="0"/>
            </a:endParaRPr>
          </a:p>
          <a:p>
            <a:pPr marL="171450" lvl="0" indent="-171450">
              <a:buClr>
                <a:schemeClr val="accent1"/>
              </a:buClr>
              <a:buFont typeface="Arial" panose="020B0604020202020204" pitchFamily="34" charset="0"/>
              <a:buChar char="•"/>
            </a:pPr>
            <a:r>
              <a:rPr lang="en-GB" sz="1200" dirty="0" smtClean="0">
                <a:latin typeface="Arial" panose="020B0604020202020204" pitchFamily="34" charset="0"/>
                <a:cs typeface="Arial" panose="020B0604020202020204" pitchFamily="34" charset="0"/>
              </a:rPr>
              <a:t>Survey assessed awareness of existing guidance, potential </a:t>
            </a:r>
            <a:r>
              <a:rPr lang="en-GB" sz="1200" dirty="0">
                <a:latin typeface="Arial" panose="020B0604020202020204" pitchFamily="34" charset="0"/>
                <a:cs typeface="Arial" panose="020B0604020202020204" pitchFamily="34" charset="0"/>
              </a:rPr>
              <a:t>value </a:t>
            </a:r>
            <a:r>
              <a:rPr lang="en-GB" sz="1200" dirty="0" smtClean="0">
                <a:latin typeface="Arial" panose="020B0604020202020204" pitchFamily="34" charset="0"/>
                <a:cs typeface="Arial" panose="020B0604020202020204" pitchFamily="34" charset="0"/>
              </a:rPr>
              <a:t>of this guidance and how </a:t>
            </a:r>
            <a:r>
              <a:rPr lang="en-GB" sz="1200" dirty="0">
                <a:latin typeface="Arial" panose="020B0604020202020204" pitchFamily="34" charset="0"/>
                <a:cs typeface="Arial" panose="020B0604020202020204" pitchFamily="34" charset="0"/>
              </a:rPr>
              <a:t>to raise </a:t>
            </a:r>
            <a:r>
              <a:rPr lang="en-GB" sz="1200" dirty="0" smtClean="0">
                <a:latin typeface="Arial" panose="020B0604020202020204" pitchFamily="34" charset="0"/>
                <a:cs typeface="Arial" panose="020B0604020202020204" pitchFamily="34" charset="0"/>
              </a:rPr>
              <a:t>awareness. Any gaps in guidance? </a:t>
            </a:r>
          </a:p>
          <a:p>
            <a:pPr marL="171450" lvl="0" indent="-171450">
              <a:buClr>
                <a:schemeClr val="accent1"/>
              </a:buClr>
              <a:buFont typeface="Arial" panose="020B0604020202020204" pitchFamily="34" charset="0"/>
              <a:buChar char="•"/>
            </a:pPr>
            <a:endParaRPr lang="en-GB" sz="1200" dirty="0" smtClean="0">
              <a:latin typeface="Arial" panose="020B0604020202020204" pitchFamily="34" charset="0"/>
              <a:cs typeface="Arial" panose="020B0604020202020204" pitchFamily="34" charset="0"/>
            </a:endParaRPr>
          </a:p>
          <a:p>
            <a:pPr marL="171450" lvl="0" indent="-171450">
              <a:buClr>
                <a:schemeClr val="accent1"/>
              </a:buClr>
              <a:buFont typeface="Arial" panose="020B0604020202020204" pitchFamily="34" charset="0"/>
              <a:buChar char="•"/>
            </a:pPr>
            <a:r>
              <a:rPr lang="en-GB" sz="1200" dirty="0" smtClean="0">
                <a:latin typeface="Arial" panose="020B0604020202020204" pitchFamily="34" charset="0"/>
                <a:cs typeface="Arial" panose="020B0604020202020204" pitchFamily="34" charset="0"/>
              </a:rPr>
              <a:t>Concluded </a:t>
            </a:r>
            <a:r>
              <a:rPr lang="en-GB" sz="1200" dirty="0">
                <a:latin typeface="Arial" panose="020B0604020202020204" pitchFamily="34" charset="0"/>
                <a:cs typeface="Arial" panose="020B0604020202020204" pitchFamily="34" charset="0"/>
              </a:rPr>
              <a:t>existing guidance “Medication for People who have Swallowing </a:t>
            </a:r>
            <a:r>
              <a:rPr lang="en-GB" sz="1200" dirty="0" smtClean="0">
                <a:latin typeface="Arial" panose="020B0604020202020204" pitchFamily="34" charset="0"/>
                <a:cs typeface="Arial" panose="020B0604020202020204" pitchFamily="34" charset="0"/>
              </a:rPr>
              <a:t>Difficulties” addressed the majority of issues.</a:t>
            </a:r>
            <a:endParaRPr lang="en-GB" sz="1400" dirty="0">
              <a:latin typeface="Arial" panose="020B0604020202020204" pitchFamily="34" charset="0"/>
              <a:cs typeface="Arial" panose="020B0604020202020204" pitchFamily="34" charset="0"/>
            </a:endParaRPr>
          </a:p>
          <a:p>
            <a:pPr lvl="0">
              <a:buClr>
                <a:schemeClr val="accent1"/>
              </a:buClr>
            </a:pPr>
            <a:endParaRPr lang="en-GB" sz="1400" dirty="0">
              <a:solidFill>
                <a:schemeClr val="accent1"/>
              </a:solidFill>
              <a:latin typeface="Arial" panose="020B0604020202020204" pitchFamily="34" charset="0"/>
              <a:cs typeface="Arial" panose="020B0604020202020204" pitchFamily="34" charset="0"/>
            </a:endParaRPr>
          </a:p>
        </p:txBody>
      </p:sp>
      <p:sp>
        <p:nvSpPr>
          <p:cNvPr id="2" name="Title 1"/>
          <p:cNvSpPr>
            <a:spLocks noGrp="1"/>
          </p:cNvSpPr>
          <p:nvPr>
            <p:ph type="title" idx="4294967295"/>
          </p:nvPr>
        </p:nvSpPr>
        <p:spPr>
          <a:xfrm>
            <a:off x="0" y="730250"/>
            <a:ext cx="2947988" cy="5372100"/>
          </a:xfrm>
        </p:spPr>
        <p:txBody>
          <a:bodyPr>
            <a:normAutofit/>
          </a:bodyPr>
          <a:lstStyle/>
          <a:p>
            <a:pPr algn="ctr"/>
            <a:r>
              <a:rPr lang="en-GB" u="sng" dirty="0" smtClean="0">
                <a:latin typeface="Arial" panose="020B0604020202020204" pitchFamily="34" charset="0"/>
                <a:cs typeface="Arial" panose="020B0604020202020204" pitchFamily="34" charset="0"/>
              </a:rPr>
              <a:t>Actions</a:t>
            </a:r>
            <a:br>
              <a:rPr lang="en-GB" u="sng" dirty="0" smtClean="0">
                <a:latin typeface="Arial" panose="020B0604020202020204" pitchFamily="34" charset="0"/>
                <a:cs typeface="Arial" panose="020B0604020202020204" pitchFamily="34" charset="0"/>
              </a:rPr>
            </a:br>
            <a:r>
              <a:rPr lang="en-GB" sz="1400" dirty="0" smtClean="0">
                <a:latin typeface="Arial" panose="020B0604020202020204" pitchFamily="34" charset="0"/>
                <a:cs typeface="Arial" panose="020B0604020202020204" pitchFamily="34" charset="0"/>
              </a:rPr>
              <a:t>Existing guidance</a:t>
            </a:r>
            <a:endParaRPr lang="en-GB" sz="1400" dirty="0">
              <a:latin typeface="Arial" panose="020B0604020202020204" pitchFamily="34" charset="0"/>
              <a:cs typeface="Arial" panose="020B0604020202020204" pitchFamily="34" charset="0"/>
            </a:endParaRPr>
          </a:p>
        </p:txBody>
      </p:sp>
      <p:graphicFrame>
        <p:nvGraphicFramePr>
          <p:cNvPr id="21" name="Diagram 20"/>
          <p:cNvGraphicFramePr/>
          <p:nvPr>
            <p:extLst>
              <p:ext uri="{D42A27DB-BD31-4B8C-83A1-F6EECF244321}">
                <p14:modId xmlns:p14="http://schemas.microsoft.com/office/powerpoint/2010/main" val="2481969981"/>
              </p:ext>
            </p:extLst>
          </p:nvPr>
        </p:nvGraphicFramePr>
        <p:xfrm>
          <a:off x="8894078" y="2629283"/>
          <a:ext cx="2201563" cy="71346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2" name="Diagram 21"/>
          <p:cNvGraphicFramePr/>
          <p:nvPr>
            <p:extLst>
              <p:ext uri="{D42A27DB-BD31-4B8C-83A1-F6EECF244321}">
                <p14:modId xmlns:p14="http://schemas.microsoft.com/office/powerpoint/2010/main" val="1223858740"/>
              </p:ext>
            </p:extLst>
          </p:nvPr>
        </p:nvGraphicFramePr>
        <p:xfrm>
          <a:off x="8929858" y="3753355"/>
          <a:ext cx="2201563" cy="73002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23" name="Diagram 22"/>
          <p:cNvGraphicFramePr/>
          <p:nvPr>
            <p:extLst>
              <p:ext uri="{D42A27DB-BD31-4B8C-83A1-F6EECF244321}">
                <p14:modId xmlns:p14="http://schemas.microsoft.com/office/powerpoint/2010/main" val="1479702496"/>
              </p:ext>
            </p:extLst>
          </p:nvPr>
        </p:nvGraphicFramePr>
        <p:xfrm>
          <a:off x="8956536" y="4899654"/>
          <a:ext cx="2148206" cy="739043"/>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
        <p:nvSpPr>
          <p:cNvPr id="8" name="TextBox 7"/>
          <p:cNvSpPr txBox="1"/>
          <p:nvPr/>
        </p:nvSpPr>
        <p:spPr>
          <a:xfrm>
            <a:off x="3113960" y="5973970"/>
            <a:ext cx="8262905" cy="492443"/>
          </a:xfrm>
          <a:prstGeom prst="rect">
            <a:avLst/>
          </a:prstGeom>
          <a:noFill/>
          <a:ln>
            <a:solidFill>
              <a:schemeClr val="accent1"/>
            </a:solidFill>
          </a:ln>
        </p:spPr>
        <p:txBody>
          <a:bodyPr wrap="square" rtlCol="0">
            <a:spAutoFit/>
          </a:bodyPr>
          <a:lstStyle/>
          <a:p>
            <a:r>
              <a:rPr lang="en-GB" sz="1400" dirty="0" smtClean="0">
                <a:solidFill>
                  <a:schemeClr val="accent1"/>
                </a:solidFill>
                <a:latin typeface="Arial" panose="020B0604020202020204" pitchFamily="34" charset="0"/>
                <a:cs typeface="Arial" panose="020B0604020202020204" pitchFamily="34" charset="0"/>
              </a:rPr>
              <a:t>Regional Medicines Information agreed to:</a:t>
            </a:r>
          </a:p>
          <a:p>
            <a:r>
              <a:rPr lang="en-GB" sz="1200" dirty="0" smtClean="0">
                <a:latin typeface="Arial" panose="020B0604020202020204" pitchFamily="34" charset="0"/>
                <a:cs typeface="Arial" panose="020B0604020202020204" pitchFamily="34" charset="0"/>
              </a:rPr>
              <a:t>Liaise with HSCNI </a:t>
            </a:r>
            <a:r>
              <a:rPr lang="en-GB" sz="1200" dirty="0">
                <a:latin typeface="Arial" panose="020B0604020202020204" pitchFamily="34" charset="0"/>
                <a:cs typeface="Arial" panose="020B0604020202020204" pitchFamily="34" charset="0"/>
              </a:rPr>
              <a:t>Medicines Management Team to raise profile of the “Swallowing Difficulties” guidance.</a:t>
            </a:r>
          </a:p>
        </p:txBody>
      </p:sp>
      <p:sp>
        <p:nvSpPr>
          <p:cNvPr id="24" name="TextBox 23"/>
          <p:cNvSpPr txBox="1"/>
          <p:nvPr/>
        </p:nvSpPr>
        <p:spPr>
          <a:xfrm>
            <a:off x="9172754" y="2862906"/>
            <a:ext cx="451566"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77%</a:t>
            </a:r>
            <a:endParaRPr lang="en-GB" sz="1000" dirty="0">
              <a:latin typeface="Arial" panose="020B0604020202020204" pitchFamily="34" charset="0"/>
              <a:cs typeface="Arial" panose="020B0604020202020204" pitchFamily="34" charset="0"/>
            </a:endParaRPr>
          </a:p>
        </p:txBody>
      </p:sp>
      <p:sp>
        <p:nvSpPr>
          <p:cNvPr id="25" name="TextBox 24"/>
          <p:cNvSpPr txBox="1"/>
          <p:nvPr/>
        </p:nvSpPr>
        <p:spPr>
          <a:xfrm>
            <a:off x="9207343" y="3995255"/>
            <a:ext cx="488501"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91%</a:t>
            </a:r>
            <a:endParaRPr lang="en-GB" sz="1000" dirty="0">
              <a:latin typeface="Arial" panose="020B0604020202020204" pitchFamily="34" charset="0"/>
              <a:cs typeface="Arial" panose="020B0604020202020204" pitchFamily="34" charset="0"/>
            </a:endParaRPr>
          </a:p>
        </p:txBody>
      </p:sp>
      <p:sp>
        <p:nvSpPr>
          <p:cNvPr id="26" name="TextBox 25"/>
          <p:cNvSpPr txBox="1"/>
          <p:nvPr/>
        </p:nvSpPr>
        <p:spPr>
          <a:xfrm>
            <a:off x="9207343" y="5146064"/>
            <a:ext cx="532699" cy="246221"/>
          </a:xfrm>
          <a:prstGeom prst="rect">
            <a:avLst/>
          </a:prstGeom>
          <a:noFill/>
        </p:spPr>
        <p:txBody>
          <a:bodyPr wrap="square" rtlCol="0">
            <a:spAutoFit/>
          </a:bodyPr>
          <a:lstStyle/>
          <a:p>
            <a:r>
              <a:rPr lang="en-GB" sz="1000" dirty="0" smtClean="0">
                <a:latin typeface="Arial" panose="020B0604020202020204" pitchFamily="34" charset="0"/>
                <a:cs typeface="Arial" panose="020B0604020202020204" pitchFamily="34" charset="0"/>
              </a:rPr>
              <a:t>90%</a:t>
            </a:r>
            <a:endParaRPr lang="en-GB" sz="1000" dirty="0">
              <a:latin typeface="Arial" panose="020B0604020202020204" pitchFamily="34" charset="0"/>
              <a:cs typeface="Arial" panose="020B0604020202020204" pitchFamily="34" charset="0"/>
            </a:endParaRPr>
          </a:p>
        </p:txBody>
      </p:sp>
      <p:sp>
        <p:nvSpPr>
          <p:cNvPr id="14" name="TextBox 13"/>
          <p:cNvSpPr txBox="1"/>
          <p:nvPr/>
        </p:nvSpPr>
        <p:spPr>
          <a:xfrm>
            <a:off x="270587" y="387350"/>
            <a:ext cx="2666091" cy="6079063"/>
          </a:xfrm>
          <a:prstGeom prst="rect">
            <a:avLst/>
          </a:prstGeom>
          <a:solidFill>
            <a:schemeClr val="accent1"/>
          </a:solidFill>
        </p:spPr>
        <p:txBody>
          <a:bodyPr wrap="square" rtlCol="0" anchor="ctr" anchorCtr="1">
            <a:noAutofit/>
          </a:bodyPr>
          <a:lstStyle/>
          <a:p>
            <a:pPr algn="ctr"/>
            <a:r>
              <a:rPr lang="en-GB" sz="3200" u="sng" dirty="0" smtClean="0">
                <a:solidFill>
                  <a:schemeClr val="bg1"/>
                </a:solidFill>
                <a:latin typeface="Arial" panose="020B0604020202020204" pitchFamily="34" charset="0"/>
                <a:cs typeface="Arial" panose="020B0604020202020204" pitchFamily="34" charset="0"/>
              </a:rPr>
              <a:t>Actions</a:t>
            </a:r>
          </a:p>
          <a:p>
            <a:pPr algn="ctr"/>
            <a:r>
              <a:rPr lang="en-GB" sz="1400" dirty="0" smtClean="0">
                <a:solidFill>
                  <a:schemeClr val="bg1"/>
                </a:solidFill>
                <a:latin typeface="Arial" panose="020B0604020202020204" pitchFamily="34" charset="0"/>
                <a:cs typeface="Arial" panose="020B0604020202020204" pitchFamily="34" charset="0"/>
              </a:rPr>
              <a:t>Multidisciplinary survey feedback on existing guidance</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7015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amp;A ovvero tutto quello che mi viene sempre chiest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87608" y="11289"/>
            <a:ext cx="1704392" cy="916111"/>
          </a:xfrm>
          <a:prstGeom prst="rect">
            <a:avLst/>
          </a:prstGeom>
        </p:spPr>
      </p:pic>
      <p:sp>
        <p:nvSpPr>
          <p:cNvPr id="3" name="TextBox 2"/>
          <p:cNvSpPr txBox="1"/>
          <p:nvPr/>
        </p:nvSpPr>
        <p:spPr>
          <a:xfrm>
            <a:off x="2959298" y="387350"/>
            <a:ext cx="8597916" cy="6057899"/>
          </a:xfrm>
          <a:prstGeom prst="rect">
            <a:avLst/>
          </a:prstGeom>
          <a:noFill/>
        </p:spPr>
        <p:txBody>
          <a:bodyPr wrap="square" rtlCol="0">
            <a:noAutofit/>
          </a:bodyPr>
          <a:lstStyle/>
          <a:p>
            <a:endParaRPr lang="en-GB" dirty="0" smtClean="0"/>
          </a:p>
          <a:p>
            <a:endParaRPr lang="en-GB" dirty="0" smtClean="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a:p>
            <a:endParaRPr lang="en-GB" dirty="0" smtClean="0"/>
          </a:p>
        </p:txBody>
      </p:sp>
      <p:sp>
        <p:nvSpPr>
          <p:cNvPr id="6" name="TextBox 5"/>
          <p:cNvSpPr txBox="1"/>
          <p:nvPr/>
        </p:nvSpPr>
        <p:spPr>
          <a:xfrm>
            <a:off x="2970608" y="387351"/>
            <a:ext cx="5852191" cy="6057898"/>
          </a:xfrm>
          <a:prstGeom prst="rect">
            <a:avLst/>
          </a:prstGeom>
          <a:noFill/>
          <a:ln>
            <a:solidFill>
              <a:schemeClr val="accent1"/>
            </a:solidFill>
          </a:ln>
        </p:spPr>
        <p:txBody>
          <a:bodyPr wrap="square" rtlCol="0">
            <a:noAutofit/>
          </a:bodyPr>
          <a:lstStyle/>
          <a:p>
            <a:pPr algn="ctr"/>
            <a:r>
              <a:rPr lang="en-GB" sz="1400" b="1" dirty="0">
                <a:solidFill>
                  <a:schemeClr val="accent1"/>
                </a:solidFill>
                <a:latin typeface="Arial" panose="020B0604020202020204" pitchFamily="34" charset="0"/>
                <a:cs typeface="Arial" panose="020B0604020202020204" pitchFamily="34" charset="0"/>
              </a:rPr>
              <a:t>What is missing? </a:t>
            </a:r>
            <a:endParaRPr lang="en-GB" sz="1400" b="1" dirty="0" smtClean="0">
              <a:solidFill>
                <a:schemeClr val="accent1"/>
              </a:solidFill>
              <a:latin typeface="Arial" panose="020B0604020202020204" pitchFamily="34" charset="0"/>
              <a:cs typeface="Arial" panose="020B0604020202020204" pitchFamily="34" charset="0"/>
            </a:endParaRPr>
          </a:p>
          <a:p>
            <a:pPr algn="ctr"/>
            <a:r>
              <a:rPr lang="en-GB" sz="1200" dirty="0" smtClean="0">
                <a:latin typeface="Arial" panose="020B0604020202020204" pitchFamily="34" charset="0"/>
                <a:cs typeface="Arial" panose="020B0604020202020204" pitchFamily="34" charset="0"/>
              </a:rPr>
              <a:t>Knowledge gap regarding </a:t>
            </a:r>
            <a:r>
              <a:rPr lang="en-GB" sz="1200" dirty="0">
                <a:latin typeface="Arial" panose="020B0604020202020204" pitchFamily="34" charset="0"/>
                <a:cs typeface="Arial" panose="020B0604020202020204" pitchFamily="34" charset="0"/>
              </a:rPr>
              <a:t>thickening agents </a:t>
            </a:r>
            <a:r>
              <a:rPr lang="en-GB" sz="1200" dirty="0" smtClean="0">
                <a:latin typeface="Arial" panose="020B0604020202020204" pitchFamily="34" charset="0"/>
                <a:cs typeface="Arial" panose="020B0604020202020204" pitchFamily="34" charset="0"/>
              </a:rPr>
              <a:t>and thickening of medications</a:t>
            </a:r>
          </a:p>
          <a:p>
            <a:endParaRPr lang="en-GB" sz="1400" dirty="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smtClean="0"/>
          </a:p>
          <a:p>
            <a:endParaRPr lang="en-GB" dirty="0"/>
          </a:p>
          <a:p>
            <a:endParaRPr lang="en-GB" dirty="0" smtClean="0"/>
          </a:p>
          <a:p>
            <a:endParaRPr lang="en-GB" dirty="0"/>
          </a:p>
        </p:txBody>
      </p:sp>
      <p:graphicFrame>
        <p:nvGraphicFramePr>
          <p:cNvPr id="5" name="Diagram 4"/>
          <p:cNvGraphicFramePr/>
          <p:nvPr>
            <p:extLst>
              <p:ext uri="{D42A27DB-BD31-4B8C-83A1-F6EECF244321}">
                <p14:modId xmlns:p14="http://schemas.microsoft.com/office/powerpoint/2010/main" val="4195577361"/>
              </p:ext>
            </p:extLst>
          </p:nvPr>
        </p:nvGraphicFramePr>
        <p:xfrm>
          <a:off x="3083281" y="1128227"/>
          <a:ext cx="5604225" cy="501559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8913067" y="1123950"/>
            <a:ext cx="2711794" cy="1980941"/>
          </a:xfrm>
          <a:prstGeom prst="rect">
            <a:avLst/>
          </a:prstGeom>
          <a:noFill/>
          <a:ln>
            <a:noFill/>
          </a:ln>
        </p:spPr>
        <p:txBody>
          <a:bodyPr wrap="square" rtlCol="0">
            <a:noAutofit/>
          </a:bodyPr>
          <a:lstStyle/>
          <a:p>
            <a:endParaRPr lang="en-GB" dirty="0" smtClean="0"/>
          </a:p>
          <a:p>
            <a:r>
              <a:rPr lang="en-GB" sz="1400" dirty="0">
                <a:solidFill>
                  <a:schemeClr val="accent1"/>
                </a:solidFill>
                <a:latin typeface="Arial" panose="020B0604020202020204" pitchFamily="34" charset="0"/>
                <a:cs typeface="Arial" panose="020B0604020202020204" pitchFamily="34" charset="0"/>
              </a:rPr>
              <a:t>Regional Medicines </a:t>
            </a:r>
            <a:r>
              <a:rPr lang="en-GB" sz="1400" dirty="0" smtClean="0">
                <a:solidFill>
                  <a:schemeClr val="accent1"/>
                </a:solidFill>
                <a:latin typeface="Arial" panose="020B0604020202020204" pitchFamily="34" charset="0"/>
                <a:cs typeface="Arial" panose="020B0604020202020204" pitchFamily="34" charset="0"/>
              </a:rPr>
              <a:t>Information </a:t>
            </a:r>
            <a:r>
              <a:rPr lang="en-GB" sz="1400" dirty="0">
                <a:solidFill>
                  <a:schemeClr val="accent1"/>
                </a:solidFill>
                <a:latin typeface="Arial" panose="020B0604020202020204" pitchFamily="34" charset="0"/>
                <a:cs typeface="Arial" panose="020B0604020202020204" pitchFamily="34" charset="0"/>
              </a:rPr>
              <a:t>agreed to:</a:t>
            </a:r>
          </a:p>
          <a:p>
            <a:endParaRPr lang="en-GB" sz="1400" dirty="0" smtClean="0">
              <a:latin typeface="Arial" panose="020B0604020202020204" pitchFamily="34" charset="0"/>
              <a:cs typeface="Arial" panose="020B0604020202020204" pitchFamily="34" charset="0"/>
            </a:endParaRPr>
          </a:p>
          <a:p>
            <a:pPr marL="285750" indent="-285750">
              <a:buClr>
                <a:schemeClr val="accent1"/>
              </a:buClr>
              <a:buFont typeface="Arial" panose="020B0604020202020204" pitchFamily="34" charset="0"/>
              <a:buChar char="•"/>
            </a:pPr>
            <a:r>
              <a:rPr lang="en-GB" sz="1200" dirty="0" smtClean="0">
                <a:latin typeface="Arial" panose="020B0604020202020204" pitchFamily="34" charset="0"/>
                <a:cs typeface="Arial" panose="020B0604020202020204" pitchFamily="34" charset="0"/>
              </a:rPr>
              <a:t>Develop </a:t>
            </a:r>
            <a:r>
              <a:rPr lang="en-GB" sz="1200" dirty="0">
                <a:latin typeface="Arial" panose="020B0604020202020204" pitchFamily="34" charset="0"/>
                <a:cs typeface="Arial" panose="020B0604020202020204" pitchFamily="34" charset="0"/>
              </a:rPr>
              <a:t>a Q&amp;A style document to address local questions about the use of medicines and thickening agents. </a:t>
            </a:r>
          </a:p>
          <a:p>
            <a:endParaRPr lang="en-GB" sz="1400" dirty="0">
              <a:latin typeface="Arial" panose="020B0604020202020204" pitchFamily="34" charset="0"/>
              <a:cs typeface="Arial" panose="020B0604020202020204" pitchFamily="34" charset="0"/>
            </a:endParaRPr>
          </a:p>
          <a:p>
            <a:endParaRPr lang="en-GB" sz="1400" dirty="0" smtClean="0">
              <a:latin typeface="Arial" panose="020B0604020202020204" pitchFamily="34" charset="0"/>
              <a:cs typeface="Arial" panose="020B0604020202020204" pitchFamily="34" charset="0"/>
            </a:endParaRPr>
          </a:p>
          <a:p>
            <a:endParaRPr lang="en-GB" dirty="0"/>
          </a:p>
        </p:txBody>
      </p:sp>
      <p:sp>
        <p:nvSpPr>
          <p:cNvPr id="2" name="Title 1"/>
          <p:cNvSpPr>
            <a:spLocks noGrp="1"/>
          </p:cNvSpPr>
          <p:nvPr>
            <p:ph type="title" idx="4294967295"/>
          </p:nvPr>
        </p:nvSpPr>
        <p:spPr>
          <a:xfrm>
            <a:off x="0" y="1123950"/>
            <a:ext cx="2947988" cy="4600575"/>
          </a:xfrm>
        </p:spPr>
        <p:txBody>
          <a:bodyPr>
            <a:normAutofit/>
          </a:bodyPr>
          <a:lstStyle/>
          <a:p>
            <a:pPr algn="ctr"/>
            <a:r>
              <a:rPr lang="en-GB" u="sng" dirty="0" smtClean="0">
                <a:latin typeface="Arial" panose="020B0604020202020204" pitchFamily="34" charset="0"/>
                <a:cs typeface="Arial" panose="020B0604020202020204" pitchFamily="34" charset="0"/>
              </a:rPr>
              <a:t>Actions</a:t>
            </a:r>
            <a:r>
              <a:rPr lang="en-GB" sz="4400" u="sng" dirty="0" smtClean="0"/>
              <a:t/>
            </a:r>
            <a:br>
              <a:rPr lang="en-GB" sz="4400" u="sng" dirty="0" smtClean="0"/>
            </a:br>
            <a:r>
              <a:rPr lang="en-GB" sz="1400" dirty="0" smtClean="0">
                <a:latin typeface="Arial" panose="020B0604020202020204" pitchFamily="34" charset="0"/>
                <a:cs typeface="Arial" panose="020B0604020202020204" pitchFamily="34" charset="0"/>
              </a:rPr>
              <a:t>UKMi Q&amp;A documents</a:t>
            </a:r>
            <a:endParaRPr lang="en-GB" sz="1400" dirty="0">
              <a:latin typeface="Arial" panose="020B0604020202020204" pitchFamily="34" charset="0"/>
              <a:cs typeface="Arial" panose="020B0604020202020204" pitchFamily="34" charset="0"/>
            </a:endParaRPr>
          </a:p>
        </p:txBody>
      </p:sp>
      <p:sp>
        <p:nvSpPr>
          <p:cNvPr id="8" name="TextBox 7"/>
          <p:cNvSpPr txBox="1"/>
          <p:nvPr/>
        </p:nvSpPr>
        <p:spPr>
          <a:xfrm>
            <a:off x="8868040" y="3104891"/>
            <a:ext cx="2711794" cy="3340358"/>
          </a:xfrm>
          <a:prstGeom prst="rect">
            <a:avLst/>
          </a:prstGeom>
          <a:noFill/>
          <a:ln>
            <a:noFill/>
          </a:ln>
        </p:spPr>
        <p:txBody>
          <a:bodyPr wrap="square" rtlCol="0">
            <a:noAutofit/>
          </a:bodyPr>
          <a:lstStyle/>
          <a:p>
            <a:pPr lvl="0"/>
            <a:endParaRPr lang="en-GB" sz="1400" dirty="0" smtClean="0">
              <a:solidFill>
                <a:schemeClr val="accent1"/>
              </a:solidFill>
              <a:latin typeface="Arial" panose="020B0604020202020204" pitchFamily="34" charset="0"/>
              <a:cs typeface="Arial" panose="020B0604020202020204" pitchFamily="34" charset="0"/>
            </a:endParaRPr>
          </a:p>
          <a:p>
            <a:pPr lvl="0"/>
            <a:r>
              <a:rPr lang="en-GB" sz="1400" dirty="0" smtClean="0">
                <a:solidFill>
                  <a:schemeClr val="accent1"/>
                </a:solidFill>
                <a:latin typeface="Arial" panose="020B0604020202020204" pitchFamily="34" charset="0"/>
                <a:cs typeface="Arial" panose="020B0604020202020204" pitchFamily="34" charset="0"/>
              </a:rPr>
              <a:t>UKMi dual purpose project:</a:t>
            </a:r>
          </a:p>
          <a:p>
            <a:pPr lvl="0"/>
            <a:endParaRPr lang="en-GB" sz="1400" dirty="0" smtClean="0">
              <a:solidFill>
                <a:schemeClr val="accent1"/>
              </a:solidFill>
              <a:latin typeface="Arial" panose="020B0604020202020204" pitchFamily="34" charset="0"/>
              <a:cs typeface="Arial" panose="020B0604020202020204" pitchFamily="34" charset="0"/>
            </a:endParaRPr>
          </a:p>
          <a:p>
            <a:pPr marL="285750" lvl="0" indent="-285750">
              <a:buClr>
                <a:schemeClr val="accent1"/>
              </a:buClr>
              <a:buFont typeface="Arial" panose="020B0604020202020204" pitchFamily="34" charset="0"/>
              <a:buChar char="•"/>
            </a:pPr>
            <a:r>
              <a:rPr lang="en-GB" sz="1200" dirty="0" smtClean="0">
                <a:solidFill>
                  <a:srgbClr val="000000"/>
                </a:solidFill>
                <a:latin typeface="Arial" panose="020B0604020202020204" pitchFamily="34" charset="0"/>
                <a:cs typeface="Arial" panose="020B0604020202020204" pitchFamily="34" charset="0"/>
              </a:rPr>
              <a:t>Similar questions </a:t>
            </a:r>
            <a:r>
              <a:rPr lang="en-GB" sz="1200" dirty="0">
                <a:solidFill>
                  <a:srgbClr val="000000"/>
                </a:solidFill>
                <a:latin typeface="Arial" panose="020B0604020202020204" pitchFamily="34" charset="0"/>
                <a:cs typeface="Arial" panose="020B0604020202020204" pitchFamily="34" charset="0"/>
              </a:rPr>
              <a:t>regarding the use of thickening agents with medications commonly arise across the UKMi </a:t>
            </a:r>
            <a:r>
              <a:rPr lang="en-GB" sz="1200" dirty="0" smtClean="0">
                <a:solidFill>
                  <a:srgbClr val="000000"/>
                </a:solidFill>
                <a:latin typeface="Arial" panose="020B0604020202020204" pitchFamily="34" charset="0"/>
                <a:cs typeface="Arial" panose="020B0604020202020204" pitchFamily="34" charset="0"/>
              </a:rPr>
              <a:t>Network. Liverpool had a similar issue.  </a:t>
            </a:r>
            <a:endParaRPr lang="en-GB" sz="1200" dirty="0">
              <a:solidFill>
                <a:srgbClr val="000000"/>
              </a:solidFill>
              <a:latin typeface="Arial" panose="020B0604020202020204" pitchFamily="34" charset="0"/>
              <a:cs typeface="Arial" panose="020B0604020202020204" pitchFamily="34" charset="0"/>
            </a:endParaRPr>
          </a:p>
          <a:p>
            <a:pPr lvl="0">
              <a:buClr>
                <a:schemeClr val="accent1"/>
              </a:buClr>
            </a:pPr>
            <a:endParaRPr lang="en-GB" sz="1200" dirty="0" smtClean="0">
              <a:solidFill>
                <a:srgbClr val="000000"/>
              </a:solidFill>
              <a:latin typeface="Arial" panose="020B0604020202020204" pitchFamily="34" charset="0"/>
              <a:cs typeface="Arial" panose="020B0604020202020204" pitchFamily="34" charset="0"/>
            </a:endParaRPr>
          </a:p>
          <a:p>
            <a:pPr marL="285750" lvl="0" indent="-285750">
              <a:buClr>
                <a:schemeClr val="accent1"/>
              </a:buClr>
              <a:buFont typeface="Arial" panose="020B0604020202020204" pitchFamily="34" charset="0"/>
              <a:buChar char="•"/>
            </a:pPr>
            <a:r>
              <a:rPr lang="en-GB" sz="1200" dirty="0" smtClean="0">
                <a:solidFill>
                  <a:srgbClr val="000000"/>
                </a:solidFill>
                <a:latin typeface="Arial" panose="020B0604020202020204" pitchFamily="34" charset="0"/>
                <a:cs typeface="Arial" panose="020B0604020202020204" pitchFamily="34" charset="0"/>
              </a:rPr>
              <a:t>Belfast-Liverpool collaborative working</a:t>
            </a:r>
            <a:r>
              <a:rPr lang="en-GB" sz="1200" dirty="0">
                <a:solidFill>
                  <a:srgbClr val="000000"/>
                </a:solidFill>
                <a:latin typeface="Arial" panose="020B0604020202020204" pitchFamily="34" charset="0"/>
                <a:cs typeface="Arial" panose="020B0604020202020204" pitchFamily="34" charset="0"/>
              </a:rPr>
              <a:t>. Three national UKMi </a:t>
            </a:r>
            <a:r>
              <a:rPr lang="en-GB" sz="1200" dirty="0" smtClean="0">
                <a:solidFill>
                  <a:srgbClr val="000000"/>
                </a:solidFill>
                <a:latin typeface="Arial" panose="020B0604020202020204" pitchFamily="34" charset="0"/>
                <a:cs typeface="Arial" panose="020B0604020202020204" pitchFamily="34" charset="0"/>
              </a:rPr>
              <a:t>Q&amp;As. </a:t>
            </a:r>
          </a:p>
          <a:p>
            <a:pPr marL="285750" lvl="0" indent="-285750">
              <a:buClr>
                <a:schemeClr val="accent1"/>
              </a:buClr>
              <a:buFont typeface="Arial" panose="020B0604020202020204" pitchFamily="34" charset="0"/>
              <a:buChar char="•"/>
            </a:pPr>
            <a:endParaRPr lang="en-GB" sz="1200" dirty="0">
              <a:solidFill>
                <a:srgbClr val="000000"/>
              </a:solidFill>
              <a:latin typeface="Arial" panose="020B0604020202020204" pitchFamily="34" charset="0"/>
              <a:cs typeface="Arial" panose="020B0604020202020204" pitchFamily="34" charset="0"/>
            </a:endParaRPr>
          </a:p>
          <a:p>
            <a:pPr marL="285750" lvl="0" indent="-285750">
              <a:buClr>
                <a:schemeClr val="accent1"/>
              </a:buClr>
              <a:buFont typeface="Arial" panose="020B0604020202020204" pitchFamily="34" charset="0"/>
              <a:buChar char="•"/>
            </a:pPr>
            <a:r>
              <a:rPr lang="en-GB" sz="1200" dirty="0" smtClean="0">
                <a:solidFill>
                  <a:srgbClr val="000000"/>
                </a:solidFill>
                <a:latin typeface="Arial" panose="020B0604020202020204" pitchFamily="34" charset="0"/>
                <a:cs typeface="Arial" panose="020B0604020202020204" pitchFamily="34" charset="0"/>
              </a:rPr>
              <a:t>Addresses local issues with benefit to the UKMi network and avoiding duplication of effort.</a:t>
            </a:r>
          </a:p>
          <a:p>
            <a:pPr lvl="0">
              <a:buClr>
                <a:schemeClr val="accent1"/>
              </a:buClr>
            </a:pPr>
            <a:endParaRPr lang="en-GB" sz="1200" dirty="0" smtClean="0">
              <a:solidFill>
                <a:srgbClr val="000000"/>
              </a:solidFill>
              <a:latin typeface="Arial" panose="020B0604020202020204" pitchFamily="34" charset="0"/>
              <a:cs typeface="Arial" panose="020B0604020202020204" pitchFamily="34" charset="0"/>
            </a:endParaRPr>
          </a:p>
        </p:txBody>
      </p:sp>
      <p:sp>
        <p:nvSpPr>
          <p:cNvPr id="10" name="TextBox 9"/>
          <p:cNvSpPr txBox="1"/>
          <p:nvPr/>
        </p:nvSpPr>
        <p:spPr>
          <a:xfrm>
            <a:off x="270587" y="387350"/>
            <a:ext cx="2666091" cy="6057899"/>
          </a:xfrm>
          <a:prstGeom prst="rect">
            <a:avLst/>
          </a:prstGeom>
          <a:solidFill>
            <a:schemeClr val="accent1"/>
          </a:solidFill>
        </p:spPr>
        <p:txBody>
          <a:bodyPr wrap="square" rtlCol="0" anchor="ctr" anchorCtr="1">
            <a:noAutofit/>
          </a:bodyPr>
          <a:lstStyle/>
          <a:p>
            <a:pPr algn="ctr"/>
            <a:r>
              <a:rPr lang="en-GB" sz="3200" u="sng" dirty="0" smtClean="0">
                <a:solidFill>
                  <a:schemeClr val="bg1"/>
                </a:solidFill>
                <a:latin typeface="Arial" panose="020B0604020202020204" pitchFamily="34" charset="0"/>
                <a:cs typeface="Arial" panose="020B0604020202020204" pitchFamily="34" charset="0"/>
              </a:rPr>
              <a:t>Actions</a:t>
            </a:r>
          </a:p>
          <a:p>
            <a:pPr algn="ctr"/>
            <a:r>
              <a:rPr lang="en-GB" sz="1400" dirty="0" smtClean="0">
                <a:solidFill>
                  <a:schemeClr val="bg1"/>
                </a:solidFill>
                <a:latin typeface="Arial" panose="020B0604020202020204" pitchFamily="34" charset="0"/>
                <a:cs typeface="Arial" panose="020B0604020202020204" pitchFamily="34" charset="0"/>
              </a:rPr>
              <a:t>Additional Information</a:t>
            </a:r>
            <a:endParaRPr lang="en-GB"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58328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rotWithShape="1">
          <a:blip r:embed="rId3"/>
          <a:srcRect t="1931" b="-1"/>
          <a:stretch/>
        </p:blipFill>
        <p:spPr>
          <a:xfrm>
            <a:off x="2947988" y="293064"/>
            <a:ext cx="8908280" cy="4292583"/>
          </a:xfrm>
          <a:prstGeom prst="rect">
            <a:avLst/>
          </a:prstGeom>
          <a:ln w="12700">
            <a:solidFill>
              <a:schemeClr val="accent1"/>
            </a:solidFill>
          </a:ln>
        </p:spPr>
      </p:pic>
      <p:sp>
        <p:nvSpPr>
          <p:cNvPr id="4" name="Oval 3"/>
          <p:cNvSpPr/>
          <p:nvPr/>
        </p:nvSpPr>
        <p:spPr>
          <a:xfrm>
            <a:off x="9915277" y="2370701"/>
            <a:ext cx="1466956" cy="263318"/>
          </a:xfrm>
          <a:prstGeom prst="ellipse">
            <a:avLst/>
          </a:pr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w="38100">
                <a:solidFill>
                  <a:schemeClr val="tx1"/>
                </a:solidFill>
              </a:ln>
            </a:endParaRPr>
          </a:p>
        </p:txBody>
      </p:sp>
      <p:sp>
        <p:nvSpPr>
          <p:cNvPr id="11" name="Up Arrow Callout 10"/>
          <p:cNvSpPr/>
          <p:nvPr/>
        </p:nvSpPr>
        <p:spPr>
          <a:xfrm>
            <a:off x="3104351" y="4602556"/>
            <a:ext cx="2690446" cy="1829339"/>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idx="4294967295"/>
          </p:nvPr>
        </p:nvSpPr>
        <p:spPr>
          <a:xfrm>
            <a:off x="0" y="1123950"/>
            <a:ext cx="2947988" cy="4600575"/>
          </a:xfrm>
        </p:spPr>
        <p:txBody>
          <a:bodyPr/>
          <a:lstStyle/>
          <a:p>
            <a:r>
              <a:rPr lang="en-GB" sz="4400" u="sng" dirty="0" smtClean="0"/>
              <a:t>Outcomes</a:t>
            </a:r>
            <a:endParaRPr lang="en-GB" sz="4400" u="sng" dirty="0"/>
          </a:p>
        </p:txBody>
      </p:sp>
      <p:sp>
        <p:nvSpPr>
          <p:cNvPr id="3" name="Content Placeholder 2"/>
          <p:cNvSpPr>
            <a:spLocks noGrp="1"/>
          </p:cNvSpPr>
          <p:nvPr>
            <p:ph sz="half" idx="4294967295"/>
          </p:nvPr>
        </p:nvSpPr>
        <p:spPr>
          <a:xfrm>
            <a:off x="3128610" y="5372847"/>
            <a:ext cx="2616365" cy="965461"/>
          </a:xfrm>
        </p:spPr>
        <p:txBody>
          <a:bodyPr anchor="ctr" anchorCtr="1">
            <a:noAutofit/>
          </a:bodyPr>
          <a:lstStyle/>
          <a:p>
            <a:pPr marL="0" indent="0">
              <a:buNone/>
            </a:pPr>
            <a:r>
              <a:rPr lang="en-GB" sz="1200" dirty="0" smtClean="0">
                <a:solidFill>
                  <a:schemeClr val="bg1"/>
                </a:solidFill>
                <a:latin typeface="Arial" panose="020B0604020202020204" pitchFamily="34" charset="0"/>
                <a:cs typeface="Arial" panose="020B0604020202020204" pitchFamily="34" charset="0"/>
              </a:rPr>
              <a:t>“Swallowing Difficulties” Guidance prioritised </a:t>
            </a:r>
            <a:r>
              <a:rPr lang="en-GB" sz="1200" dirty="0">
                <a:solidFill>
                  <a:schemeClr val="bg1"/>
                </a:solidFill>
                <a:latin typeface="Arial" panose="020B0604020202020204" pitchFamily="34" charset="0"/>
                <a:cs typeface="Arial" panose="020B0604020202020204" pitchFamily="34" charset="0"/>
              </a:rPr>
              <a:t>within NI </a:t>
            </a:r>
            <a:r>
              <a:rPr lang="en-GB" sz="1200" dirty="0" smtClean="0">
                <a:solidFill>
                  <a:schemeClr val="bg1"/>
                </a:solidFill>
                <a:latin typeface="Arial" panose="020B0604020202020204" pitchFamily="34" charset="0"/>
                <a:cs typeface="Arial" panose="020B0604020202020204" pitchFamily="34" charset="0"/>
              </a:rPr>
              <a:t>Formulary supported </a:t>
            </a:r>
            <a:r>
              <a:rPr lang="en-GB" sz="1200" dirty="0">
                <a:solidFill>
                  <a:schemeClr val="bg1"/>
                </a:solidFill>
                <a:latin typeface="Arial" panose="020B0604020202020204" pitchFamily="34" charset="0"/>
                <a:cs typeface="Arial" panose="020B0604020202020204" pitchFamily="34" charset="0"/>
              </a:rPr>
              <a:t>by a visual image for greater impact</a:t>
            </a:r>
            <a:r>
              <a:rPr lang="en-GB" sz="1200" dirty="0" smtClean="0">
                <a:solidFill>
                  <a:schemeClr val="bg1"/>
                </a:solidFill>
                <a:latin typeface="Arial" panose="020B0604020202020204" pitchFamily="34" charset="0"/>
                <a:cs typeface="Arial" panose="020B0604020202020204" pitchFamily="34" charset="0"/>
              </a:rPr>
              <a:t>.</a:t>
            </a:r>
            <a:endParaRPr lang="en-GB" sz="1200" dirty="0">
              <a:solidFill>
                <a:schemeClr val="bg1"/>
              </a:solidFill>
              <a:latin typeface="Arial" panose="020B0604020202020204" pitchFamily="34" charset="0"/>
              <a:cs typeface="Arial" panose="020B0604020202020204" pitchFamily="34" charset="0"/>
            </a:endParaRPr>
          </a:p>
        </p:txBody>
      </p:sp>
      <p:sp>
        <p:nvSpPr>
          <p:cNvPr id="6" name="TextBox 5"/>
          <p:cNvSpPr txBox="1"/>
          <p:nvPr/>
        </p:nvSpPr>
        <p:spPr>
          <a:xfrm>
            <a:off x="180622" y="293065"/>
            <a:ext cx="2586744" cy="6189622"/>
          </a:xfrm>
          <a:prstGeom prst="rect">
            <a:avLst/>
          </a:prstGeom>
          <a:solidFill>
            <a:schemeClr val="accent1"/>
          </a:solidFill>
        </p:spPr>
        <p:txBody>
          <a:bodyPr wrap="square" rtlCol="0">
            <a:noAutofit/>
          </a:bodyPr>
          <a:lstStyle/>
          <a:p>
            <a:endParaRPr lang="en-GB" sz="4400" u="sng" spc="-60" dirty="0" smtClean="0">
              <a:solidFill>
                <a:srgbClr val="FFFFFF"/>
              </a:solidFill>
              <a:ea typeface="+mj-ea"/>
              <a:cs typeface="+mj-cs"/>
            </a:endParaRPr>
          </a:p>
          <a:p>
            <a:endParaRPr lang="en-GB" sz="4400" u="sng" spc="-60" dirty="0">
              <a:solidFill>
                <a:srgbClr val="FFFFFF"/>
              </a:solidFill>
              <a:ea typeface="+mj-ea"/>
              <a:cs typeface="+mj-cs"/>
            </a:endParaRPr>
          </a:p>
          <a:p>
            <a:endParaRPr lang="en-GB" sz="4400" u="sng" spc="-60" dirty="0" smtClean="0">
              <a:solidFill>
                <a:srgbClr val="FFFFFF"/>
              </a:solidFill>
              <a:ea typeface="+mj-ea"/>
              <a:cs typeface="+mj-cs"/>
            </a:endParaRPr>
          </a:p>
          <a:p>
            <a:pPr algn="ctr"/>
            <a:endParaRPr lang="en-GB" sz="3200" u="sng" spc="-60" dirty="0" smtClean="0">
              <a:solidFill>
                <a:srgbClr val="FFFFFF"/>
              </a:solidFill>
              <a:latin typeface="Arial" panose="020B0604020202020204" pitchFamily="34" charset="0"/>
              <a:ea typeface="+mj-ea"/>
              <a:cs typeface="Arial" panose="020B0604020202020204" pitchFamily="34" charset="0"/>
            </a:endParaRPr>
          </a:p>
          <a:p>
            <a:pPr algn="ctr"/>
            <a:r>
              <a:rPr lang="en-GB" sz="3200" u="sng" spc="-60" dirty="0" smtClean="0">
                <a:solidFill>
                  <a:srgbClr val="FFFFFF"/>
                </a:solidFill>
                <a:latin typeface="Arial" panose="020B0604020202020204" pitchFamily="34" charset="0"/>
                <a:ea typeface="+mj-ea"/>
                <a:cs typeface="Arial" panose="020B0604020202020204" pitchFamily="34" charset="0"/>
              </a:rPr>
              <a:t>Outcomes</a:t>
            </a:r>
          </a:p>
          <a:p>
            <a:pPr algn="ctr"/>
            <a:r>
              <a:rPr lang="en-GB" sz="1400" spc="-60" dirty="0">
                <a:solidFill>
                  <a:srgbClr val="FFFFFF"/>
                </a:solidFill>
                <a:latin typeface="Arial" panose="020B0604020202020204" pitchFamily="34" charset="0"/>
                <a:ea typeface="+mj-ea"/>
                <a:cs typeface="Arial" panose="020B0604020202020204" pitchFamily="34" charset="0"/>
              </a:rPr>
              <a:t>Existing guidance</a:t>
            </a:r>
          </a:p>
          <a:p>
            <a:pPr algn="ctr"/>
            <a:endParaRPr lang="en-GB" sz="4400" u="sng" spc="-60" dirty="0" smtClean="0">
              <a:solidFill>
                <a:srgbClr val="FFFFFF"/>
              </a:solidFill>
              <a:ea typeface="+mj-ea"/>
              <a:cs typeface="+mj-cs"/>
            </a:endParaRPr>
          </a:p>
        </p:txBody>
      </p:sp>
      <p:sp>
        <p:nvSpPr>
          <p:cNvPr id="12" name="Rounded Rectangle 11"/>
          <p:cNvSpPr/>
          <p:nvPr/>
        </p:nvSpPr>
        <p:spPr>
          <a:xfrm>
            <a:off x="6540760" y="4681959"/>
            <a:ext cx="5315508" cy="1759004"/>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1400" dirty="0" smtClean="0">
              <a:solidFill>
                <a:schemeClr val="accent1"/>
              </a:solidFill>
              <a:latin typeface="Arial" panose="020B0604020202020204" pitchFamily="34" charset="0"/>
              <a:cs typeface="Arial" panose="020B0604020202020204" pitchFamily="34" charset="0"/>
            </a:endParaRPr>
          </a:p>
          <a:p>
            <a:pPr lvl="0"/>
            <a:r>
              <a:rPr lang="en-GB" sz="1400" dirty="0" smtClean="0">
                <a:solidFill>
                  <a:schemeClr val="accent1"/>
                </a:solidFill>
                <a:latin typeface="Arial" panose="020B0604020202020204" pitchFamily="34" charset="0"/>
                <a:cs typeface="Arial" panose="020B0604020202020204" pitchFamily="34" charset="0"/>
              </a:rPr>
              <a:t>Future 2020</a:t>
            </a:r>
          </a:p>
          <a:p>
            <a:pPr lvl="0"/>
            <a:endParaRPr lang="en-GB" sz="1400" dirty="0">
              <a:solidFill>
                <a:schemeClr val="accent1"/>
              </a:solidFill>
              <a:latin typeface="Arial" panose="020B0604020202020204" pitchFamily="34" charset="0"/>
              <a:cs typeface="Arial" panose="020B0604020202020204" pitchFamily="34" charset="0"/>
            </a:endParaRPr>
          </a:p>
          <a:p>
            <a:pPr marL="171450" indent="-171450">
              <a:buClr>
                <a:schemeClr val="accent1"/>
              </a:buClr>
              <a:buFont typeface="Arial" panose="020B0604020202020204" pitchFamily="34" charset="0"/>
              <a:buChar char="•"/>
            </a:pPr>
            <a:r>
              <a:rPr lang="en-GB" sz="1200" dirty="0">
                <a:solidFill>
                  <a:schemeClr val="accent1"/>
                </a:solidFill>
                <a:latin typeface="Arial" panose="020B0604020202020204" pitchFamily="34" charset="0"/>
                <a:cs typeface="Arial" panose="020B0604020202020204" pitchFamily="34" charset="0"/>
              </a:rPr>
              <a:t>NI Formulary Useful Links </a:t>
            </a:r>
            <a:r>
              <a:rPr lang="en-GB" sz="1200" dirty="0">
                <a:solidFill>
                  <a:srgbClr val="000000"/>
                </a:solidFill>
                <a:latin typeface="Arial" panose="020B0604020202020204" pitchFamily="34" charset="0"/>
                <a:cs typeface="Arial" panose="020B0604020202020204" pitchFamily="34" charset="0"/>
              </a:rPr>
              <a:t>will be updated October 2020 to signpost to new UKMi Q&amp;As on thickening agents. </a:t>
            </a:r>
            <a:endParaRPr lang="en-GB" sz="1200" dirty="0" smtClean="0">
              <a:solidFill>
                <a:srgbClr val="000000"/>
              </a:solidFill>
              <a:latin typeface="Arial" panose="020B0604020202020204" pitchFamily="34" charset="0"/>
              <a:cs typeface="Arial" panose="020B0604020202020204" pitchFamily="34" charset="0"/>
            </a:endParaRPr>
          </a:p>
          <a:p>
            <a:pPr>
              <a:buClr>
                <a:schemeClr val="accent1"/>
              </a:buClr>
            </a:pPr>
            <a:endParaRPr lang="en-GB" sz="1200" dirty="0">
              <a:solidFill>
                <a:srgbClr val="000000"/>
              </a:solidFill>
              <a:latin typeface="Arial" panose="020B0604020202020204" pitchFamily="34" charset="0"/>
              <a:cs typeface="Arial" panose="020B0604020202020204" pitchFamily="34" charset="0"/>
            </a:endParaRPr>
          </a:p>
          <a:p>
            <a:pPr marL="171450" lvl="0" indent="-171450">
              <a:buClr>
                <a:schemeClr val="accent1"/>
              </a:buClr>
              <a:buFont typeface="Arial" panose="020B0604020202020204" pitchFamily="34" charset="0"/>
              <a:buChar char="•"/>
            </a:pPr>
            <a:r>
              <a:rPr lang="en-GB" sz="1200" dirty="0" smtClean="0">
                <a:solidFill>
                  <a:srgbClr val="000000"/>
                </a:solidFill>
                <a:latin typeface="Arial" panose="020B0604020202020204" pitchFamily="34" charset="0"/>
                <a:cs typeface="Arial" panose="020B0604020202020204" pitchFamily="34" charset="0"/>
              </a:rPr>
              <a:t>Northern Ireland Health and Social Care Regional </a:t>
            </a:r>
            <a:r>
              <a:rPr lang="en-GB" sz="1200" dirty="0">
                <a:solidFill>
                  <a:srgbClr val="000000"/>
                </a:solidFill>
                <a:latin typeface="Arial" panose="020B0604020202020204" pitchFamily="34" charset="0"/>
                <a:cs typeface="Arial" panose="020B0604020202020204" pitchFamily="34" charset="0"/>
              </a:rPr>
              <a:t>Dysphagia Newsletter </a:t>
            </a:r>
            <a:r>
              <a:rPr lang="en-GB" sz="1200" dirty="0" smtClean="0">
                <a:solidFill>
                  <a:srgbClr val="000000"/>
                </a:solidFill>
                <a:latin typeface="Arial" panose="020B0604020202020204" pitchFamily="34" charset="0"/>
                <a:cs typeface="Arial" panose="020B0604020202020204" pitchFamily="34" charset="0"/>
              </a:rPr>
              <a:t>(NI (Adult) Dysphagia group) is </a:t>
            </a:r>
            <a:r>
              <a:rPr lang="en-GB" sz="1200" dirty="0">
                <a:solidFill>
                  <a:srgbClr val="000000"/>
                </a:solidFill>
                <a:latin typeface="Arial" panose="020B0604020202020204" pitchFamily="34" charset="0"/>
                <a:cs typeface="Arial" panose="020B0604020202020204" pitchFamily="34" charset="0"/>
              </a:rPr>
              <a:t>planned </a:t>
            </a:r>
            <a:r>
              <a:rPr lang="en-GB" sz="1200" dirty="0" smtClean="0">
                <a:solidFill>
                  <a:srgbClr val="000000"/>
                </a:solidFill>
                <a:latin typeface="Arial" panose="020B0604020202020204" pitchFamily="34" charset="0"/>
                <a:cs typeface="Arial" panose="020B0604020202020204" pitchFamily="34" charset="0"/>
              </a:rPr>
              <a:t>October </a:t>
            </a:r>
            <a:r>
              <a:rPr lang="en-GB" sz="1200" dirty="0">
                <a:solidFill>
                  <a:srgbClr val="000000"/>
                </a:solidFill>
                <a:latin typeface="Arial" panose="020B0604020202020204" pitchFamily="34" charset="0"/>
                <a:cs typeface="Arial" panose="020B0604020202020204" pitchFamily="34" charset="0"/>
              </a:rPr>
              <a:t>2020 to </a:t>
            </a:r>
            <a:r>
              <a:rPr lang="en-GB" sz="1200" dirty="0" smtClean="0">
                <a:solidFill>
                  <a:srgbClr val="000000"/>
                </a:solidFill>
                <a:latin typeface="Arial" panose="020B0604020202020204" pitchFamily="34" charset="0"/>
                <a:cs typeface="Arial" panose="020B0604020202020204" pitchFamily="34" charset="0"/>
              </a:rPr>
              <a:t>raise </a:t>
            </a:r>
            <a:r>
              <a:rPr lang="en-GB" sz="1200" dirty="0">
                <a:solidFill>
                  <a:srgbClr val="000000"/>
                </a:solidFill>
                <a:latin typeface="Arial" panose="020B0604020202020204" pitchFamily="34" charset="0"/>
                <a:cs typeface="Arial" panose="020B0604020202020204" pitchFamily="34" charset="0"/>
              </a:rPr>
              <a:t>awareness </a:t>
            </a:r>
            <a:r>
              <a:rPr lang="en-GB" sz="1200" dirty="0" smtClean="0">
                <a:solidFill>
                  <a:srgbClr val="000000"/>
                </a:solidFill>
                <a:latin typeface="Arial" panose="020B0604020202020204" pitchFamily="34" charset="0"/>
                <a:cs typeface="Arial" panose="020B0604020202020204" pitchFamily="34" charset="0"/>
              </a:rPr>
              <a:t>of “Swallowing Difficulties” guidance.</a:t>
            </a:r>
          </a:p>
          <a:p>
            <a:pPr lvl="0" algn="just">
              <a:buClr>
                <a:schemeClr val="accent1"/>
              </a:buClr>
            </a:pPr>
            <a:endParaRPr lang="en-GB" sz="1200" dirty="0" smtClean="0">
              <a:solidFill>
                <a:srgbClr val="000000"/>
              </a:solidFill>
              <a:latin typeface="Arial" panose="020B0604020202020204" pitchFamily="34" charset="0"/>
              <a:cs typeface="Arial" panose="020B0604020202020204" pitchFamily="34" charset="0"/>
            </a:endParaRPr>
          </a:p>
          <a:p>
            <a:pPr algn="just"/>
            <a:r>
              <a:rPr lang="en-GB" sz="1200" dirty="0" smtClean="0">
                <a:solidFill>
                  <a:schemeClr val="tx1"/>
                </a:solidFill>
                <a:latin typeface="Arial" panose="020B0604020202020204" pitchFamily="34" charset="0"/>
                <a:cs typeface="Arial" panose="020B0604020202020204" pitchFamily="34" charset="0"/>
              </a:rPr>
              <a:t> </a:t>
            </a:r>
            <a:endParaRPr lang="en-GB" sz="12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9089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0622" y="451556"/>
            <a:ext cx="2586744" cy="5789636"/>
          </a:xfrm>
          <a:prstGeom prst="rect">
            <a:avLst/>
          </a:prstGeom>
          <a:solidFill>
            <a:schemeClr val="accent1"/>
          </a:solidFill>
        </p:spPr>
        <p:txBody>
          <a:bodyPr wrap="square" rtlCol="0">
            <a:noAutofit/>
          </a:bodyPr>
          <a:lstStyle/>
          <a:p>
            <a:endParaRPr lang="en-GB" sz="4400" u="sng" spc="-60" dirty="0" smtClean="0">
              <a:solidFill>
                <a:srgbClr val="FFFFFF"/>
              </a:solidFill>
              <a:ea typeface="+mj-ea"/>
              <a:cs typeface="+mj-cs"/>
            </a:endParaRPr>
          </a:p>
          <a:p>
            <a:endParaRPr lang="en-GB" sz="4400" u="sng" spc="-60" dirty="0">
              <a:solidFill>
                <a:srgbClr val="FFFFFF"/>
              </a:solidFill>
              <a:ea typeface="+mj-ea"/>
              <a:cs typeface="+mj-cs"/>
            </a:endParaRPr>
          </a:p>
          <a:p>
            <a:endParaRPr lang="en-GB" sz="4400" u="sng" spc="-60" dirty="0" smtClean="0">
              <a:solidFill>
                <a:srgbClr val="FFFFFF"/>
              </a:solidFill>
              <a:ea typeface="+mj-ea"/>
              <a:cs typeface="+mj-cs"/>
            </a:endParaRPr>
          </a:p>
          <a:p>
            <a:pPr algn="ctr"/>
            <a:endParaRPr lang="en-GB" sz="3200" u="sng" spc="-60" dirty="0" smtClean="0">
              <a:solidFill>
                <a:srgbClr val="FFFFFF"/>
              </a:solidFill>
              <a:latin typeface="Arial" panose="020B0604020202020204" pitchFamily="34" charset="0"/>
              <a:ea typeface="+mj-ea"/>
              <a:cs typeface="Arial" panose="020B0604020202020204" pitchFamily="34" charset="0"/>
            </a:endParaRPr>
          </a:p>
          <a:p>
            <a:pPr algn="ctr"/>
            <a:r>
              <a:rPr lang="en-GB" sz="3200" u="sng" spc="-60" dirty="0" smtClean="0">
                <a:solidFill>
                  <a:srgbClr val="FFFFFF"/>
                </a:solidFill>
                <a:latin typeface="Arial" panose="020B0604020202020204" pitchFamily="34" charset="0"/>
                <a:ea typeface="+mj-ea"/>
                <a:cs typeface="Arial" panose="020B0604020202020204" pitchFamily="34" charset="0"/>
              </a:rPr>
              <a:t>Outcomes</a:t>
            </a:r>
          </a:p>
          <a:p>
            <a:pPr algn="ctr"/>
            <a:r>
              <a:rPr lang="en-GB" sz="1400" spc="-60" dirty="0">
                <a:solidFill>
                  <a:srgbClr val="FFFFFF"/>
                </a:solidFill>
                <a:latin typeface="Arial" panose="020B0604020202020204" pitchFamily="34" charset="0"/>
                <a:ea typeface="+mj-ea"/>
                <a:cs typeface="Arial" panose="020B0604020202020204" pitchFamily="34" charset="0"/>
              </a:rPr>
              <a:t>UKMi Q&amp;A documents</a:t>
            </a:r>
            <a:endParaRPr lang="en-GB" dirty="0"/>
          </a:p>
        </p:txBody>
      </p:sp>
      <p:sp>
        <p:nvSpPr>
          <p:cNvPr id="4" name="Rectangle 3"/>
          <p:cNvSpPr/>
          <p:nvPr/>
        </p:nvSpPr>
        <p:spPr>
          <a:xfrm>
            <a:off x="8123854" y="451555"/>
            <a:ext cx="3837992" cy="1100644"/>
          </a:xfrm>
          <a:prstGeom prst="rect">
            <a:avLst/>
          </a:prstGeom>
          <a:ln>
            <a:noFill/>
          </a:ln>
        </p:spPr>
        <p:txBody>
          <a:bodyPr wrap="square">
            <a:noAutofit/>
          </a:bodyPr>
          <a:lstStyle/>
          <a:p>
            <a:pPr marL="182880" lvl="0" indent="-182880" defTabSz="914400">
              <a:lnSpc>
                <a:spcPct val="90000"/>
              </a:lnSpc>
              <a:spcBef>
                <a:spcPts val="1200"/>
              </a:spcBef>
              <a:buClr>
                <a:srgbClr val="40BAD2"/>
              </a:buClr>
              <a:buFont typeface="Arial" panose="020B0604020202020204" pitchFamily="34" charset="0"/>
              <a:buChar char="•"/>
            </a:pPr>
            <a:r>
              <a:rPr lang="en-GB" sz="1200" dirty="0">
                <a:latin typeface="Arial" panose="020B0604020202020204" pitchFamily="34" charset="0"/>
                <a:cs typeface="Arial" panose="020B0604020202020204" pitchFamily="34" charset="0"/>
              </a:rPr>
              <a:t>Publication of Public Health Agency </a:t>
            </a:r>
            <a:r>
              <a:rPr lang="en-GB" sz="1200" dirty="0" smtClean="0">
                <a:latin typeface="Arial" panose="020B0604020202020204" pitchFamily="34" charset="0"/>
                <a:cs typeface="Arial" panose="020B0604020202020204" pitchFamily="34" charset="0"/>
              </a:rPr>
              <a:t>Poster.</a:t>
            </a:r>
            <a:endParaRPr lang="en-GB" sz="1200" dirty="0">
              <a:latin typeface="Arial" panose="020B0604020202020204" pitchFamily="34" charset="0"/>
              <a:cs typeface="Arial" panose="020B0604020202020204" pitchFamily="34" charset="0"/>
            </a:endParaRPr>
          </a:p>
          <a:p>
            <a:pPr marL="182880" indent="-182880" defTabSz="914400">
              <a:lnSpc>
                <a:spcPct val="90000"/>
              </a:lnSpc>
              <a:spcBef>
                <a:spcPts val="1200"/>
              </a:spcBef>
              <a:buClr>
                <a:srgbClr val="40BAD2"/>
              </a:buClr>
              <a:buFont typeface="Arial" panose="020B0604020202020204" pitchFamily="34" charset="0"/>
              <a:buChar char="•"/>
            </a:pPr>
            <a:r>
              <a:rPr lang="en-GB" sz="1200" dirty="0">
                <a:solidFill>
                  <a:schemeClr val="accent1"/>
                </a:solidFill>
                <a:latin typeface="Arial" panose="020B0604020202020204" pitchFamily="34" charset="0"/>
                <a:cs typeface="Arial" panose="020B0604020202020204" pitchFamily="34" charset="0"/>
              </a:rPr>
              <a:t>Publication of three UKMi medicine Q&amp;As </a:t>
            </a:r>
            <a:r>
              <a:rPr lang="en-GB" sz="1200" dirty="0">
                <a:latin typeface="Arial" panose="020B0604020202020204" pitchFamily="34" charset="0"/>
                <a:cs typeface="Arial" panose="020B0604020202020204" pitchFamily="34" charset="0"/>
              </a:rPr>
              <a:t>on the SPS website September </a:t>
            </a:r>
            <a:r>
              <a:rPr lang="en-GB" sz="1200" dirty="0" smtClean="0">
                <a:latin typeface="Arial" panose="020B0604020202020204" pitchFamily="34" charset="0"/>
                <a:cs typeface="Arial" panose="020B0604020202020204" pitchFamily="34" charset="0"/>
              </a:rPr>
              <a:t>2020 </a:t>
            </a:r>
            <a:r>
              <a:rPr lang="en-GB" sz="1200" dirty="0" smtClean="0">
                <a:latin typeface="Arial" panose="020B0604020202020204" pitchFamily="34" charset="0"/>
                <a:cs typeface="Arial" panose="020B0604020202020204" pitchFamily="34" charset="0"/>
                <a:hlinkClick r:id="rId3"/>
              </a:rPr>
              <a:t>https</a:t>
            </a:r>
            <a:r>
              <a:rPr lang="en-GB" sz="1200" dirty="0">
                <a:latin typeface="Arial" panose="020B0604020202020204" pitchFamily="34" charset="0"/>
                <a:cs typeface="Arial" panose="020B0604020202020204" pitchFamily="34" charset="0"/>
                <a:hlinkClick r:id="rId3"/>
              </a:rPr>
              <a:t>://</a:t>
            </a:r>
            <a:r>
              <a:rPr lang="en-GB" sz="1200" dirty="0" smtClean="0">
                <a:latin typeface="Arial" panose="020B0604020202020204" pitchFamily="34" charset="0"/>
                <a:cs typeface="Arial" panose="020B0604020202020204" pitchFamily="34" charset="0"/>
                <a:hlinkClick r:id="rId3"/>
              </a:rPr>
              <a:t>www.sps.nhs.uk/</a:t>
            </a:r>
            <a:r>
              <a:rPr lang="en-GB" sz="1200" dirty="0" smtClean="0">
                <a:latin typeface="Arial" panose="020B0604020202020204" pitchFamily="34" charset="0"/>
                <a:cs typeface="Arial" panose="020B0604020202020204" pitchFamily="34" charset="0"/>
              </a:rPr>
              <a:t> to address local and national issues. </a:t>
            </a:r>
            <a:endParaRPr lang="en-GB" sz="1200" dirty="0">
              <a:latin typeface="Arial" panose="020B0604020202020204" pitchFamily="34" charset="0"/>
              <a:cs typeface="Arial" panose="020B0604020202020204" pitchFamily="34" charset="0"/>
            </a:endParaRPr>
          </a:p>
          <a:p>
            <a:pPr lvl="0" defTabSz="914400">
              <a:lnSpc>
                <a:spcPct val="90000"/>
              </a:lnSpc>
              <a:spcBef>
                <a:spcPts val="1200"/>
              </a:spcBef>
              <a:buClr>
                <a:srgbClr val="40BAD2"/>
              </a:buClr>
            </a:pPr>
            <a:r>
              <a:rPr lang="en-GB" sz="1200" dirty="0">
                <a:solidFill>
                  <a:srgbClr val="000000">
                    <a:lumMod val="65000"/>
                    <a:lumOff val="35000"/>
                  </a:srgbClr>
                </a:solidFill>
                <a:latin typeface="Arial" panose="020B0604020202020204" pitchFamily="34" charset="0"/>
                <a:cs typeface="Arial" panose="020B0604020202020204" pitchFamily="34" charset="0"/>
              </a:rPr>
              <a:t> </a:t>
            </a:r>
          </a:p>
        </p:txBody>
      </p:sp>
      <p:sp>
        <p:nvSpPr>
          <p:cNvPr id="5" name="Rounded Rectangle 4"/>
          <p:cNvSpPr/>
          <p:nvPr/>
        </p:nvSpPr>
        <p:spPr>
          <a:xfrm>
            <a:off x="8866794" y="1682661"/>
            <a:ext cx="2146041" cy="9231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u="sng" dirty="0">
                <a:latin typeface="Arial" panose="020B0604020202020204" pitchFamily="34" charset="0"/>
                <a:cs typeface="Arial" panose="020B0604020202020204" pitchFamily="34" charset="0"/>
              </a:rPr>
              <a:t>UKMi Medicines Q&amp;A</a:t>
            </a:r>
          </a:p>
          <a:p>
            <a:pPr algn="ctr"/>
            <a:r>
              <a:rPr lang="en-GB" sz="1200" dirty="0" smtClean="0">
                <a:latin typeface="Arial" panose="020B0604020202020204" pitchFamily="34" charset="0"/>
                <a:cs typeface="Arial" panose="020B0604020202020204" pitchFamily="34" charset="0"/>
              </a:rPr>
              <a:t>Thickening agents: what to consider when choosing a product</a:t>
            </a:r>
            <a:endParaRPr lang="en-GB" sz="1200" dirty="0">
              <a:latin typeface="Arial" panose="020B0604020202020204" pitchFamily="34" charset="0"/>
              <a:cs typeface="Arial" panose="020B0604020202020204" pitchFamily="34" charset="0"/>
            </a:endParaRPr>
          </a:p>
        </p:txBody>
      </p:sp>
      <p:sp>
        <p:nvSpPr>
          <p:cNvPr id="6" name="Rounded Rectangle 5"/>
          <p:cNvSpPr/>
          <p:nvPr/>
        </p:nvSpPr>
        <p:spPr>
          <a:xfrm>
            <a:off x="8866793" y="2736240"/>
            <a:ext cx="2146041" cy="923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u="sng" dirty="0">
                <a:latin typeface="Arial" panose="020B0604020202020204" pitchFamily="34" charset="0"/>
                <a:cs typeface="Arial" panose="020B0604020202020204" pitchFamily="34" charset="0"/>
              </a:rPr>
              <a:t>UKMi Medicines Q&amp;A</a:t>
            </a:r>
          </a:p>
          <a:p>
            <a:pPr algn="ctr"/>
            <a:r>
              <a:rPr lang="en-GB" sz="1200" dirty="0" smtClean="0">
                <a:latin typeface="Arial" panose="020B0604020202020204" pitchFamily="34" charset="0"/>
                <a:cs typeface="Arial" panose="020B0604020202020204" pitchFamily="34" charset="0"/>
              </a:rPr>
              <a:t>Thickening agents and thickened fluids: do they interact with medicines?</a:t>
            </a:r>
            <a:endParaRPr lang="en-GB" sz="1200" dirty="0">
              <a:latin typeface="Arial" panose="020B0604020202020204" pitchFamily="34" charset="0"/>
              <a:cs typeface="Arial" panose="020B0604020202020204" pitchFamily="34" charset="0"/>
            </a:endParaRPr>
          </a:p>
        </p:txBody>
      </p:sp>
      <p:sp>
        <p:nvSpPr>
          <p:cNvPr id="7" name="Rounded Rectangle 6"/>
          <p:cNvSpPr/>
          <p:nvPr/>
        </p:nvSpPr>
        <p:spPr>
          <a:xfrm>
            <a:off x="8866793" y="3789817"/>
            <a:ext cx="2146041" cy="923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u="sng" dirty="0">
                <a:latin typeface="Arial" panose="020B0604020202020204" pitchFamily="34" charset="0"/>
                <a:cs typeface="Arial" panose="020B0604020202020204" pitchFamily="34" charset="0"/>
              </a:rPr>
              <a:t>UKMi Medicines Q&amp;A</a:t>
            </a:r>
          </a:p>
          <a:p>
            <a:pPr algn="ctr"/>
            <a:r>
              <a:rPr lang="en-GB" sz="1200" dirty="0" smtClean="0">
                <a:latin typeface="Arial" panose="020B0604020202020204" pitchFamily="34" charset="0"/>
                <a:cs typeface="Arial" panose="020B0604020202020204" pitchFamily="34" charset="0"/>
              </a:rPr>
              <a:t>How can patients who need thickened fluids take medicines?</a:t>
            </a:r>
            <a:endParaRPr lang="en-GB" sz="1200" dirty="0">
              <a:latin typeface="Arial" panose="020B0604020202020204" pitchFamily="34" charset="0"/>
              <a:cs typeface="Arial" panose="020B0604020202020204" pitchFamily="34" charset="0"/>
            </a:endParaRPr>
          </a:p>
        </p:txBody>
      </p:sp>
      <p:sp>
        <p:nvSpPr>
          <p:cNvPr id="9" name="Rounded Rectangle 8"/>
          <p:cNvSpPr/>
          <p:nvPr/>
        </p:nvSpPr>
        <p:spPr>
          <a:xfrm>
            <a:off x="2932998" y="5142052"/>
            <a:ext cx="9125339" cy="109914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1400" dirty="0" smtClean="0">
                <a:solidFill>
                  <a:schemeClr val="accent1"/>
                </a:solidFill>
                <a:latin typeface="Arial" panose="020B0604020202020204" pitchFamily="34" charset="0"/>
                <a:cs typeface="Arial" panose="020B0604020202020204" pitchFamily="34" charset="0"/>
              </a:rPr>
              <a:t>Future </a:t>
            </a:r>
          </a:p>
          <a:p>
            <a:pPr lvl="0"/>
            <a:r>
              <a:rPr lang="en-GB" sz="1200" dirty="0" smtClean="0">
                <a:solidFill>
                  <a:schemeClr val="accent1"/>
                </a:solidFill>
                <a:latin typeface="Arial" panose="020B0604020202020204" pitchFamily="34" charset="0"/>
                <a:cs typeface="Arial" panose="020B0604020202020204" pitchFamily="34" charset="0"/>
              </a:rPr>
              <a:t>SPS web analytics September 2020 to September 2021</a:t>
            </a:r>
            <a:endParaRPr lang="en-GB" sz="1200" dirty="0">
              <a:solidFill>
                <a:schemeClr val="accent1"/>
              </a:solidFill>
              <a:latin typeface="Arial" panose="020B0604020202020204" pitchFamily="34" charset="0"/>
              <a:cs typeface="Arial" panose="020B0604020202020204" pitchFamily="34" charset="0"/>
            </a:endParaRPr>
          </a:p>
          <a:p>
            <a:pPr marL="171450" lvl="0" indent="-171450">
              <a:buClr>
                <a:schemeClr val="accent1"/>
              </a:buClr>
              <a:buFont typeface="Arial" panose="020B0604020202020204" pitchFamily="34" charset="0"/>
              <a:buChar char="•"/>
            </a:pPr>
            <a:r>
              <a:rPr lang="en-GB" sz="1200" dirty="0" smtClean="0">
                <a:solidFill>
                  <a:srgbClr val="000000"/>
                </a:solidFill>
                <a:latin typeface="Arial" panose="020B0604020202020204" pitchFamily="34" charset="0"/>
                <a:cs typeface="Arial" panose="020B0604020202020204" pitchFamily="34" charset="0"/>
              </a:rPr>
              <a:t>This will enable monitoring and review of national access to UKMi Q&amp;As on thickening agents.</a:t>
            </a:r>
          </a:p>
          <a:p>
            <a:pPr marL="171450" lvl="0" indent="-171450">
              <a:buClr>
                <a:schemeClr val="accent1"/>
              </a:buClr>
              <a:buFont typeface="Arial" panose="020B0604020202020204" pitchFamily="34" charset="0"/>
              <a:buChar char="•"/>
            </a:pPr>
            <a:r>
              <a:rPr lang="en-GB" sz="1200" dirty="0">
                <a:solidFill>
                  <a:srgbClr val="000000"/>
                </a:solidFill>
                <a:latin typeface="Arial" panose="020B0604020202020204" pitchFamily="34" charset="0"/>
                <a:cs typeface="Arial" panose="020B0604020202020204" pitchFamily="34" charset="0"/>
              </a:rPr>
              <a:t>P</a:t>
            </a:r>
            <a:r>
              <a:rPr lang="en-GB" sz="1200" dirty="0" smtClean="0">
                <a:solidFill>
                  <a:srgbClr val="000000"/>
                </a:solidFill>
                <a:latin typeface="Arial" panose="020B0604020202020204" pitchFamily="34" charset="0"/>
                <a:cs typeface="Arial" panose="020B0604020202020204" pitchFamily="34" charset="0"/>
              </a:rPr>
              <a:t>rovide feedback on the usefulness to the UKMi network. </a:t>
            </a:r>
            <a:endParaRPr lang="en-GB" sz="1200" dirty="0">
              <a:solidFill>
                <a:schemeClr val="tx1"/>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2932998" y="460889"/>
            <a:ext cx="5190856" cy="4561487"/>
          </a:xfrm>
          <a:prstGeom prst="rect">
            <a:avLst/>
          </a:prstGeom>
        </p:spPr>
      </p:pic>
    </p:spTree>
    <p:extLst>
      <p:ext uri="{BB962C8B-B14F-4D97-AF65-F5344CB8AC3E}">
        <p14:creationId xmlns:p14="http://schemas.microsoft.com/office/powerpoint/2010/main" val="2795996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TM03457475[[fn=Frame]]</Template>
  <TotalTime>1406</TotalTime>
  <Words>1184</Words>
  <Application>Microsoft Office PowerPoint</Application>
  <PresentationFormat>Widescreen</PresentationFormat>
  <Paragraphs>173</Paragraphs>
  <Slides>6</Slides>
  <Notes>6</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Corbel</vt:lpstr>
      <vt:lpstr>Wingdings 2</vt:lpstr>
      <vt:lpstr>Frame</vt:lpstr>
      <vt:lpstr>             Information that is easy to swallow </vt:lpstr>
      <vt:lpstr>Background</vt:lpstr>
      <vt:lpstr>Actions Existing guidance</vt:lpstr>
      <vt:lpstr>Actions UKMi Q&amp;A documents</vt:lpstr>
      <vt:lpstr>Outcomes</vt:lpstr>
      <vt:lpstr>PowerPoint Presentation</vt:lpstr>
    </vt:vector>
  </TitlesOfParts>
  <Company>Belfast H&amp;SC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that is easy to swallow Supporting medicines management in patients with swallowing difficulties</dc:title>
  <dc:creator>King, ClaireZ</dc:creator>
  <cp:lastModifiedBy>King, ClaireZ</cp:lastModifiedBy>
  <cp:revision>121</cp:revision>
  <cp:lastPrinted>2020-08-20T15:59:39Z</cp:lastPrinted>
  <dcterms:created xsi:type="dcterms:W3CDTF">2020-08-13T14:09:44Z</dcterms:created>
  <dcterms:modified xsi:type="dcterms:W3CDTF">2020-09-17T12:32:06Z</dcterms:modified>
</cp:coreProperties>
</file>