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4"/>
  </p:sldMasterIdLst>
  <p:sldIdLst>
    <p:sldId id="256" r:id="rId5"/>
    <p:sldId id="261" r:id="rId6"/>
    <p:sldId id="265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4660"/>
  </p:normalViewPr>
  <p:slideViewPr>
    <p:cSldViewPr snapToGrid="0">
      <p:cViewPr varScale="1">
        <p:scale>
          <a:sx n="99" d="100"/>
          <a:sy n="99" d="100"/>
        </p:scale>
        <p:origin x="17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Letters-post/fax</c:v>
                </c:pt>
              </c:strCache>
            </c:strRef>
          </c:tx>
          <c:spPr>
            <a:solidFill>
              <a:srgbClr val="000000">
                <a:alpha val="60000"/>
              </a:srgbClr>
            </a:solidFill>
            <a:ln>
              <a:noFill/>
            </a:ln>
            <a:effectLst/>
          </c:spPr>
          <c:cat>
            <c:numRef>
              <c:f>Sheet1!$A$2:$A$19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126</c:v>
                </c:pt>
                <c:pt idx="1">
                  <c:v>93</c:v>
                </c:pt>
                <c:pt idx="2">
                  <c:v>113</c:v>
                </c:pt>
                <c:pt idx="3">
                  <c:v>109</c:v>
                </c:pt>
                <c:pt idx="4">
                  <c:v>92</c:v>
                </c:pt>
                <c:pt idx="5">
                  <c:v>49</c:v>
                </c:pt>
                <c:pt idx="6">
                  <c:v>27</c:v>
                </c:pt>
                <c:pt idx="7">
                  <c:v>17</c:v>
                </c:pt>
                <c:pt idx="8">
                  <c:v>22</c:v>
                </c:pt>
                <c:pt idx="9">
                  <c:v>30</c:v>
                </c:pt>
                <c:pt idx="10">
                  <c:v>20</c:v>
                </c:pt>
                <c:pt idx="11">
                  <c:v>12</c:v>
                </c:pt>
                <c:pt idx="12">
                  <c:v>9</c:v>
                </c:pt>
                <c:pt idx="13">
                  <c:v>11</c:v>
                </c:pt>
                <c:pt idx="14">
                  <c:v>7</c:v>
                </c:pt>
                <c:pt idx="15">
                  <c:v>2</c:v>
                </c:pt>
                <c:pt idx="16">
                  <c:v>3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C-46B0-BC11-8592C6EBCC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Letters-email</c:v>
                </c:pt>
              </c:strCache>
            </c:strRef>
          </c:tx>
          <c:spPr>
            <a:solidFill>
              <a:srgbClr val="D70308">
                <a:alpha val="60000"/>
              </a:srgbClr>
            </a:solidFill>
            <a:ln>
              <a:noFill/>
            </a:ln>
            <a:effectLst/>
          </c:spPr>
          <c:cat>
            <c:numRef>
              <c:f>Sheet1!$A$2:$A$19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227</c:v>
                </c:pt>
                <c:pt idx="14">
                  <c:v>244</c:v>
                </c:pt>
                <c:pt idx="15">
                  <c:v>257</c:v>
                </c:pt>
                <c:pt idx="16">
                  <c:v>237</c:v>
                </c:pt>
                <c:pt idx="17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0C-46B0-BC11-8592C6EBC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954216"/>
        <c:axId val="153935632"/>
      </c:areaChart>
      <c:dateAx>
        <c:axId val="15395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935632"/>
        <c:crosses val="autoZero"/>
        <c:auto val="0"/>
        <c:lblOffset val="100"/>
        <c:baseTimeUnit val="days"/>
        <c:minorUnit val="5"/>
        <c:minorTimeUnit val="years"/>
      </c:dateAx>
      <c:valAx>
        <c:axId val="15393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No. of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954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>
        <a:lumMod val="75000"/>
        <a:lumOff val="25000"/>
      </a:schemeClr>
    </a:solidFill>
    <a:ln>
      <a:noFill/>
    </a:ln>
    <a:effectLst>
      <a:glow rad="228600">
        <a:schemeClr val="bg1">
          <a:lumMod val="65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240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Enquirer</a:t>
            </a:r>
            <a:r>
              <a:rPr lang="en-US" sz="32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survey responses</a:t>
            </a:r>
            <a:endParaRPr 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'yes no separated enquirers'!$B$93</c:f>
              <c:strCache>
                <c:ptCount val="1"/>
                <c:pt idx="0">
                  <c:v>Agree/Strongly 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'yes no separated enquirers'!$A$94:$A$98</c:f>
              <c:strCache>
                <c:ptCount val="5"/>
                <c:pt idx="0">
                  <c:v>I would like copies of key references attached to the email</c:v>
                </c:pt>
                <c:pt idx="1">
                  <c:v>I would like a fully-referenced answer</c:v>
                </c:pt>
                <c:pt idx="2">
                  <c:v>If I need more information, I am happy to contact the service</c:v>
                </c:pt>
                <c:pt idx="3">
                  <c:v>The answer was too brief</c:v>
                </c:pt>
                <c:pt idx="4">
                  <c:v>I was satisfied with the answer</c:v>
                </c:pt>
              </c:strCache>
            </c:strRef>
          </c:cat>
          <c:val>
            <c:numRef>
              <c:f>'yes no separated enquirers'!$B$94:$B$98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30</c:v>
                </c:pt>
                <c:pt idx="3">
                  <c:v>2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7-4318-AF0E-075B486C0F1C}"/>
            </c:ext>
          </c:extLst>
        </c:ser>
        <c:ser>
          <c:idx val="1"/>
          <c:order val="1"/>
          <c:tx>
            <c:strRef>
              <c:f>'yes no separated enquirers'!$C$93</c:f>
              <c:strCache>
                <c:ptCount val="1"/>
                <c:pt idx="0">
                  <c:v>Uncertain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'yes no separated enquirers'!$A$94:$A$98</c:f>
              <c:strCache>
                <c:ptCount val="5"/>
                <c:pt idx="0">
                  <c:v>I would like copies of key references attached to the email</c:v>
                </c:pt>
                <c:pt idx="1">
                  <c:v>I would like a fully-referenced answer</c:v>
                </c:pt>
                <c:pt idx="2">
                  <c:v>If I need more information, I am happy to contact the service</c:v>
                </c:pt>
                <c:pt idx="3">
                  <c:v>The answer was too brief</c:v>
                </c:pt>
                <c:pt idx="4">
                  <c:v>I was satisfied with the answer</c:v>
                </c:pt>
              </c:strCache>
            </c:strRef>
          </c:cat>
          <c:val>
            <c:numRef>
              <c:f>'yes no separated enquirers'!$C$94:$C$98</c:f>
              <c:numCache>
                <c:formatCode>General</c:formatCode>
                <c:ptCount val="5"/>
                <c:pt idx="0">
                  <c:v>10</c:v>
                </c:pt>
                <c:pt idx="1">
                  <c:v>7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C7-4318-AF0E-075B486C0F1C}"/>
            </c:ext>
          </c:extLst>
        </c:ser>
        <c:ser>
          <c:idx val="2"/>
          <c:order val="2"/>
          <c:tx>
            <c:strRef>
              <c:f>'yes no separated enquirers'!$D$93</c:f>
              <c:strCache>
                <c:ptCount val="1"/>
                <c:pt idx="0">
                  <c:v>Disagree/Strongly Disagree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'yes no separated enquirers'!$A$94:$A$98</c:f>
              <c:strCache>
                <c:ptCount val="5"/>
                <c:pt idx="0">
                  <c:v>I would like copies of key references attached to the email</c:v>
                </c:pt>
                <c:pt idx="1">
                  <c:v>I would like a fully-referenced answer</c:v>
                </c:pt>
                <c:pt idx="2">
                  <c:v>If I need more information, I am happy to contact the service</c:v>
                </c:pt>
                <c:pt idx="3">
                  <c:v>The answer was too brief</c:v>
                </c:pt>
                <c:pt idx="4">
                  <c:v>I was satisfied with the answer</c:v>
                </c:pt>
              </c:strCache>
            </c:strRef>
          </c:cat>
          <c:val>
            <c:numRef>
              <c:f>'yes no separated enquirers'!$D$94:$D$98</c:f>
              <c:numCache>
                <c:formatCode>General</c:formatCode>
                <c:ptCount val="5"/>
                <c:pt idx="0">
                  <c:v>11</c:v>
                </c:pt>
                <c:pt idx="1">
                  <c:v>19</c:v>
                </c:pt>
                <c:pt idx="2">
                  <c:v>1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C7-4318-AF0E-075B486C0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955704"/>
        <c:axId val="153792568"/>
      </c:barChart>
      <c:catAx>
        <c:axId val="153955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792568"/>
        <c:crosses val="autoZero"/>
        <c:auto val="0"/>
        <c:lblAlgn val="ctr"/>
        <c:lblOffset val="100"/>
        <c:tickMarkSkip val="1"/>
        <c:noMultiLvlLbl val="0"/>
      </c:catAx>
      <c:valAx>
        <c:axId val="153792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955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glow rad="228600">
        <a:schemeClr val="bg1">
          <a:lumMod val="50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163C-B713-4E27-BA1A-D4C63C72F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0EB98-BED7-4C0F-AF95-58201C2EA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FA00E-9057-42D1-984D-A92FF375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6396-C00D-44ED-B84C-A1945A78A6F0}" type="datetimeFigureOut">
              <a:rPr lang="en-NZ" smtClean="0"/>
              <a:t>25/08/21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BB7A0-BEA9-4B19-8B6A-E90702C9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86AC7-E6F6-4DFE-9213-D49971D3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818-8D7E-428F-81DA-ADD8AB9C2F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2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9461-0E91-4E4E-9558-36777EF8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B4877-9522-452F-9F60-AAE05FB55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C3A32-2A3E-444F-99E4-68FB4CAB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6396-C00D-44ED-B84C-A1945A78A6F0}" type="datetimeFigureOut">
              <a:rPr lang="en-NZ" smtClean="0"/>
              <a:t>25/08/21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1409B-180D-4FED-9058-6F1DBF6A1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ED9E-AE89-4E55-99EC-22FEF4A2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818-8D7E-428F-81DA-ADD8AB9C2F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38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BFB9ED-40F1-476D-AD4C-5ADA14647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CF877-1022-429E-A2C8-7A46E2702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D0CC5-4FBA-46F4-B25E-499613596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6396-C00D-44ED-B84C-A1945A78A6F0}" type="datetimeFigureOut">
              <a:rPr lang="en-NZ" smtClean="0"/>
              <a:t>25/08/21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C007B-DC04-4FCB-B762-45871A63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159FC-8DC6-4590-8BD4-D1644A72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818-8D7E-428F-81DA-ADD8AB9C2F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192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F9F5-4802-4F51-A052-C28DE863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5FED1-7A51-46AB-AD08-5AF063E91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9EA7B-CC31-4FFD-9513-67273B48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6396-C00D-44ED-B84C-A1945A78A6F0}" type="datetimeFigureOut">
              <a:rPr lang="en-NZ" smtClean="0"/>
              <a:t>25/08/21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E92D-9D7B-4DD6-9787-62C603A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6649E-5FF0-4550-B46D-20286981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818-8D7E-428F-81DA-ADD8AB9C2F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54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FDF5-BB40-4631-8E7A-0DD2E989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9DF80-95BD-4DC2-A745-A70E4C8C4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9AB42-5569-4029-8E0C-620F2F7B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6396-C00D-44ED-B84C-A1945A78A6F0}" type="datetimeFigureOut">
              <a:rPr lang="en-NZ" smtClean="0"/>
              <a:t>25/08/21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B8FBA-ACC1-4118-A07A-0B40557E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69E31-12CA-4B56-956F-416702B3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818-8D7E-428F-81DA-ADD8AB9C2F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118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723B-F9DA-43FF-8320-3309C4E5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9B9E4-747F-44C6-A2C1-AFC1BC60D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BA19F-7A26-4B53-BB9F-0BD91765E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8CFA9-7E00-4F01-960F-7520698E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6396-C00D-44ED-B84C-A1945A78A6F0}" type="datetimeFigureOut">
              <a:rPr lang="en-NZ" smtClean="0"/>
              <a:t>25/08/21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B74E5-E303-426E-9B16-DF326249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2E783-56CB-4112-809D-BA009345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818-8D7E-428F-81DA-ADD8AB9C2F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97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92D7-EC53-4194-BA03-250E86C9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2215C-1633-4DCF-A70C-B55910FBF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D0608-1535-4B73-8D81-CDF930486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5AEBB-DB2B-45D8-B298-B910670EF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753176-A447-4630-AACC-9B06FE5D0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917E11-8BD5-4CF8-AA02-368C5650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6396-C00D-44ED-B84C-A1945A78A6F0}" type="datetimeFigureOut">
              <a:rPr lang="en-NZ" smtClean="0"/>
              <a:t>25/08/21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DD3D44-D07B-48B7-800B-656BDEFD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3F243-6E46-49F4-B4D6-3877AEF6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818-8D7E-428F-81DA-ADD8AB9C2F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263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2157-0E0A-4CF0-B52B-0DF3F011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1136A-2C03-4B7D-A18E-CDD50875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6396-C00D-44ED-B84C-A1945A78A6F0}" type="datetimeFigureOut">
              <a:rPr lang="en-NZ" smtClean="0"/>
              <a:t>25/08/21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50D9D-98AC-4751-91AB-89B15BDD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34606-27D4-4E3A-BBB9-D2BDCEAD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818-8D7E-428F-81DA-ADD8AB9C2F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98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A8007-9038-455C-A64E-3045A10F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6396-C00D-44ED-B84C-A1945A78A6F0}" type="datetimeFigureOut">
              <a:rPr lang="en-NZ" smtClean="0"/>
              <a:t>25/08/21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2EFDD-7157-450E-8CE1-02D17643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78A01-72F8-4414-B5A8-9D1B41D2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818-8D7E-428F-81DA-ADD8AB9C2F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76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CC38-C9E9-4C0A-8A72-73EF84E3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4D42-64B3-4E32-8FD1-F01B9C76D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831E-33B7-433F-A84B-D4250B771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4D21E-228A-4159-813C-0A7C74E71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6396-C00D-44ED-B84C-A1945A78A6F0}" type="datetimeFigureOut">
              <a:rPr lang="en-NZ" smtClean="0"/>
              <a:t>25/08/21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DFC42-0558-4EE1-96FF-E2C716D6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E10FE-35E0-4BE8-A4CE-1DBB47E1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818-8D7E-428F-81DA-ADD8AB9C2F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34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A065-A7A2-4BB6-9066-4F6DC068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9B4F1C-FD95-46D0-82BA-A7FCD9261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2B55D-92AB-4A20-8229-5E971BE76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AEEFB-2A9C-46E4-81B7-858E304C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6396-C00D-44ED-B84C-A1945A78A6F0}" type="datetimeFigureOut">
              <a:rPr lang="en-NZ" smtClean="0"/>
              <a:t>25/08/21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A6864-B267-4D15-87AB-5CEDD015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3380E-89C3-4EBA-B19A-7FA074E8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6818-8D7E-428F-81DA-ADD8AB9C2F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75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C1592A-E72C-4942-ACD3-BCD76E878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EF91A-50F7-4F7E-A664-A260C6FA9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E5C99-8E1B-441B-880A-AB9A507B0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6396-C00D-44ED-B84C-A1945A78A6F0}" type="datetimeFigureOut">
              <a:rPr lang="en-NZ" smtClean="0"/>
              <a:t>25/08/21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A9685-03C2-4838-8DCC-136D0FFBF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26592-B337-49DA-BCDE-3ED64135F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06818-8D7E-428F-81DA-ADD8AB9C2F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632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EDA5F-A4E4-4869-B30F-2F80FA6375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r="33666" b="-1"/>
          <a:stretch/>
        </p:blipFill>
        <p:spPr>
          <a:xfrm rot="5400000">
            <a:off x="4808950" y="-525050"/>
            <a:ext cx="6858002" cy="7908098"/>
          </a:xfrm>
          <a:prstGeom prst="rect">
            <a:avLst/>
          </a:prstGeom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96CF3-6B1B-4031-9A87-2FCCBAC9C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en-NZ" sz="4600" dirty="0">
                <a:solidFill>
                  <a:schemeClr val="bg1"/>
                </a:solidFill>
              </a:rPr>
              <a:t>Brief Emails for answering medicine information enquiries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5B88F-CF97-42E6-91EB-1BB1EC2E6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NZ" sz="2000" dirty="0">
                <a:solidFill>
                  <a:schemeClr val="bg1"/>
                </a:solidFill>
              </a:rPr>
              <a:t>Christchurch Medicines Information Service</a:t>
            </a:r>
          </a:p>
          <a:p>
            <a:pPr algn="l"/>
            <a:r>
              <a:rPr lang="en-NZ" sz="2000" dirty="0">
                <a:solidFill>
                  <a:schemeClr val="bg1"/>
                </a:solidFill>
                <a:ea typeface="+mn-lt"/>
                <a:cs typeface="+mn-lt"/>
              </a:rPr>
              <a:t>www.medicinesinformation.co.nz</a:t>
            </a:r>
            <a:endParaRPr lang="en-NZ" dirty="0">
              <a:solidFill>
                <a:schemeClr val="bg1"/>
              </a:solidFill>
            </a:endParaRPr>
          </a:p>
          <a:p>
            <a:pPr algn="l"/>
            <a:r>
              <a:rPr lang="en-NZ" sz="2000" dirty="0">
                <a:solidFill>
                  <a:schemeClr val="bg1"/>
                </a:solidFill>
              </a:rPr>
              <a:t>New Zealand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55646DB-609A-4E38-BF9D-D82EC7EE2B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539" y="567455"/>
            <a:ext cx="2152950" cy="109552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Audio Recording 25/08/2021 at 6:15:48 PM" descr="Audio Recording 25/08/2021 at 6:15:48 PM">
            <a:hlinkClick r:id="" action="ppaction://media"/>
            <a:extLst>
              <a:ext uri="{FF2B5EF4-FFF2-40B4-BE49-F238E27FC236}">
                <a16:creationId xmlns:a16="http://schemas.microsoft.com/office/drawing/2014/main" id="{7B8AEB2E-C31D-E942-8509-93B67A0E2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3756D0F-7B08-4F46-9745-CA8F91095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037603"/>
              </p:ext>
            </p:extLst>
          </p:nvPr>
        </p:nvGraphicFramePr>
        <p:xfrm>
          <a:off x="970384" y="1690688"/>
          <a:ext cx="9815804" cy="4455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8A80FC2D-1777-4BBD-92F6-507DB74E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6838"/>
          </a:xfrm>
        </p:spPr>
        <p:txBody>
          <a:bodyPr>
            <a:normAutofit/>
          </a:bodyPr>
          <a:lstStyle/>
          <a:p>
            <a:r>
              <a:rPr lang="en-NZ" sz="36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42737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C6AD6D0-A7E2-49DE-893C-D4C1F19C2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445" y="582924"/>
            <a:ext cx="6780700" cy="55601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882D75-AB10-48E6-B6DB-BA7D080AF72F}"/>
              </a:ext>
            </a:extLst>
          </p:cNvPr>
          <p:cNvSpPr txBox="1"/>
          <p:nvPr/>
        </p:nvSpPr>
        <p:spPr>
          <a:xfrm>
            <a:off x="864066" y="4179624"/>
            <a:ext cx="187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chemeClr val="bg1"/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033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ABE772-7E20-4705-9182-C89EBA7E80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991D8-6CE2-4742-9C77-D7997653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0330"/>
          </a:xfrm>
          <a:noFill/>
        </p:spPr>
        <p:txBody>
          <a:bodyPr>
            <a:normAutofit/>
          </a:bodyPr>
          <a:lstStyle/>
          <a:p>
            <a:r>
              <a:rPr lang="en-NZ" sz="3600" dirty="0">
                <a:solidFill>
                  <a:schemeClr val="bg1"/>
                </a:solidFill>
              </a:rPr>
              <a:t>Results – enquirer &amp; MI Pharmacist surveys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FF3D72-B774-4B7B-9843-560D5B374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899" y="2063517"/>
            <a:ext cx="5027603" cy="3108788"/>
          </a:xfrm>
          <a:prstGeom prst="rect">
            <a:avLst/>
          </a:prstGeom>
        </p:spPr>
      </p:pic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F9D7CAC-9F92-42FD-98F6-9581D718BC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057587"/>
              </p:ext>
            </p:extLst>
          </p:nvPr>
        </p:nvGraphicFramePr>
        <p:xfrm>
          <a:off x="18672562" y="16125914"/>
          <a:ext cx="9091536" cy="455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EB2E800-709D-4793-AAA4-8E0A9BED8939}"/>
              </a:ext>
            </a:extLst>
          </p:cNvPr>
          <p:cNvSpPr txBox="1"/>
          <p:nvPr/>
        </p:nvSpPr>
        <p:spPr>
          <a:xfrm>
            <a:off x="931178" y="1930582"/>
            <a:ext cx="3657600" cy="175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2DB0E8A-8711-4F87-BAFC-80A53AF40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46" y="1770555"/>
            <a:ext cx="5850848" cy="36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6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DC71757-E203-4F00-A24E-67A75E250BF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47923" y="1347568"/>
            <a:ext cx="3455308" cy="3620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1">
                <a:lumMod val="5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BA2D4E-26A3-49E1-AD64-44190A228E63}"/>
              </a:ext>
            </a:extLst>
          </p:cNvPr>
          <p:cNvSpPr txBox="1"/>
          <p:nvPr/>
        </p:nvSpPr>
        <p:spPr>
          <a:xfrm>
            <a:off x="6852408" y="5308705"/>
            <a:ext cx="4423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MI enquiry times for a written response (geometric mean, SD). Before  (i.e. traditional fully-referenced letter) and after (i.e. brief email)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A47B16-5210-4F50-8C9A-B6EF38773E51}"/>
              </a:ext>
            </a:extLst>
          </p:cNvPr>
          <p:cNvSpPr txBox="1"/>
          <p:nvPr/>
        </p:nvSpPr>
        <p:spPr>
          <a:xfrm>
            <a:off x="2543374" y="701237"/>
            <a:ext cx="976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chemeClr val="bg1"/>
                </a:solidFill>
              </a:rPr>
              <a:t>Results – enquiry times</a:t>
            </a:r>
          </a:p>
        </p:txBody>
      </p:sp>
    </p:spTree>
    <p:extLst>
      <p:ext uri="{BB962C8B-B14F-4D97-AF65-F5344CB8AC3E}">
        <p14:creationId xmlns:p14="http://schemas.microsoft.com/office/powerpoint/2010/main" val="40036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A4154D7A4D854E9D10CB0770686791" ma:contentTypeVersion="12" ma:contentTypeDescription="Create a new document." ma:contentTypeScope="" ma:versionID="3eb365dddd5c23437cb069c7e6c4d44f">
  <xsd:schema xmlns:xsd="http://www.w3.org/2001/XMLSchema" xmlns:xs="http://www.w3.org/2001/XMLSchema" xmlns:p="http://schemas.microsoft.com/office/2006/metadata/properties" xmlns:ns3="813f87d6-a066-4973-ab02-243d12ec7352" xmlns:ns4="e7da2b64-907f-4954-baa9-5f1ed1291ab2" targetNamespace="http://schemas.microsoft.com/office/2006/metadata/properties" ma:root="true" ma:fieldsID="d76e0d2711f201d54d0b5a5e9898f664" ns3:_="" ns4:_="">
    <xsd:import namespace="813f87d6-a066-4973-ab02-243d12ec7352"/>
    <xsd:import namespace="e7da2b64-907f-4954-baa9-5f1ed1291a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f87d6-a066-4973-ab02-243d12ec73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a2b64-907f-4954-baa9-5f1ed1291ab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7A9FF-2FA4-4251-A407-76DED31B07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3f87d6-a066-4973-ab02-243d12ec7352"/>
    <ds:schemaRef ds:uri="e7da2b64-907f-4954-baa9-5f1ed1291a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26BE97-FA9A-4167-810F-ABA419DBD0C9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7da2b64-907f-4954-baa9-5f1ed1291ab2"/>
    <ds:schemaRef ds:uri="813f87d6-a066-4973-ab02-243d12ec735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59DCA4-9AB0-41A8-997B-D5BCA22768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73</Words>
  <Application>Microsoft Macintosh PowerPoint</Application>
  <PresentationFormat>Widescreen</PresentationFormat>
  <Paragraphs>11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Trebuchet MS</vt:lpstr>
      <vt:lpstr>Office Theme</vt:lpstr>
      <vt:lpstr>Brief Emails for answering medicine information enquiries</vt:lpstr>
      <vt:lpstr>Introduction</vt:lpstr>
      <vt:lpstr>PowerPoint Presentation</vt:lpstr>
      <vt:lpstr>Results – enquirer &amp; MI Pharmacist surveys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Emails for answering medicine information enquiries</dc:title>
  <dc:creator>Roz Hutton</dc:creator>
  <cp:lastModifiedBy>Roslyn Hutton</cp:lastModifiedBy>
  <cp:revision>27</cp:revision>
  <dcterms:created xsi:type="dcterms:W3CDTF">2021-08-10T22:43:54Z</dcterms:created>
  <dcterms:modified xsi:type="dcterms:W3CDTF">2021-08-25T06:39:15Z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0x01010024A4154D7A4D854E9D10CB0770686791</vt:lpwstr>
  </property>
</Properties>
</file>