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0" r:id="rId5"/>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52FF"/>
    <a:srgbClr val="2B3C74"/>
    <a:srgbClr val="5450B0"/>
    <a:srgbClr val="5271FF"/>
    <a:srgbClr val="C6F4F6"/>
    <a:srgbClr val="5CE1E6"/>
    <a:srgbClr val="35AC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40" autoAdjust="0"/>
    <p:restoredTop sz="96374" autoAdjust="0"/>
  </p:normalViewPr>
  <p:slideViewPr>
    <p:cSldViewPr snapToGrid="0">
      <p:cViewPr varScale="1">
        <p:scale>
          <a:sx n="17" d="100"/>
          <a:sy n="17" d="100"/>
        </p:scale>
        <p:origin x="157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1794E5-627C-41C9-B183-C99C3FA4ABFB}" type="datetimeFigureOut">
              <a:rPr lang="en-GB" smtClean="0"/>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A5467-5F6F-4B45-979C-F4D8D552A2C0}" type="slidenum">
              <a:rPr lang="en-GB" smtClean="0"/>
              <a:t>‹#›</a:t>
            </a:fld>
            <a:endParaRPr lang="en-GB"/>
          </a:p>
        </p:txBody>
      </p:sp>
    </p:spTree>
    <p:extLst>
      <p:ext uri="{BB962C8B-B14F-4D97-AF65-F5344CB8AC3E}">
        <p14:creationId xmlns:p14="http://schemas.microsoft.com/office/powerpoint/2010/main" val="2745575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1794E5-627C-41C9-B183-C99C3FA4ABFB}" type="datetimeFigureOut">
              <a:rPr lang="en-GB" smtClean="0"/>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A5467-5F6F-4B45-979C-F4D8D552A2C0}" type="slidenum">
              <a:rPr lang="en-GB" smtClean="0"/>
              <a:t>‹#›</a:t>
            </a:fld>
            <a:endParaRPr lang="en-GB"/>
          </a:p>
        </p:txBody>
      </p:sp>
    </p:spTree>
    <p:extLst>
      <p:ext uri="{BB962C8B-B14F-4D97-AF65-F5344CB8AC3E}">
        <p14:creationId xmlns:p14="http://schemas.microsoft.com/office/powerpoint/2010/main" val="3754412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1794E5-627C-41C9-B183-C99C3FA4ABFB}" type="datetimeFigureOut">
              <a:rPr lang="en-GB" smtClean="0"/>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A5467-5F6F-4B45-979C-F4D8D552A2C0}" type="slidenum">
              <a:rPr lang="en-GB" smtClean="0"/>
              <a:t>‹#›</a:t>
            </a:fld>
            <a:endParaRPr lang="en-GB"/>
          </a:p>
        </p:txBody>
      </p:sp>
    </p:spTree>
    <p:extLst>
      <p:ext uri="{BB962C8B-B14F-4D97-AF65-F5344CB8AC3E}">
        <p14:creationId xmlns:p14="http://schemas.microsoft.com/office/powerpoint/2010/main" val="1941205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1794E5-627C-41C9-B183-C99C3FA4ABFB}" type="datetimeFigureOut">
              <a:rPr lang="en-GB" smtClean="0"/>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A5467-5F6F-4B45-979C-F4D8D552A2C0}" type="slidenum">
              <a:rPr lang="en-GB" smtClean="0"/>
              <a:t>‹#›</a:t>
            </a:fld>
            <a:endParaRPr lang="en-GB"/>
          </a:p>
        </p:txBody>
      </p:sp>
    </p:spTree>
    <p:extLst>
      <p:ext uri="{BB962C8B-B14F-4D97-AF65-F5344CB8AC3E}">
        <p14:creationId xmlns:p14="http://schemas.microsoft.com/office/powerpoint/2010/main" val="3018281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1794E5-627C-41C9-B183-C99C3FA4ABFB}" type="datetimeFigureOut">
              <a:rPr lang="en-GB" smtClean="0"/>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A5467-5F6F-4B45-979C-F4D8D552A2C0}" type="slidenum">
              <a:rPr lang="en-GB" smtClean="0"/>
              <a:t>‹#›</a:t>
            </a:fld>
            <a:endParaRPr lang="en-GB"/>
          </a:p>
        </p:txBody>
      </p:sp>
    </p:spTree>
    <p:extLst>
      <p:ext uri="{BB962C8B-B14F-4D97-AF65-F5344CB8AC3E}">
        <p14:creationId xmlns:p14="http://schemas.microsoft.com/office/powerpoint/2010/main" val="2393596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1794E5-627C-41C9-B183-C99C3FA4ABFB}" type="datetimeFigureOut">
              <a:rPr lang="en-GB" smtClean="0"/>
              <a:t>31/10/2023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A5467-5F6F-4B45-979C-F4D8D552A2C0}" type="slidenum">
              <a:rPr lang="en-GB" smtClean="0"/>
              <a:t>‹#›</a:t>
            </a:fld>
            <a:endParaRPr lang="en-GB"/>
          </a:p>
        </p:txBody>
      </p:sp>
    </p:spTree>
    <p:extLst>
      <p:ext uri="{BB962C8B-B14F-4D97-AF65-F5344CB8AC3E}">
        <p14:creationId xmlns:p14="http://schemas.microsoft.com/office/powerpoint/2010/main" val="135518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1794E5-627C-41C9-B183-C99C3FA4ABFB}" type="datetimeFigureOut">
              <a:rPr lang="en-GB" smtClean="0"/>
              <a:t>31/10/2023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8A5467-5F6F-4B45-979C-F4D8D552A2C0}" type="slidenum">
              <a:rPr lang="en-GB" smtClean="0"/>
              <a:t>‹#›</a:t>
            </a:fld>
            <a:endParaRPr lang="en-GB"/>
          </a:p>
        </p:txBody>
      </p:sp>
    </p:spTree>
    <p:extLst>
      <p:ext uri="{BB962C8B-B14F-4D97-AF65-F5344CB8AC3E}">
        <p14:creationId xmlns:p14="http://schemas.microsoft.com/office/powerpoint/2010/main" val="367423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1794E5-627C-41C9-B183-C99C3FA4ABFB}" type="datetimeFigureOut">
              <a:rPr lang="en-GB" smtClean="0"/>
              <a:t>31/10/2023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8A5467-5F6F-4B45-979C-F4D8D552A2C0}" type="slidenum">
              <a:rPr lang="en-GB" smtClean="0"/>
              <a:t>‹#›</a:t>
            </a:fld>
            <a:endParaRPr lang="en-GB"/>
          </a:p>
        </p:txBody>
      </p:sp>
    </p:spTree>
    <p:extLst>
      <p:ext uri="{BB962C8B-B14F-4D97-AF65-F5344CB8AC3E}">
        <p14:creationId xmlns:p14="http://schemas.microsoft.com/office/powerpoint/2010/main" val="841835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794E5-627C-41C9-B183-C99C3FA4ABFB}" type="datetimeFigureOut">
              <a:rPr lang="en-GB" smtClean="0"/>
              <a:t>31/10/2023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8A5467-5F6F-4B45-979C-F4D8D552A2C0}" type="slidenum">
              <a:rPr lang="en-GB" smtClean="0"/>
              <a:t>‹#›</a:t>
            </a:fld>
            <a:endParaRPr lang="en-GB"/>
          </a:p>
        </p:txBody>
      </p:sp>
    </p:spTree>
    <p:extLst>
      <p:ext uri="{BB962C8B-B14F-4D97-AF65-F5344CB8AC3E}">
        <p14:creationId xmlns:p14="http://schemas.microsoft.com/office/powerpoint/2010/main" val="213321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BB1794E5-627C-41C9-B183-C99C3FA4ABFB}" type="datetimeFigureOut">
              <a:rPr lang="en-GB" smtClean="0"/>
              <a:t>31/10/2023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A5467-5F6F-4B45-979C-F4D8D552A2C0}" type="slidenum">
              <a:rPr lang="en-GB" smtClean="0"/>
              <a:t>‹#›</a:t>
            </a:fld>
            <a:endParaRPr lang="en-GB"/>
          </a:p>
        </p:txBody>
      </p:sp>
    </p:spTree>
    <p:extLst>
      <p:ext uri="{BB962C8B-B14F-4D97-AF65-F5344CB8AC3E}">
        <p14:creationId xmlns:p14="http://schemas.microsoft.com/office/powerpoint/2010/main" val="1701762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BB1794E5-627C-41C9-B183-C99C3FA4ABFB}" type="datetimeFigureOut">
              <a:rPr lang="en-GB" smtClean="0"/>
              <a:t>31/10/2023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A5467-5F6F-4B45-979C-F4D8D552A2C0}" type="slidenum">
              <a:rPr lang="en-GB" smtClean="0"/>
              <a:t>‹#›</a:t>
            </a:fld>
            <a:endParaRPr lang="en-GB"/>
          </a:p>
        </p:txBody>
      </p:sp>
    </p:spTree>
    <p:extLst>
      <p:ext uri="{BB962C8B-B14F-4D97-AF65-F5344CB8AC3E}">
        <p14:creationId xmlns:p14="http://schemas.microsoft.com/office/powerpoint/2010/main" val="894620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BB1794E5-627C-41C9-B183-C99C3FA4ABFB}" type="datetimeFigureOut">
              <a:rPr lang="en-GB" smtClean="0"/>
              <a:t>31/10/2023</a:t>
            </a:fld>
            <a:endParaRPr lang="en-GB"/>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398A5467-5F6F-4B45-979C-F4D8D552A2C0}" type="slidenum">
              <a:rPr lang="en-GB" smtClean="0"/>
              <a:t>‹#›</a:t>
            </a:fld>
            <a:endParaRPr lang="en-GB"/>
          </a:p>
        </p:txBody>
      </p:sp>
    </p:spTree>
    <p:extLst>
      <p:ext uri="{BB962C8B-B14F-4D97-AF65-F5344CB8AC3E}">
        <p14:creationId xmlns:p14="http://schemas.microsoft.com/office/powerpoint/2010/main" val="3157468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gif"/><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BCF12F-DDFC-4BFC-84C8-9CE4D96414A8}"/>
              </a:ext>
            </a:extLst>
          </p:cNvPr>
          <p:cNvSpPr/>
          <p:nvPr/>
        </p:nvSpPr>
        <p:spPr>
          <a:xfrm>
            <a:off x="0" y="41903763"/>
            <a:ext cx="5040000" cy="900000"/>
          </a:xfrm>
          <a:prstGeom prst="rect">
            <a:avLst/>
          </a:prstGeom>
          <a:solidFill>
            <a:srgbClr val="5CE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EB446794-BEAD-4C52-B87C-E898F639E528}"/>
              </a:ext>
            </a:extLst>
          </p:cNvPr>
          <p:cNvSpPr/>
          <p:nvPr/>
        </p:nvSpPr>
        <p:spPr>
          <a:xfrm>
            <a:off x="5040000" y="41903763"/>
            <a:ext cx="5040000" cy="900000"/>
          </a:xfrm>
          <a:prstGeom prst="rect">
            <a:avLst/>
          </a:prstGeom>
          <a:solidFill>
            <a:srgbClr val="35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058834A-89E0-47EA-91C7-FBAFA61F7697}"/>
              </a:ext>
            </a:extLst>
          </p:cNvPr>
          <p:cNvSpPr/>
          <p:nvPr/>
        </p:nvSpPr>
        <p:spPr>
          <a:xfrm>
            <a:off x="10080000" y="41903763"/>
            <a:ext cx="5040000" cy="900000"/>
          </a:xfrm>
          <a:prstGeom prst="rect">
            <a:avLst/>
          </a:prstGeom>
          <a:solidFill>
            <a:srgbClr val="527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51D622C-1500-4D78-BA99-47B8A6D285FD}"/>
              </a:ext>
            </a:extLst>
          </p:cNvPr>
          <p:cNvSpPr/>
          <p:nvPr/>
        </p:nvSpPr>
        <p:spPr>
          <a:xfrm>
            <a:off x="15120000" y="41903763"/>
            <a:ext cx="5040000" cy="900000"/>
          </a:xfrm>
          <a:prstGeom prst="rect">
            <a:avLst/>
          </a:prstGeom>
          <a:solidFill>
            <a:srgbClr val="2B3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C9D1460-3E7F-4D6E-9D68-1F97F0E65F95}"/>
              </a:ext>
            </a:extLst>
          </p:cNvPr>
          <p:cNvSpPr/>
          <p:nvPr/>
        </p:nvSpPr>
        <p:spPr>
          <a:xfrm>
            <a:off x="20160000" y="41903763"/>
            <a:ext cx="5040000" cy="900000"/>
          </a:xfrm>
          <a:prstGeom prst="rect">
            <a:avLst/>
          </a:prstGeom>
          <a:solidFill>
            <a:srgbClr val="545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1842807-FC2E-43FE-AF05-B1EAA141C0CE}"/>
              </a:ext>
            </a:extLst>
          </p:cNvPr>
          <p:cNvSpPr/>
          <p:nvPr/>
        </p:nvSpPr>
        <p:spPr>
          <a:xfrm>
            <a:off x="25199999" y="41903763"/>
            <a:ext cx="5075213" cy="900000"/>
          </a:xfrm>
          <a:prstGeom prst="rect">
            <a:avLst/>
          </a:prstGeom>
          <a:solidFill>
            <a:srgbClr val="8C5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C0355D0-B3EE-4449-98FF-6AEBA11DE3ED}"/>
              </a:ext>
            </a:extLst>
          </p:cNvPr>
          <p:cNvSpPr/>
          <p:nvPr/>
        </p:nvSpPr>
        <p:spPr>
          <a:xfrm>
            <a:off x="0" y="-11604"/>
            <a:ext cx="5058000" cy="6895635"/>
          </a:xfrm>
          <a:prstGeom prst="rect">
            <a:avLst/>
          </a:prstGeom>
          <a:solidFill>
            <a:srgbClr val="5CE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B4EBAC6-2A93-4D5A-B24C-81FE3000F35D}"/>
              </a:ext>
            </a:extLst>
          </p:cNvPr>
          <p:cNvSpPr/>
          <p:nvPr/>
        </p:nvSpPr>
        <p:spPr>
          <a:xfrm>
            <a:off x="5045347" y="-11604"/>
            <a:ext cx="5058000" cy="6895635"/>
          </a:xfrm>
          <a:prstGeom prst="rect">
            <a:avLst/>
          </a:prstGeom>
          <a:solidFill>
            <a:srgbClr val="35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E96F925-5540-45CC-A14D-E65F7553DBCD}"/>
              </a:ext>
            </a:extLst>
          </p:cNvPr>
          <p:cNvSpPr/>
          <p:nvPr/>
        </p:nvSpPr>
        <p:spPr>
          <a:xfrm>
            <a:off x="10090694" y="-11604"/>
            <a:ext cx="5058000" cy="6895635"/>
          </a:xfrm>
          <a:prstGeom prst="rect">
            <a:avLst/>
          </a:prstGeom>
          <a:solidFill>
            <a:srgbClr val="527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A45A4BE-FBEC-4484-85EC-76562A714792}"/>
              </a:ext>
            </a:extLst>
          </p:cNvPr>
          <p:cNvSpPr/>
          <p:nvPr/>
        </p:nvSpPr>
        <p:spPr>
          <a:xfrm>
            <a:off x="15136041" y="-11604"/>
            <a:ext cx="5058000" cy="6895635"/>
          </a:xfrm>
          <a:prstGeom prst="rect">
            <a:avLst/>
          </a:prstGeom>
          <a:solidFill>
            <a:srgbClr val="2B3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D59A7FA3-B06C-4C00-80A8-274BA85271A1}"/>
              </a:ext>
            </a:extLst>
          </p:cNvPr>
          <p:cNvSpPr/>
          <p:nvPr/>
        </p:nvSpPr>
        <p:spPr>
          <a:xfrm>
            <a:off x="20181388" y="-11604"/>
            <a:ext cx="5058000" cy="6895635"/>
          </a:xfrm>
          <a:prstGeom prst="rect">
            <a:avLst/>
          </a:prstGeom>
          <a:solidFill>
            <a:srgbClr val="545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60AAF3C-7971-4DF5-848E-419005E10BFA}"/>
              </a:ext>
            </a:extLst>
          </p:cNvPr>
          <p:cNvSpPr/>
          <p:nvPr/>
        </p:nvSpPr>
        <p:spPr>
          <a:xfrm>
            <a:off x="25226737" y="-11604"/>
            <a:ext cx="5058000" cy="6895635"/>
          </a:xfrm>
          <a:prstGeom prst="rect">
            <a:avLst/>
          </a:prstGeom>
          <a:solidFill>
            <a:srgbClr val="8C5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B9D21415-F51C-43D6-894A-012A33BDE6A6}"/>
              </a:ext>
            </a:extLst>
          </p:cNvPr>
          <p:cNvSpPr/>
          <p:nvPr/>
        </p:nvSpPr>
        <p:spPr>
          <a:xfrm>
            <a:off x="-1" y="1346718"/>
            <a:ext cx="30284737" cy="3219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01FF4C3A-BCF1-4EFB-B116-A68714C956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6466" y="1690178"/>
            <a:ext cx="12775762" cy="3172997"/>
          </a:xfrm>
          <a:prstGeom prst="rect">
            <a:avLst/>
          </a:prstGeom>
        </p:spPr>
      </p:pic>
      <p:pic>
        <p:nvPicPr>
          <p:cNvPr id="24" name="Picture 23">
            <a:extLst>
              <a:ext uri="{FF2B5EF4-FFF2-40B4-BE49-F238E27FC236}">
                <a16:creationId xmlns:a16="http://schemas.microsoft.com/office/drawing/2014/main" id="{B6BB680C-1C41-4F8A-AC28-4EADE3363A97}"/>
              </a:ext>
            </a:extLst>
          </p:cNvPr>
          <p:cNvPicPr>
            <a:picLocks noChangeAspect="1"/>
          </p:cNvPicPr>
          <p:nvPr/>
        </p:nvPicPr>
        <p:blipFill rotWithShape="1">
          <a:blip r:embed="rId3">
            <a:extLst>
              <a:ext uri="{28A0092B-C50C-407E-A947-70E740481C1C}">
                <a14:useLocalDpi xmlns:a14="http://schemas.microsoft.com/office/drawing/2010/main" val="0"/>
              </a:ext>
            </a:extLst>
          </a:blip>
          <a:srcRect r="53393"/>
          <a:stretch/>
        </p:blipFill>
        <p:spPr>
          <a:xfrm>
            <a:off x="16006592" y="1535482"/>
            <a:ext cx="5126267" cy="2841922"/>
          </a:xfrm>
          <a:prstGeom prst="rect">
            <a:avLst/>
          </a:prstGeom>
        </p:spPr>
      </p:pic>
      <p:pic>
        <p:nvPicPr>
          <p:cNvPr id="26" name="Picture 25">
            <a:extLst>
              <a:ext uri="{FF2B5EF4-FFF2-40B4-BE49-F238E27FC236}">
                <a16:creationId xmlns:a16="http://schemas.microsoft.com/office/drawing/2014/main" id="{E893809D-0CC9-4DF9-855D-E06BF4AD37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58747" y="1535482"/>
            <a:ext cx="4831640" cy="2689779"/>
          </a:xfrm>
          <a:prstGeom prst="rect">
            <a:avLst/>
          </a:prstGeom>
        </p:spPr>
      </p:pic>
      <p:sp>
        <p:nvSpPr>
          <p:cNvPr id="27" name="Rectangle 26">
            <a:extLst>
              <a:ext uri="{FF2B5EF4-FFF2-40B4-BE49-F238E27FC236}">
                <a16:creationId xmlns:a16="http://schemas.microsoft.com/office/drawing/2014/main" id="{CCEC675D-5F9F-4FF4-9F12-DDB6B0780866}"/>
              </a:ext>
            </a:extLst>
          </p:cNvPr>
          <p:cNvSpPr/>
          <p:nvPr/>
        </p:nvSpPr>
        <p:spPr>
          <a:xfrm>
            <a:off x="-11092" y="5134962"/>
            <a:ext cx="30295828" cy="45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GB" sz="8000" b="1" dirty="0">
                <a:solidFill>
                  <a:sysClr val="windowText" lastClr="000000"/>
                </a:solidFill>
                <a:latin typeface="Segoe UI Light" panose="020B0502040204020203" pitchFamily="34" charset="0"/>
                <a:cs typeface="Segoe UI Light" panose="020B0502040204020203" pitchFamily="34" charset="0"/>
              </a:rPr>
              <a:t>The Good, the Bad and the Ugly: </a:t>
            </a:r>
          </a:p>
          <a:p>
            <a:pPr algn="ctr">
              <a:lnSpc>
                <a:spcPct val="108000"/>
              </a:lnSpc>
              <a:spcAft>
                <a:spcPts val="1200"/>
              </a:spcAft>
            </a:pPr>
            <a:r>
              <a:rPr lang="en-GB" sz="8000" b="1" dirty="0">
                <a:solidFill>
                  <a:sysClr val="windowText" lastClr="000000"/>
                </a:solidFill>
                <a:latin typeface="Segoe UI Light" panose="020B0502040204020203" pitchFamily="34" charset="0"/>
                <a:cs typeface="Segoe UI Light" panose="020B0502040204020203" pitchFamily="34" charset="0"/>
              </a:rPr>
              <a:t>Transforming the National Enquiry Management System</a:t>
            </a:r>
          </a:p>
          <a:p>
            <a:pPr algn="ctr">
              <a:lnSpc>
                <a:spcPct val="108000"/>
              </a:lnSpc>
            </a:pPr>
            <a:r>
              <a:rPr lang="en-GB" sz="5400" b="1" u="sng" dirty="0">
                <a:solidFill>
                  <a:sysClr val="windowText" lastClr="000000"/>
                </a:solidFill>
                <a:latin typeface="Segoe UI Light" panose="020B0502040204020203" pitchFamily="34" charset="0"/>
                <a:cs typeface="Segoe UI Light" panose="020B0502040204020203" pitchFamily="34" charset="0"/>
              </a:rPr>
              <a:t>Anna </a:t>
            </a:r>
            <a:r>
              <a:rPr lang="en-GB" sz="5400" b="1" u="sng" dirty="0" err="1">
                <a:solidFill>
                  <a:sysClr val="windowText" lastClr="000000"/>
                </a:solidFill>
                <a:latin typeface="Segoe UI Light" panose="020B0502040204020203" pitchFamily="34" charset="0"/>
                <a:cs typeface="Segoe UI Light" panose="020B0502040204020203" pitchFamily="34" charset="0"/>
              </a:rPr>
              <a:t>Burgess</a:t>
            </a:r>
            <a:r>
              <a:rPr lang="en-GB" sz="5400" b="1" dirty="0" err="1">
                <a:solidFill>
                  <a:sysClr val="windowText" lastClr="000000"/>
                </a:solidFill>
                <a:latin typeface="Segoe UI Light" panose="020B0502040204020203" pitchFamily="34" charset="0"/>
                <a:cs typeface="Segoe UI Light" panose="020B0502040204020203" pitchFamily="34" charset="0"/>
              </a:rPr>
              <a:t>,</a:t>
            </a:r>
            <a:r>
              <a:rPr lang="en-GB" sz="5400" b="1" baseline="30000" dirty="0" err="1">
                <a:solidFill>
                  <a:sysClr val="windowText" lastClr="000000"/>
                </a:solidFill>
                <a:latin typeface="Segoe UI Light" panose="020B0502040204020203" pitchFamily="34" charset="0"/>
                <a:cs typeface="Segoe UI Light" panose="020B0502040204020203" pitchFamily="34" charset="0"/>
              </a:rPr>
              <a:t>a</a:t>
            </a:r>
            <a:r>
              <a:rPr lang="en-GB" sz="5400" b="1" dirty="0">
                <a:solidFill>
                  <a:sysClr val="windowText" lastClr="000000"/>
                </a:solidFill>
                <a:latin typeface="Segoe UI Light" panose="020B0502040204020203" pitchFamily="34" charset="0"/>
                <a:cs typeface="Segoe UI Light" panose="020B0502040204020203" pitchFamily="34" charset="0"/>
              </a:rPr>
              <a:t> Dianne </a:t>
            </a:r>
            <a:r>
              <a:rPr lang="en-GB" sz="5400" b="1" dirty="0" err="1">
                <a:solidFill>
                  <a:sysClr val="windowText" lastClr="000000"/>
                </a:solidFill>
                <a:latin typeface="Segoe UI Light" panose="020B0502040204020203" pitchFamily="34" charset="0"/>
                <a:cs typeface="Segoe UI Light" panose="020B0502040204020203" pitchFamily="34" charset="0"/>
              </a:rPr>
              <a:t>Burnett,</a:t>
            </a:r>
            <a:r>
              <a:rPr lang="en-GB" sz="5400" b="1" baseline="30000" dirty="0" err="1">
                <a:solidFill>
                  <a:sysClr val="windowText" lastClr="000000"/>
                </a:solidFill>
                <a:latin typeface="Segoe UI Light" panose="020B0502040204020203" pitchFamily="34" charset="0"/>
                <a:cs typeface="Segoe UI Light" panose="020B0502040204020203" pitchFamily="34" charset="0"/>
              </a:rPr>
              <a:t>a</a:t>
            </a:r>
            <a:r>
              <a:rPr lang="en-GB" sz="5400" b="1" dirty="0">
                <a:solidFill>
                  <a:sysClr val="windowText" lastClr="000000"/>
                </a:solidFill>
                <a:latin typeface="Segoe UI Light" panose="020B0502040204020203" pitchFamily="34" charset="0"/>
                <a:cs typeface="Segoe UI Light" panose="020B0502040204020203" pitchFamily="34" charset="0"/>
              </a:rPr>
              <a:t> and Hannah Leggett </a:t>
            </a:r>
            <a:r>
              <a:rPr lang="en-GB" sz="5400" b="1" baseline="30000" dirty="0">
                <a:solidFill>
                  <a:sysClr val="windowText" lastClr="000000"/>
                </a:solidFill>
                <a:latin typeface="Segoe UI Light" panose="020B0502040204020203" pitchFamily="34" charset="0"/>
                <a:cs typeface="Segoe UI Light" panose="020B0502040204020203" pitchFamily="34" charset="0"/>
              </a:rPr>
              <a:t>b</a:t>
            </a:r>
            <a:endParaRPr lang="en-GB" sz="5400" b="1" dirty="0">
              <a:solidFill>
                <a:sysClr val="windowText" lastClr="000000"/>
              </a:solidFill>
              <a:latin typeface="Segoe UI Light" panose="020B0502040204020203" pitchFamily="34" charset="0"/>
              <a:cs typeface="Segoe UI Light" panose="020B0502040204020203" pitchFamily="34" charset="0"/>
            </a:endParaRPr>
          </a:p>
          <a:p>
            <a:pPr algn="ctr">
              <a:lnSpc>
                <a:spcPct val="108000"/>
              </a:lnSpc>
            </a:pPr>
            <a:r>
              <a:rPr lang="en-GB" sz="3600" baseline="30000" dirty="0">
                <a:solidFill>
                  <a:sysClr val="windowText" lastClr="000000"/>
                </a:solidFill>
                <a:latin typeface="Segoe UI Light" panose="020B0502040204020203" pitchFamily="34" charset="0"/>
                <a:cs typeface="Segoe UI Light" panose="020B0502040204020203" pitchFamily="34" charset="0"/>
              </a:rPr>
              <a:t>a </a:t>
            </a:r>
            <a:r>
              <a:rPr lang="en-GB" sz="3600" dirty="0">
                <a:solidFill>
                  <a:sysClr val="windowText" lastClr="000000"/>
                </a:solidFill>
                <a:latin typeface="Segoe UI Light" panose="020B0502040204020203" pitchFamily="34" charset="0"/>
                <a:cs typeface="Segoe UI Light" panose="020B0502040204020203" pitchFamily="34" charset="0"/>
              </a:rPr>
              <a:t>WMAS, University Hospital of Wales, Cardiff and Vale University Health Board; </a:t>
            </a:r>
            <a:r>
              <a:rPr lang="en-GB" sz="3600" baseline="30000" dirty="0">
                <a:solidFill>
                  <a:sysClr val="windowText" lastClr="000000"/>
                </a:solidFill>
                <a:latin typeface="Segoe UI Light" panose="020B0502040204020203" pitchFamily="34" charset="0"/>
                <a:cs typeface="Segoe UI Light" panose="020B0502040204020203" pitchFamily="34" charset="0"/>
              </a:rPr>
              <a:t>b </a:t>
            </a:r>
            <a:r>
              <a:rPr lang="en-GB" sz="3600" dirty="0">
                <a:solidFill>
                  <a:sysClr val="windowText" lastClr="000000"/>
                </a:solidFill>
                <a:latin typeface="Segoe UI Light" panose="020B0502040204020203" pitchFamily="34" charset="0"/>
                <a:cs typeface="Segoe UI Light" panose="020B0502040204020203" pitchFamily="34" charset="0"/>
              </a:rPr>
              <a:t>WMAS, </a:t>
            </a:r>
            <a:r>
              <a:rPr lang="en-GB" sz="3600" dirty="0" err="1">
                <a:solidFill>
                  <a:sysClr val="windowText" lastClr="000000"/>
                </a:solidFill>
                <a:latin typeface="Segoe UI Light" panose="020B0502040204020203" pitchFamily="34" charset="0"/>
                <a:cs typeface="Segoe UI Light" panose="020B0502040204020203" pitchFamily="34" charset="0"/>
              </a:rPr>
              <a:t>Withybush</a:t>
            </a:r>
            <a:r>
              <a:rPr lang="en-GB" sz="3600" dirty="0">
                <a:solidFill>
                  <a:sysClr val="windowText" lastClr="000000"/>
                </a:solidFill>
                <a:latin typeface="Segoe UI Light" panose="020B0502040204020203" pitchFamily="34" charset="0"/>
                <a:cs typeface="Segoe UI Light" panose="020B0502040204020203" pitchFamily="34" charset="0"/>
              </a:rPr>
              <a:t> General Hospital, Hywel Dda University Health Board</a:t>
            </a:r>
          </a:p>
        </p:txBody>
      </p:sp>
      <p:sp>
        <p:nvSpPr>
          <p:cNvPr id="29" name="Rectangle: Rounded Corners 28">
            <a:extLst>
              <a:ext uri="{FF2B5EF4-FFF2-40B4-BE49-F238E27FC236}">
                <a16:creationId xmlns:a16="http://schemas.microsoft.com/office/drawing/2014/main" id="{A21C7416-254E-4208-963F-DD3F688DBC18}"/>
              </a:ext>
            </a:extLst>
          </p:cNvPr>
          <p:cNvSpPr/>
          <p:nvPr/>
        </p:nvSpPr>
        <p:spPr>
          <a:xfrm>
            <a:off x="926306" y="10831608"/>
            <a:ext cx="21789315" cy="4379855"/>
          </a:xfrm>
          <a:prstGeom prst="roundRect">
            <a:avLst/>
          </a:prstGeom>
          <a:solidFill>
            <a:srgbClr val="5450B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5113"/>
            <a:r>
              <a:rPr lang="en-GB" sz="5400" dirty="0">
                <a:latin typeface="Segoe UI Light" panose="020B0502040204020203" pitchFamily="34" charset="0"/>
                <a:cs typeface="Segoe UI Light" panose="020B0502040204020203" pitchFamily="34" charset="0"/>
              </a:rPr>
              <a:t>What are we trying to achieve?</a:t>
            </a:r>
          </a:p>
          <a:p>
            <a:pPr marL="884238" lvl="1" indent="-571500">
              <a:lnSpc>
                <a:spcPct val="108000"/>
              </a:lnSpc>
              <a:buClr>
                <a:schemeClr val="bg1"/>
              </a:buClr>
              <a:buSzPct val="90000"/>
              <a:buFont typeface="Segoe UI Light" panose="020B0502040204020203" pitchFamily="34" charset="0"/>
              <a:buChar char="→"/>
            </a:pPr>
            <a:r>
              <a:rPr lang="en-GB" sz="3600" dirty="0">
                <a:latin typeface="Segoe UI Light" panose="020B0502040204020203" pitchFamily="34" charset="0"/>
                <a:cs typeface="Segoe UI Light" panose="020B0502040204020203" pitchFamily="34" charset="0"/>
              </a:rPr>
              <a:t>improve user interface, reporting, dashboard and search functionalities</a:t>
            </a:r>
          </a:p>
          <a:p>
            <a:pPr marL="884238" lvl="1" indent="-571500">
              <a:lnSpc>
                <a:spcPct val="108000"/>
              </a:lnSpc>
              <a:buClr>
                <a:schemeClr val="bg1"/>
              </a:buClr>
              <a:buSzPct val="90000"/>
              <a:buFont typeface="Segoe UI Light" panose="020B0502040204020203" pitchFamily="34" charset="0"/>
              <a:buChar char="→"/>
            </a:pPr>
            <a:r>
              <a:rPr lang="en-GB" sz="3600" dirty="0">
                <a:latin typeface="Segoe UI Light" panose="020B0502040204020203" pitchFamily="34" charset="0"/>
                <a:cs typeface="Segoe UI Light" panose="020B0502040204020203" pitchFamily="34" charset="0"/>
              </a:rPr>
              <a:t>improve collaboration </a:t>
            </a:r>
          </a:p>
          <a:p>
            <a:pPr marL="884238" lvl="1" indent="-571500">
              <a:lnSpc>
                <a:spcPct val="108000"/>
              </a:lnSpc>
              <a:buClr>
                <a:schemeClr val="bg1"/>
              </a:buClr>
              <a:buSzPct val="90000"/>
              <a:buFont typeface="Segoe UI Light" panose="020B0502040204020203" pitchFamily="34" charset="0"/>
              <a:buChar char="→"/>
            </a:pPr>
            <a:r>
              <a:rPr lang="en-GB" sz="3600" dirty="0">
                <a:latin typeface="Segoe UI Light" panose="020B0502040204020203" pitchFamily="34" charset="0"/>
                <a:cs typeface="Segoe UI Light" panose="020B0502040204020203" pitchFamily="34" charset="0"/>
              </a:rPr>
              <a:t>enable more agile working practice   </a:t>
            </a:r>
          </a:p>
          <a:p>
            <a:pPr marL="312738" lvl="0">
              <a:lnSpc>
                <a:spcPct val="108000"/>
              </a:lnSpc>
              <a:spcBef>
                <a:spcPts val="1200"/>
              </a:spcBef>
            </a:pPr>
            <a:r>
              <a:rPr lang="en-GB" sz="3600" dirty="0">
                <a:latin typeface="Segoe UI Light" panose="020B0502040204020203" pitchFamily="34" charset="0"/>
                <a:cs typeface="Segoe UI Light" panose="020B0502040204020203" pitchFamily="34" charset="0"/>
              </a:rPr>
              <a:t>This presentation is a progress update of the Welsh Medicines Advice Service (WMAS)-led transformation of the MiDatabank enquiry answering management system (EMS).</a:t>
            </a:r>
          </a:p>
        </p:txBody>
      </p:sp>
      <p:pic>
        <p:nvPicPr>
          <p:cNvPr id="34" name="Picture 33">
            <a:extLst>
              <a:ext uri="{FF2B5EF4-FFF2-40B4-BE49-F238E27FC236}">
                <a16:creationId xmlns:a16="http://schemas.microsoft.com/office/drawing/2014/main" id="{2CE3A92E-8B97-4129-8737-4FB91497CE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71357" y="11559308"/>
            <a:ext cx="1523003" cy="1507834"/>
          </a:xfrm>
          <a:prstGeom prst="rect">
            <a:avLst/>
          </a:prstGeom>
        </p:spPr>
      </p:pic>
      <p:pic>
        <p:nvPicPr>
          <p:cNvPr id="36" name="Picture 35">
            <a:extLst>
              <a:ext uri="{FF2B5EF4-FFF2-40B4-BE49-F238E27FC236}">
                <a16:creationId xmlns:a16="http://schemas.microsoft.com/office/drawing/2014/main" id="{FE8373F6-5C81-4F2C-A56A-8C4DA330FD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7012" y="17328752"/>
            <a:ext cx="2838870" cy="2047076"/>
          </a:xfrm>
          <a:prstGeom prst="rect">
            <a:avLst/>
          </a:prstGeom>
        </p:spPr>
      </p:pic>
      <p:sp>
        <p:nvSpPr>
          <p:cNvPr id="37" name="Rectangle 36">
            <a:extLst>
              <a:ext uri="{FF2B5EF4-FFF2-40B4-BE49-F238E27FC236}">
                <a16:creationId xmlns:a16="http://schemas.microsoft.com/office/drawing/2014/main" id="{E7E220CC-F1FD-49D1-BB5A-2A118D886693}"/>
              </a:ext>
            </a:extLst>
          </p:cNvPr>
          <p:cNvSpPr/>
          <p:nvPr/>
        </p:nvSpPr>
        <p:spPr>
          <a:xfrm>
            <a:off x="4303058" y="15776214"/>
            <a:ext cx="25028241" cy="5152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8000"/>
              </a:lnSpc>
            </a:pPr>
            <a:r>
              <a:rPr lang="en-GB" sz="5400" dirty="0">
                <a:solidFill>
                  <a:srgbClr val="35ACC6"/>
                </a:solidFill>
                <a:latin typeface="Segoe UI Light" panose="020B0502040204020203" pitchFamily="34" charset="0"/>
                <a:cs typeface="Segoe UI Light" panose="020B0502040204020203" pitchFamily="34" charset="0"/>
              </a:rPr>
              <a:t>Introduction</a:t>
            </a:r>
          </a:p>
          <a:p>
            <a:pPr>
              <a:lnSpc>
                <a:spcPct val="108000"/>
              </a:lnSpc>
              <a:spcBef>
                <a:spcPts val="1200"/>
              </a:spcBef>
            </a:pPr>
            <a:r>
              <a:rPr lang="en-GB" sz="3600" dirty="0">
                <a:solidFill>
                  <a:schemeClr val="tx1"/>
                </a:solidFill>
                <a:latin typeface="Segoe UI Light" panose="020B0502040204020203" pitchFamily="34" charset="0"/>
                <a:cs typeface="Segoe UI Light" panose="020B0502040204020203" pitchFamily="34" charset="0"/>
              </a:rPr>
              <a:t>In recent years, there has been a shift in the way Medicines Information (MI) services are being delivered. The current EMS has been in use for many years with only minor improvements. It is clear, that if MI services are to be more efficient, agile and responsive with a greater ability to share and collaborate, the EMS needs to be fit for purpose. With Welsh Government Pharmacy Improvement funding, WMAS is leading the transformation of the current EMS, maximising benefit by involving members of the UK Medicines Information (UKMi) network.  In the summer of 2022, the UKMi executive committee supported the transformation of the EMS with the establishment of the UKMi Steering Group and an MiDBOnline user group.</a:t>
            </a:r>
          </a:p>
        </p:txBody>
      </p:sp>
      <p:sp>
        <p:nvSpPr>
          <p:cNvPr id="38" name="Rectangle 37">
            <a:extLst>
              <a:ext uri="{FF2B5EF4-FFF2-40B4-BE49-F238E27FC236}">
                <a16:creationId xmlns:a16="http://schemas.microsoft.com/office/drawing/2014/main" id="{6D3D3504-D600-4172-A11C-0611AAFD0374}"/>
              </a:ext>
            </a:extLst>
          </p:cNvPr>
          <p:cNvSpPr/>
          <p:nvPr/>
        </p:nvSpPr>
        <p:spPr>
          <a:xfrm>
            <a:off x="1038" y="20845450"/>
            <a:ext cx="30283698" cy="621668"/>
          </a:xfrm>
          <a:prstGeom prst="rect">
            <a:avLst/>
          </a:prstGeom>
          <a:solidFill>
            <a:srgbClr val="5CE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3" name="Picture 42">
            <a:extLst>
              <a:ext uri="{FF2B5EF4-FFF2-40B4-BE49-F238E27FC236}">
                <a16:creationId xmlns:a16="http://schemas.microsoft.com/office/drawing/2014/main" id="{4F5DA144-3464-4A6E-BEF7-933362D704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2639" y="40239567"/>
            <a:ext cx="6346486" cy="1463167"/>
          </a:xfrm>
          <a:prstGeom prst="rect">
            <a:avLst/>
          </a:prstGeom>
        </p:spPr>
      </p:pic>
      <p:sp>
        <p:nvSpPr>
          <p:cNvPr id="44" name="Rectangle 43">
            <a:extLst>
              <a:ext uri="{FF2B5EF4-FFF2-40B4-BE49-F238E27FC236}">
                <a16:creationId xmlns:a16="http://schemas.microsoft.com/office/drawing/2014/main" id="{7B8FE0D1-44A7-4700-A414-1F194189C590}"/>
              </a:ext>
            </a:extLst>
          </p:cNvPr>
          <p:cNvSpPr/>
          <p:nvPr/>
        </p:nvSpPr>
        <p:spPr>
          <a:xfrm>
            <a:off x="7574347" y="39472902"/>
            <a:ext cx="22558492" cy="2265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8000"/>
              </a:lnSpc>
            </a:pPr>
            <a:r>
              <a:rPr lang="en-GB" sz="5400" dirty="0">
                <a:solidFill>
                  <a:srgbClr val="8C52FF"/>
                </a:solidFill>
                <a:latin typeface="Segoe UI Light" panose="020B0502040204020203" pitchFamily="34" charset="0"/>
                <a:cs typeface="Segoe UI Light" panose="020B0502040204020203" pitchFamily="34" charset="0"/>
              </a:rPr>
              <a:t>Summary</a:t>
            </a:r>
          </a:p>
          <a:p>
            <a:pPr>
              <a:lnSpc>
                <a:spcPct val="108000"/>
              </a:lnSpc>
              <a:spcBef>
                <a:spcPts val="1200"/>
              </a:spcBef>
            </a:pPr>
            <a:r>
              <a:rPr lang="en-GB" sz="3600" dirty="0">
                <a:solidFill>
                  <a:schemeClr val="tx1"/>
                </a:solidFill>
                <a:latin typeface="Segoe UI Light" panose="020B0502040204020203" pitchFamily="34" charset="0"/>
                <a:cs typeface="Segoe UI Light" panose="020B0502040204020203" pitchFamily="34" charset="0"/>
              </a:rPr>
              <a:t>Improvements to the EMS will be introduced in a phased way so the developers can respond to user feedback.</a:t>
            </a:r>
          </a:p>
          <a:p>
            <a:pPr>
              <a:lnSpc>
                <a:spcPct val="108000"/>
              </a:lnSpc>
            </a:pPr>
            <a:r>
              <a:rPr lang="en-GB" sz="3600" dirty="0">
                <a:solidFill>
                  <a:schemeClr val="tx1"/>
                </a:solidFill>
                <a:latin typeface="Segoe UI Light" panose="020B0502040204020203" pitchFamily="34" charset="0"/>
                <a:cs typeface="Segoe UI Light" panose="020B0502040204020203" pitchFamily="34" charset="0"/>
              </a:rPr>
              <a:t>The initial priorities are the enquiry answering interface, dashboard and reporting functions.</a:t>
            </a:r>
          </a:p>
        </p:txBody>
      </p:sp>
      <p:pic>
        <p:nvPicPr>
          <p:cNvPr id="4" name="Picture 3">
            <a:extLst>
              <a:ext uri="{FF2B5EF4-FFF2-40B4-BE49-F238E27FC236}">
                <a16:creationId xmlns:a16="http://schemas.microsoft.com/office/drawing/2014/main" id="{70CB615D-D5FE-4F8D-A91A-872BD0B87C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958747" y="10479696"/>
            <a:ext cx="4447255" cy="5926249"/>
          </a:xfrm>
          <a:prstGeom prst="rect">
            <a:avLst/>
          </a:prstGeom>
        </p:spPr>
      </p:pic>
      <p:sp>
        <p:nvSpPr>
          <p:cNvPr id="21" name="TextBox 20">
            <a:extLst>
              <a:ext uri="{FF2B5EF4-FFF2-40B4-BE49-F238E27FC236}">
                <a16:creationId xmlns:a16="http://schemas.microsoft.com/office/drawing/2014/main" id="{C16E3143-B68E-499A-8036-7E662CC5EA43}"/>
              </a:ext>
            </a:extLst>
          </p:cNvPr>
          <p:cNvSpPr txBox="1"/>
          <p:nvPr/>
        </p:nvSpPr>
        <p:spPr>
          <a:xfrm>
            <a:off x="23766994" y="42030597"/>
            <a:ext cx="6365845" cy="646331"/>
          </a:xfrm>
          <a:prstGeom prst="rect">
            <a:avLst/>
          </a:prstGeom>
          <a:noFill/>
        </p:spPr>
        <p:txBody>
          <a:bodyPr wrap="none" rtlCol="0">
            <a:spAutoFit/>
          </a:bodyPr>
          <a:lstStyle/>
          <a:p>
            <a:r>
              <a:rPr lang="en-GB" dirty="0">
                <a:solidFill>
                  <a:schemeClr val="bg1"/>
                </a:solidFill>
                <a:latin typeface="Segoe UI Light" panose="020B0502040204020203" pitchFamily="34" charset="0"/>
                <a:cs typeface="Segoe UI Light" panose="020B0502040204020203" pitchFamily="34" charset="0"/>
              </a:rPr>
              <a:t>Man with no name watercolour © </a:t>
            </a:r>
            <a:r>
              <a:rPr lang="en-GB" dirty="0" err="1">
                <a:solidFill>
                  <a:schemeClr val="bg1"/>
                </a:solidFill>
                <a:latin typeface="Segoe UI Light" panose="020B0502040204020203" pitchFamily="34" charset="0"/>
                <a:cs typeface="Segoe UI Light" panose="020B0502040204020203" pitchFamily="34" charset="0"/>
              </a:rPr>
              <a:t>Naxart</a:t>
            </a:r>
            <a:r>
              <a:rPr lang="en-GB" dirty="0">
                <a:solidFill>
                  <a:schemeClr val="bg1"/>
                </a:solidFill>
                <a:latin typeface="Segoe UI Light" panose="020B0502040204020203" pitchFamily="34" charset="0"/>
                <a:cs typeface="Segoe UI Light" panose="020B0502040204020203" pitchFamily="34" charset="0"/>
              </a:rPr>
              <a:t> Studio</a:t>
            </a:r>
          </a:p>
          <a:p>
            <a:r>
              <a:rPr lang="en-GB" dirty="0">
                <a:solidFill>
                  <a:schemeClr val="bg1"/>
                </a:solidFill>
                <a:latin typeface="Segoe UI Light" panose="020B0502040204020203" pitchFamily="34" charset="0"/>
                <a:cs typeface="Segoe UI Light" panose="020B0502040204020203" pitchFamily="34" charset="0"/>
              </a:rPr>
              <a:t>The good the bad and the ugly pencil sketch © </a:t>
            </a:r>
            <a:r>
              <a:rPr lang="en-GB" dirty="0" err="1">
                <a:solidFill>
                  <a:schemeClr val="bg1"/>
                </a:solidFill>
                <a:latin typeface="Segoe UI Light" panose="020B0502040204020203" pitchFamily="34" charset="0"/>
                <a:cs typeface="Segoe UI Light" panose="020B0502040204020203" pitchFamily="34" charset="0"/>
              </a:rPr>
              <a:t>brucethebandit</a:t>
            </a:r>
            <a:endParaRPr lang="en-GB" dirty="0">
              <a:solidFill>
                <a:schemeClr val="bg1"/>
              </a:solidFill>
              <a:latin typeface="Segoe UI Light" panose="020B0502040204020203" pitchFamily="34" charset="0"/>
              <a:cs typeface="Segoe UI Light" panose="020B0502040204020203" pitchFamily="34" charset="0"/>
            </a:endParaRPr>
          </a:p>
        </p:txBody>
      </p:sp>
      <p:grpSp>
        <p:nvGrpSpPr>
          <p:cNvPr id="58" name="Group 57">
            <a:extLst>
              <a:ext uri="{FF2B5EF4-FFF2-40B4-BE49-F238E27FC236}">
                <a16:creationId xmlns:a16="http://schemas.microsoft.com/office/drawing/2014/main" id="{1D38A64A-298B-40AD-B064-99855B3C8A01}"/>
              </a:ext>
            </a:extLst>
          </p:cNvPr>
          <p:cNvGrpSpPr/>
          <p:nvPr/>
        </p:nvGrpSpPr>
        <p:grpSpPr>
          <a:xfrm>
            <a:off x="462749" y="22019567"/>
            <a:ext cx="9360000" cy="16177236"/>
            <a:chOff x="-18994602" y="12373154"/>
            <a:chExt cx="9360000" cy="16177236"/>
          </a:xfrm>
        </p:grpSpPr>
        <p:sp>
          <p:nvSpPr>
            <p:cNvPr id="45" name="Rectangle: Rounded Corners 44">
              <a:extLst>
                <a:ext uri="{FF2B5EF4-FFF2-40B4-BE49-F238E27FC236}">
                  <a16:creationId xmlns:a16="http://schemas.microsoft.com/office/drawing/2014/main" id="{A565886F-32B6-4DFF-A943-B55AC907DDCD}"/>
                </a:ext>
              </a:extLst>
            </p:cNvPr>
            <p:cNvSpPr/>
            <p:nvPr/>
          </p:nvSpPr>
          <p:spPr>
            <a:xfrm>
              <a:off x="-18994602" y="12373154"/>
              <a:ext cx="9360000" cy="16177236"/>
            </a:xfrm>
            <a:prstGeom prst="roundRect">
              <a:avLst>
                <a:gd name="adj" fmla="val 4744"/>
              </a:avLst>
            </a:prstGeom>
            <a:solidFill>
              <a:srgbClr val="5271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3600" dirty="0">
                <a:latin typeface="Segoe UI Light" panose="020B0502040204020203" pitchFamily="34" charset="0"/>
                <a:cs typeface="Segoe UI Light" panose="020B0502040204020203" pitchFamily="34" charset="0"/>
              </a:endParaRPr>
            </a:p>
            <a:p>
              <a:endParaRPr lang="en-GB" sz="3600" dirty="0">
                <a:latin typeface="Segoe UI Light" panose="020B0502040204020203" pitchFamily="34" charset="0"/>
                <a:cs typeface="Segoe UI Light" panose="020B0502040204020203" pitchFamily="34" charset="0"/>
              </a:endParaRPr>
            </a:p>
            <a:p>
              <a:endParaRPr lang="en-GB" sz="3600" dirty="0">
                <a:latin typeface="Segoe UI Light" panose="020B0502040204020203" pitchFamily="34" charset="0"/>
                <a:cs typeface="Segoe UI Light" panose="020B0502040204020203" pitchFamily="34" charset="0"/>
              </a:endParaRPr>
            </a:p>
            <a:p>
              <a:endParaRPr lang="en-GB" sz="3600" dirty="0">
                <a:latin typeface="Segoe UI Light" panose="020B0502040204020203" pitchFamily="34" charset="0"/>
                <a:cs typeface="Segoe UI Light" panose="020B0502040204020203" pitchFamily="34" charset="0"/>
              </a:endParaRPr>
            </a:p>
            <a:p>
              <a:pPr marL="2160000">
                <a:lnSpc>
                  <a:spcPct val="108000"/>
                </a:lnSpc>
                <a:spcBef>
                  <a:spcPts val="1200"/>
                </a:spcBef>
              </a:pPr>
              <a:r>
                <a:rPr lang="en-GB" sz="3600" dirty="0">
                  <a:solidFill>
                    <a:schemeClr val="bg1"/>
                  </a:solidFill>
                  <a:latin typeface="Segoe UI Light" panose="020B0502040204020203" pitchFamily="34" charset="0"/>
                  <a:cs typeface="Segoe UI Light" panose="020B0502040204020203" pitchFamily="34" charset="0"/>
                </a:rPr>
                <a:t>Led by National Lead for Medicines Advice Wales, and project managers from two Health Board</a:t>
              </a:r>
            </a:p>
            <a:p>
              <a:pPr marL="2160000">
                <a:lnSpc>
                  <a:spcPct val="108000"/>
                </a:lnSpc>
                <a:spcBef>
                  <a:spcPts val="1200"/>
                </a:spcBef>
              </a:pPr>
              <a:r>
                <a:rPr lang="en-GB" sz="3600" dirty="0">
                  <a:solidFill>
                    <a:schemeClr val="bg1"/>
                  </a:solidFill>
                  <a:latin typeface="Segoe UI Light" panose="020B0502040204020203" pitchFamily="34" charset="0"/>
                  <a:cs typeface="Segoe UI Light" panose="020B0502040204020203" pitchFamily="34" charset="0"/>
                </a:rPr>
                <a:t>Diverse, enthusiastic, interactive user group from across the UKMi network</a:t>
              </a:r>
            </a:p>
            <a:p>
              <a:pPr marL="2160000">
                <a:lnSpc>
                  <a:spcPct val="108000"/>
                </a:lnSpc>
                <a:spcBef>
                  <a:spcPts val="1200"/>
                </a:spcBef>
              </a:pPr>
              <a:r>
                <a:rPr lang="en-GB" sz="3600" dirty="0">
                  <a:solidFill>
                    <a:schemeClr val="bg1"/>
                  </a:solidFill>
                  <a:latin typeface="Segoe UI Light" panose="020B0502040204020203" pitchFamily="34" charset="0"/>
                  <a:cs typeface="Segoe UI Light" panose="020B0502040204020203" pitchFamily="34" charset="0"/>
                </a:rPr>
                <a:t>Working closely with the developers, CoAcS</a:t>
              </a:r>
            </a:p>
            <a:p>
              <a:pPr>
                <a:lnSpc>
                  <a:spcPct val="108000"/>
                </a:lnSpc>
                <a:spcBef>
                  <a:spcPts val="1200"/>
                </a:spcBef>
              </a:pPr>
              <a:endParaRPr lang="en-GB" sz="3600" dirty="0">
                <a:solidFill>
                  <a:schemeClr val="bg1"/>
                </a:solidFill>
                <a:latin typeface="Segoe UI Light" panose="020B0502040204020203" pitchFamily="34" charset="0"/>
                <a:cs typeface="Segoe UI Light" panose="020B0502040204020203" pitchFamily="34" charset="0"/>
              </a:endParaRPr>
            </a:p>
            <a:p>
              <a:pPr marL="2160000">
                <a:lnSpc>
                  <a:spcPct val="108000"/>
                </a:lnSpc>
                <a:spcBef>
                  <a:spcPts val="1200"/>
                </a:spcBef>
              </a:pPr>
              <a:r>
                <a:rPr lang="en-GB" sz="3600" dirty="0">
                  <a:solidFill>
                    <a:schemeClr val="bg1"/>
                  </a:solidFill>
                  <a:latin typeface="Segoe UI Light" panose="020B0502040204020203" pitchFamily="34" charset="0"/>
                  <a:cs typeface="Segoe UI Light" panose="020B0502040204020203" pitchFamily="34" charset="0"/>
                </a:rPr>
                <a:t>Support from the steering group and UKMi executive committee</a:t>
              </a:r>
            </a:p>
            <a:p>
              <a:pPr marL="2160000">
                <a:lnSpc>
                  <a:spcPct val="108000"/>
                </a:lnSpc>
                <a:spcBef>
                  <a:spcPts val="1200"/>
                </a:spcBef>
              </a:pPr>
              <a:r>
                <a:rPr lang="en-GB" sz="3600" dirty="0">
                  <a:solidFill>
                    <a:schemeClr val="bg1"/>
                  </a:solidFill>
                  <a:latin typeface="Segoe UI Light" panose="020B0502040204020203" pitchFamily="34" charset="0"/>
                  <a:cs typeface="Segoe UI Light" panose="020B0502040204020203" pitchFamily="34" charset="0"/>
                </a:rPr>
                <a:t>Good communication and regular updates</a:t>
              </a:r>
            </a:p>
            <a:p>
              <a:pPr>
                <a:lnSpc>
                  <a:spcPct val="108000"/>
                </a:lnSpc>
                <a:spcBef>
                  <a:spcPts val="1200"/>
                </a:spcBef>
              </a:pPr>
              <a:endParaRPr lang="en-GB" sz="3600" dirty="0">
                <a:solidFill>
                  <a:schemeClr val="bg1"/>
                </a:solidFill>
                <a:latin typeface="Segoe UI Light" panose="020B0502040204020203" pitchFamily="34" charset="0"/>
                <a:cs typeface="Segoe UI Light" panose="020B0502040204020203" pitchFamily="34" charset="0"/>
              </a:endParaRPr>
            </a:p>
            <a:p>
              <a:pPr marL="2160000">
                <a:lnSpc>
                  <a:spcPct val="108000"/>
                </a:lnSpc>
                <a:spcBef>
                  <a:spcPts val="1200"/>
                </a:spcBef>
              </a:pPr>
              <a:r>
                <a:rPr lang="en-GB" sz="3600" dirty="0">
                  <a:solidFill>
                    <a:schemeClr val="bg1"/>
                  </a:solidFill>
                  <a:latin typeface="Segoe UI Light" panose="020B0502040204020203" pitchFamily="34" charset="0"/>
                  <a:cs typeface="Segoe UI Light" panose="020B0502040204020203" pitchFamily="34" charset="0"/>
                </a:rPr>
                <a:t>Local and national benefits for patients and service providers</a:t>
              </a:r>
            </a:p>
            <a:p>
              <a:pPr marL="3189600" lvl="1" indent="-571500">
                <a:lnSpc>
                  <a:spcPct val="108000"/>
                </a:lnSpc>
                <a:spcBef>
                  <a:spcPts val="1200"/>
                </a:spcBef>
                <a:buFont typeface="Courier New" panose="02070309020205020404" pitchFamily="49" charset="0"/>
                <a:buChar char="o"/>
              </a:pPr>
              <a:r>
                <a:rPr lang="en-GB" sz="3600" dirty="0">
                  <a:solidFill>
                    <a:schemeClr val="bg1"/>
                  </a:solidFill>
                  <a:latin typeface="Segoe UI Light" panose="020B0502040204020203" pitchFamily="34" charset="0"/>
                  <a:cs typeface="Segoe UI Light" panose="020B0502040204020203" pitchFamily="34" charset="0"/>
                </a:rPr>
                <a:t>reduced waiting for advice</a:t>
              </a:r>
            </a:p>
            <a:p>
              <a:pPr marL="3189600" lvl="1" indent="-571500">
                <a:lnSpc>
                  <a:spcPct val="108000"/>
                </a:lnSpc>
                <a:spcBef>
                  <a:spcPts val="1200"/>
                </a:spcBef>
                <a:buFont typeface="Courier New" panose="02070309020205020404" pitchFamily="49" charset="0"/>
                <a:buChar char="o"/>
              </a:pPr>
              <a:r>
                <a:rPr lang="en-GB" sz="3600" dirty="0">
                  <a:solidFill>
                    <a:schemeClr val="bg1"/>
                  </a:solidFill>
                  <a:latin typeface="Segoe UI Light" panose="020B0502040204020203" pitchFamily="34" charset="0"/>
                  <a:cs typeface="Segoe UI Light" panose="020B0502040204020203" pitchFamily="34" charset="0"/>
                </a:rPr>
                <a:t>efficiencies from sharing enquiries across the nation</a:t>
              </a:r>
            </a:p>
            <a:p>
              <a:pPr marL="3189600" lvl="1" indent="-571500">
                <a:lnSpc>
                  <a:spcPct val="108000"/>
                </a:lnSpc>
                <a:spcBef>
                  <a:spcPts val="1200"/>
                </a:spcBef>
                <a:buFont typeface="Courier New" panose="02070309020205020404" pitchFamily="49" charset="0"/>
                <a:buChar char="o"/>
              </a:pPr>
              <a:r>
                <a:rPr lang="en-GB" sz="3600" dirty="0">
                  <a:solidFill>
                    <a:schemeClr val="bg1"/>
                  </a:solidFill>
                  <a:latin typeface="Segoe UI Light" panose="020B0502040204020203" pitchFamily="34" charset="0"/>
                  <a:cs typeface="Segoe UI Light" panose="020B0502040204020203" pitchFamily="34" charset="0"/>
                </a:rPr>
                <a:t>reducing duplication of work</a:t>
              </a:r>
            </a:p>
          </p:txBody>
        </p:sp>
        <p:pic>
          <p:nvPicPr>
            <p:cNvPr id="30" name="Picture 29">
              <a:extLst>
                <a:ext uri="{FF2B5EF4-FFF2-40B4-BE49-F238E27FC236}">
                  <a16:creationId xmlns:a16="http://schemas.microsoft.com/office/drawing/2014/main" id="{5B6DFA36-9A1C-493E-980B-575F4E1E6A02}"/>
                </a:ext>
              </a:extLst>
            </p:cNvPr>
            <p:cNvPicPr>
              <a:picLocks noChangeAspect="1"/>
            </p:cNvPicPr>
            <p:nvPr/>
          </p:nvPicPr>
          <p:blipFill rotWithShape="1">
            <a:blip r:embed="rId9"/>
            <a:srcRect l="13532" t="10100" r="29163" b="78486"/>
            <a:stretch/>
          </p:blipFill>
          <p:spPr>
            <a:xfrm>
              <a:off x="-18634602" y="12766688"/>
              <a:ext cx="8640000" cy="1721055"/>
            </a:xfrm>
            <a:prstGeom prst="rect">
              <a:avLst/>
            </a:prstGeom>
          </p:spPr>
        </p:pic>
        <p:pic>
          <p:nvPicPr>
            <p:cNvPr id="50" name="Picture 49">
              <a:extLst>
                <a:ext uri="{FF2B5EF4-FFF2-40B4-BE49-F238E27FC236}">
                  <a16:creationId xmlns:a16="http://schemas.microsoft.com/office/drawing/2014/main" id="{92C94430-CCBA-49F3-AC61-9BC46821D686}"/>
                </a:ext>
              </a:extLst>
            </p:cNvPr>
            <p:cNvPicPr>
              <a:picLocks noChangeAspect="1"/>
            </p:cNvPicPr>
            <p:nvPr/>
          </p:nvPicPr>
          <p:blipFill rotWithShape="1">
            <a:blip r:embed="rId10">
              <a:extLst>
                <a:ext uri="{28A0092B-C50C-407E-A947-70E740481C1C}">
                  <a14:useLocalDpi xmlns:a14="http://schemas.microsoft.com/office/drawing/2010/main" val="0"/>
                </a:ext>
              </a:extLst>
            </a:blip>
            <a:srcRect l="15331" r="17155" b="10675"/>
            <a:stretch/>
          </p:blipFill>
          <p:spPr>
            <a:xfrm>
              <a:off x="-18776678" y="16621540"/>
              <a:ext cx="1957136" cy="1942281"/>
            </a:xfrm>
            <a:prstGeom prst="rect">
              <a:avLst/>
            </a:prstGeom>
          </p:spPr>
        </p:pic>
        <p:pic>
          <p:nvPicPr>
            <p:cNvPr id="55" name="Picture 54">
              <a:extLst>
                <a:ext uri="{FF2B5EF4-FFF2-40B4-BE49-F238E27FC236}">
                  <a16:creationId xmlns:a16="http://schemas.microsoft.com/office/drawing/2014/main" id="{32AA7113-667F-4AFF-A75D-ADD7915ADF40}"/>
                </a:ext>
              </a:extLst>
            </p:cNvPr>
            <p:cNvPicPr>
              <a:picLocks noChangeAspect="1"/>
            </p:cNvPicPr>
            <p:nvPr/>
          </p:nvPicPr>
          <p:blipFill rotWithShape="1">
            <a:blip r:embed="rId11">
              <a:extLst>
                <a:ext uri="{28A0092B-C50C-407E-A947-70E740481C1C}">
                  <a14:useLocalDpi xmlns:a14="http://schemas.microsoft.com/office/drawing/2010/main" val="0"/>
                </a:ext>
              </a:extLst>
            </a:blip>
            <a:srcRect l="15008" t="8764" r="5629" b="16065"/>
            <a:stretch/>
          </p:blipFill>
          <p:spPr>
            <a:xfrm>
              <a:off x="-18776678" y="21218958"/>
              <a:ext cx="1957136" cy="1653223"/>
            </a:xfrm>
            <a:prstGeom prst="rect">
              <a:avLst/>
            </a:prstGeom>
          </p:spPr>
        </p:pic>
        <p:pic>
          <p:nvPicPr>
            <p:cNvPr id="25" name="Picture 24">
              <a:extLst>
                <a:ext uri="{FF2B5EF4-FFF2-40B4-BE49-F238E27FC236}">
                  <a16:creationId xmlns:a16="http://schemas.microsoft.com/office/drawing/2014/main" id="{C9B5D6A1-78C9-45F5-8D1F-F80E3BE87736}"/>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18918754" y="26012207"/>
              <a:ext cx="2241287" cy="1444261"/>
            </a:xfrm>
            <a:prstGeom prst="rect">
              <a:avLst/>
            </a:prstGeom>
          </p:spPr>
        </p:pic>
      </p:grpSp>
      <p:sp>
        <p:nvSpPr>
          <p:cNvPr id="35" name="Rectangle 34">
            <a:extLst>
              <a:ext uri="{FF2B5EF4-FFF2-40B4-BE49-F238E27FC236}">
                <a16:creationId xmlns:a16="http://schemas.microsoft.com/office/drawing/2014/main" id="{9F800684-351B-4484-A1A5-9DA83482BC38}"/>
              </a:ext>
            </a:extLst>
          </p:cNvPr>
          <p:cNvSpPr/>
          <p:nvPr/>
        </p:nvSpPr>
        <p:spPr>
          <a:xfrm>
            <a:off x="0" y="9670656"/>
            <a:ext cx="30295828" cy="621667"/>
          </a:xfrm>
          <a:prstGeom prst="rect">
            <a:avLst/>
          </a:prstGeom>
          <a:solidFill>
            <a:srgbClr val="527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0" name="Group 59">
            <a:extLst>
              <a:ext uri="{FF2B5EF4-FFF2-40B4-BE49-F238E27FC236}">
                <a16:creationId xmlns:a16="http://schemas.microsoft.com/office/drawing/2014/main" id="{7211F1BA-D9AB-4D24-8418-76BAE52DF208}"/>
              </a:ext>
            </a:extLst>
          </p:cNvPr>
          <p:cNvGrpSpPr/>
          <p:nvPr/>
        </p:nvGrpSpPr>
        <p:grpSpPr>
          <a:xfrm>
            <a:off x="20452464" y="22019568"/>
            <a:ext cx="9360000" cy="16177235"/>
            <a:chOff x="1302452" y="12264696"/>
            <a:chExt cx="9360000" cy="16177235"/>
          </a:xfrm>
        </p:grpSpPr>
        <p:sp>
          <p:nvSpPr>
            <p:cNvPr id="49" name="Rectangle: Rounded Corners 48">
              <a:extLst>
                <a:ext uri="{FF2B5EF4-FFF2-40B4-BE49-F238E27FC236}">
                  <a16:creationId xmlns:a16="http://schemas.microsoft.com/office/drawing/2014/main" id="{10FC68FB-4A9D-4D95-AF69-C0C338289420}"/>
                </a:ext>
              </a:extLst>
            </p:cNvPr>
            <p:cNvSpPr/>
            <p:nvPr/>
          </p:nvSpPr>
          <p:spPr>
            <a:xfrm>
              <a:off x="1302452" y="12264696"/>
              <a:ext cx="9360000" cy="16177235"/>
            </a:xfrm>
            <a:prstGeom prst="roundRect">
              <a:avLst>
                <a:gd name="adj" fmla="val 4744"/>
              </a:avLst>
            </a:prstGeom>
            <a:solidFill>
              <a:srgbClr val="5450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08000"/>
                </a:lnSpc>
                <a:spcBef>
                  <a:spcPts val="1200"/>
                </a:spcBef>
              </a:pPr>
              <a:endParaRPr lang="en-GB" sz="3600" dirty="0">
                <a:latin typeface="Segoe UI Light" panose="020B0502040204020203" pitchFamily="34" charset="0"/>
                <a:cs typeface="Segoe UI Light" panose="020B0502040204020203" pitchFamily="34" charset="0"/>
              </a:endParaRPr>
            </a:p>
            <a:p>
              <a:pPr lvl="0">
                <a:lnSpc>
                  <a:spcPct val="108000"/>
                </a:lnSpc>
                <a:spcBef>
                  <a:spcPts val="1200"/>
                </a:spcBef>
              </a:pPr>
              <a:endParaRPr lang="en-GB" sz="3600" dirty="0">
                <a:latin typeface="Segoe UI Light" panose="020B0502040204020203" pitchFamily="34" charset="0"/>
                <a:cs typeface="Segoe UI Light" panose="020B0502040204020203" pitchFamily="34" charset="0"/>
              </a:endParaRPr>
            </a:p>
            <a:p>
              <a:pPr lvl="0">
                <a:lnSpc>
                  <a:spcPct val="108000"/>
                </a:lnSpc>
                <a:spcBef>
                  <a:spcPts val="1200"/>
                </a:spcBef>
              </a:pPr>
              <a:endParaRPr lang="en-GB" sz="3600" dirty="0">
                <a:latin typeface="Segoe UI Light" panose="020B0502040204020203" pitchFamily="34" charset="0"/>
                <a:cs typeface="Segoe UI Light" panose="020B0502040204020203" pitchFamily="34" charset="0"/>
              </a:endParaRPr>
            </a:p>
            <a:p>
              <a:pPr lvl="0">
                <a:lnSpc>
                  <a:spcPct val="108000"/>
                </a:lnSpc>
                <a:spcBef>
                  <a:spcPts val="1200"/>
                </a:spcBef>
              </a:pPr>
              <a:endParaRPr lang="en-GB" sz="3600" dirty="0">
                <a:latin typeface="Segoe UI Light" panose="020B0502040204020203" pitchFamily="34" charset="0"/>
                <a:cs typeface="Segoe UI Light" panose="020B0502040204020203" pitchFamily="34" charset="0"/>
              </a:endParaRPr>
            </a:p>
            <a:p>
              <a:pPr marL="2160000" lvl="0">
                <a:lnSpc>
                  <a:spcPct val="108000"/>
                </a:lnSpc>
                <a:spcBef>
                  <a:spcPts val="1200"/>
                </a:spcBef>
              </a:pPr>
              <a:r>
                <a:rPr lang="en-GB" sz="3600" dirty="0">
                  <a:latin typeface="Segoe UI Light" panose="020B0502040204020203" pitchFamily="34" charset="0"/>
                  <a:cs typeface="Segoe UI Light" panose="020B0502040204020203" pitchFamily="34" charset="0"/>
                </a:rPr>
                <a:t>Complex information governance for cloud-based systems. </a:t>
              </a:r>
            </a:p>
            <a:p>
              <a:pPr marL="2160000" lvl="0">
                <a:lnSpc>
                  <a:spcPct val="108000"/>
                </a:lnSpc>
                <a:spcBef>
                  <a:spcPts val="1200"/>
                </a:spcBef>
              </a:pPr>
              <a:r>
                <a:rPr lang="en-GB" sz="3600" dirty="0">
                  <a:latin typeface="Segoe UI Light" panose="020B0502040204020203" pitchFamily="34" charset="0"/>
                  <a:cs typeface="Segoe UI Light" panose="020B0502040204020203" pitchFamily="34" charset="0"/>
                </a:rPr>
                <a:t>A wide range of support has been required from IT specialists and Digital Health and Care Wales (DHCW). </a:t>
              </a:r>
            </a:p>
            <a:p>
              <a:pPr marL="2160000" lvl="0">
                <a:lnSpc>
                  <a:spcPct val="108000"/>
                </a:lnSpc>
                <a:spcBef>
                  <a:spcPts val="1200"/>
                </a:spcBef>
              </a:pPr>
              <a:endParaRPr lang="en-GB" sz="3600" dirty="0">
                <a:latin typeface="Segoe UI Light" panose="020B0502040204020203" pitchFamily="34" charset="0"/>
                <a:cs typeface="Segoe UI Light" panose="020B0502040204020203" pitchFamily="34" charset="0"/>
              </a:endParaRPr>
            </a:p>
            <a:p>
              <a:pPr marL="2160000" lvl="0">
                <a:lnSpc>
                  <a:spcPct val="108000"/>
                </a:lnSpc>
                <a:spcBef>
                  <a:spcPts val="1200"/>
                </a:spcBef>
              </a:pPr>
              <a:r>
                <a:rPr lang="en-GB" sz="3600" dirty="0">
                  <a:latin typeface="Segoe UI Light" panose="020B0502040204020203" pitchFamily="34" charset="0"/>
                  <a:cs typeface="Segoe UI Light" panose="020B0502040204020203" pitchFamily="34" charset="0"/>
                </a:rPr>
                <a:t>Identifying  potential outputs for “Do Once” groups from the reporting function of the EMS is challenging</a:t>
              </a:r>
            </a:p>
            <a:p>
              <a:pPr marL="2160000" lvl="0">
                <a:lnSpc>
                  <a:spcPct val="108000"/>
                </a:lnSpc>
                <a:spcBef>
                  <a:spcPts val="1200"/>
                </a:spcBef>
              </a:pPr>
              <a:endParaRPr lang="en-GB" sz="3600" dirty="0">
                <a:latin typeface="Segoe UI Light" panose="020B0502040204020203" pitchFamily="34" charset="0"/>
                <a:cs typeface="Segoe UI Light" panose="020B0502040204020203" pitchFamily="34" charset="0"/>
              </a:endParaRPr>
            </a:p>
            <a:p>
              <a:pPr marL="2160000" lvl="0">
                <a:lnSpc>
                  <a:spcPct val="108000"/>
                </a:lnSpc>
                <a:spcBef>
                  <a:spcPts val="1200"/>
                </a:spcBef>
              </a:pPr>
              <a:r>
                <a:rPr lang="en-GB" sz="3600" dirty="0">
                  <a:latin typeface="Segoe UI Light" panose="020B0502040204020203" pitchFamily="34" charset="0"/>
                  <a:cs typeface="Segoe UI Light" panose="020B0502040204020203" pitchFamily="34" charset="0"/>
                </a:rPr>
                <a:t>The need for the new EMS to have greater functionality that is fit for purpose compared to the current system will come at an increased recurrent cost to the subscriber</a:t>
              </a:r>
            </a:p>
          </p:txBody>
        </p:sp>
        <p:pic>
          <p:nvPicPr>
            <p:cNvPr id="41" name="Picture 40">
              <a:extLst>
                <a:ext uri="{FF2B5EF4-FFF2-40B4-BE49-F238E27FC236}">
                  <a16:creationId xmlns:a16="http://schemas.microsoft.com/office/drawing/2014/main" id="{9A49A30C-0B4B-4EF0-869F-C5926D1C49FC}"/>
                </a:ext>
              </a:extLst>
            </p:cNvPr>
            <p:cNvPicPr>
              <a:picLocks noChangeAspect="1"/>
            </p:cNvPicPr>
            <p:nvPr/>
          </p:nvPicPr>
          <p:blipFill rotWithShape="1">
            <a:blip r:embed="rId13">
              <a:extLst>
                <a:ext uri="{28A0092B-C50C-407E-A947-70E740481C1C}">
                  <a14:useLocalDpi xmlns:a14="http://schemas.microsoft.com/office/drawing/2010/main" val="0"/>
                </a:ext>
              </a:extLst>
            </a:blip>
            <a:srcRect t="18834" r="9855" b="4736"/>
            <a:stretch/>
          </p:blipFill>
          <p:spPr>
            <a:xfrm>
              <a:off x="1446729" y="16190139"/>
              <a:ext cx="2048335" cy="2047076"/>
            </a:xfrm>
            <a:prstGeom prst="rect">
              <a:avLst/>
            </a:prstGeom>
          </p:spPr>
        </p:pic>
        <p:pic>
          <p:nvPicPr>
            <p:cNvPr id="51" name="Picture 50">
              <a:extLst>
                <a:ext uri="{FF2B5EF4-FFF2-40B4-BE49-F238E27FC236}">
                  <a16:creationId xmlns:a16="http://schemas.microsoft.com/office/drawing/2014/main" id="{DA4C1219-A4C2-4562-B8B5-EF814FE5C762}"/>
                </a:ext>
              </a:extLst>
            </p:cNvPr>
            <p:cNvPicPr>
              <a:picLocks noChangeAspect="1"/>
            </p:cNvPicPr>
            <p:nvPr/>
          </p:nvPicPr>
          <p:blipFill rotWithShape="1">
            <a:blip r:embed="rId14">
              <a:extLst>
                <a:ext uri="{28A0092B-C50C-407E-A947-70E740481C1C}">
                  <a14:useLocalDpi xmlns:a14="http://schemas.microsoft.com/office/drawing/2010/main" val="0"/>
                </a:ext>
              </a:extLst>
            </a:blip>
            <a:srcRect t="19858" r="7602" b="16999"/>
            <a:stretch/>
          </p:blipFill>
          <p:spPr>
            <a:xfrm>
              <a:off x="1397304" y="23966074"/>
              <a:ext cx="2147184" cy="1729606"/>
            </a:xfrm>
            <a:prstGeom prst="rect">
              <a:avLst/>
            </a:prstGeom>
          </p:spPr>
        </p:pic>
        <p:pic>
          <p:nvPicPr>
            <p:cNvPr id="52" name="Picture 51">
              <a:extLst>
                <a:ext uri="{FF2B5EF4-FFF2-40B4-BE49-F238E27FC236}">
                  <a16:creationId xmlns:a16="http://schemas.microsoft.com/office/drawing/2014/main" id="{1B143FF0-91C0-4892-843C-F7D33DF58896}"/>
                </a:ext>
              </a:extLst>
            </p:cNvPr>
            <p:cNvPicPr>
              <a:picLocks noChangeAspect="1"/>
            </p:cNvPicPr>
            <p:nvPr/>
          </p:nvPicPr>
          <p:blipFill rotWithShape="1">
            <a:blip r:embed="rId15">
              <a:extLst>
                <a:ext uri="{28A0092B-C50C-407E-A947-70E740481C1C}">
                  <a14:useLocalDpi xmlns:a14="http://schemas.microsoft.com/office/drawing/2010/main" val="0"/>
                </a:ext>
              </a:extLst>
            </a:blip>
            <a:srcRect l="8004" t="16014" r="15407" b="14501"/>
            <a:stretch/>
          </p:blipFill>
          <p:spPr>
            <a:xfrm>
              <a:off x="1662452" y="20320478"/>
              <a:ext cx="1504840" cy="1608456"/>
            </a:xfrm>
            <a:prstGeom prst="rect">
              <a:avLst/>
            </a:prstGeom>
          </p:spPr>
        </p:pic>
        <p:pic>
          <p:nvPicPr>
            <p:cNvPr id="31" name="Picture 30">
              <a:extLst>
                <a:ext uri="{FF2B5EF4-FFF2-40B4-BE49-F238E27FC236}">
                  <a16:creationId xmlns:a16="http://schemas.microsoft.com/office/drawing/2014/main" id="{C3E07C5B-10A2-4CF9-B22E-3275D323CED2}"/>
                </a:ext>
              </a:extLst>
            </p:cNvPr>
            <p:cNvPicPr>
              <a:picLocks noChangeAspect="1"/>
            </p:cNvPicPr>
            <p:nvPr/>
          </p:nvPicPr>
          <p:blipFill rotWithShape="1">
            <a:blip r:embed="rId9"/>
            <a:srcRect l="17323" t="37253" r="25373" b="51333"/>
            <a:stretch/>
          </p:blipFill>
          <p:spPr>
            <a:xfrm>
              <a:off x="1662452" y="12651164"/>
              <a:ext cx="8640000" cy="1721055"/>
            </a:xfrm>
            <a:prstGeom prst="rect">
              <a:avLst/>
            </a:prstGeom>
          </p:spPr>
        </p:pic>
      </p:grpSp>
      <p:grpSp>
        <p:nvGrpSpPr>
          <p:cNvPr id="62" name="Group 61">
            <a:extLst>
              <a:ext uri="{FF2B5EF4-FFF2-40B4-BE49-F238E27FC236}">
                <a16:creationId xmlns:a16="http://schemas.microsoft.com/office/drawing/2014/main" id="{5C94701A-3832-4B67-BF51-BD1CEC7D7934}"/>
              </a:ext>
            </a:extLst>
          </p:cNvPr>
          <p:cNvGrpSpPr/>
          <p:nvPr/>
        </p:nvGrpSpPr>
        <p:grpSpPr>
          <a:xfrm>
            <a:off x="10425260" y="22019569"/>
            <a:ext cx="9360000" cy="16177235"/>
            <a:chOff x="10425260" y="22180933"/>
            <a:chExt cx="9360000" cy="16177235"/>
          </a:xfrm>
        </p:grpSpPr>
        <p:sp>
          <p:nvSpPr>
            <p:cNvPr id="2" name="Rectangle: Rounded Corners 1">
              <a:extLst>
                <a:ext uri="{FF2B5EF4-FFF2-40B4-BE49-F238E27FC236}">
                  <a16:creationId xmlns:a16="http://schemas.microsoft.com/office/drawing/2014/main" id="{4485F26D-BBA5-4815-843B-84B1285313C8}"/>
                </a:ext>
              </a:extLst>
            </p:cNvPr>
            <p:cNvSpPr/>
            <p:nvPr/>
          </p:nvSpPr>
          <p:spPr>
            <a:xfrm>
              <a:off x="10425260" y="22180933"/>
              <a:ext cx="9360000" cy="16177235"/>
            </a:xfrm>
            <a:prstGeom prst="roundRect">
              <a:avLst>
                <a:gd name="adj" fmla="val 4744"/>
              </a:avLst>
            </a:prstGeom>
            <a:solidFill>
              <a:srgbClr val="2B3C7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08000"/>
                </a:lnSpc>
                <a:spcBef>
                  <a:spcPts val="1200"/>
                </a:spcBef>
              </a:pPr>
              <a:endParaRPr lang="en-GB" sz="3600" dirty="0">
                <a:latin typeface="Segoe UI Light" panose="020B0502040204020203" pitchFamily="34" charset="0"/>
                <a:cs typeface="Segoe UI Light" panose="020B0502040204020203" pitchFamily="34" charset="0"/>
              </a:endParaRPr>
            </a:p>
            <a:p>
              <a:pPr lvl="0">
                <a:lnSpc>
                  <a:spcPct val="108000"/>
                </a:lnSpc>
                <a:spcBef>
                  <a:spcPts val="1200"/>
                </a:spcBef>
              </a:pPr>
              <a:endParaRPr lang="en-GB" sz="3600" dirty="0">
                <a:latin typeface="Segoe UI Light" panose="020B0502040204020203" pitchFamily="34" charset="0"/>
                <a:cs typeface="Segoe UI Light" panose="020B0502040204020203" pitchFamily="34" charset="0"/>
              </a:endParaRPr>
            </a:p>
            <a:p>
              <a:pPr lvl="0">
                <a:lnSpc>
                  <a:spcPct val="108000"/>
                </a:lnSpc>
                <a:spcBef>
                  <a:spcPts val="1200"/>
                </a:spcBef>
              </a:pPr>
              <a:endParaRPr lang="en-GB" sz="3600" dirty="0">
                <a:latin typeface="Segoe UI Light" panose="020B0502040204020203" pitchFamily="34" charset="0"/>
                <a:cs typeface="Segoe UI Light" panose="020B0502040204020203" pitchFamily="34" charset="0"/>
              </a:endParaRPr>
            </a:p>
            <a:p>
              <a:pPr lvl="0">
                <a:lnSpc>
                  <a:spcPct val="108000"/>
                </a:lnSpc>
                <a:spcBef>
                  <a:spcPts val="1200"/>
                </a:spcBef>
              </a:pPr>
              <a:endParaRPr lang="en-GB" sz="3600" dirty="0">
                <a:latin typeface="Segoe UI Light" panose="020B0502040204020203" pitchFamily="34" charset="0"/>
                <a:cs typeface="Segoe UI Light" panose="020B0502040204020203" pitchFamily="34" charset="0"/>
              </a:endParaRPr>
            </a:p>
            <a:p>
              <a:pPr marL="2160000" lvl="0">
                <a:lnSpc>
                  <a:spcPct val="108000"/>
                </a:lnSpc>
                <a:spcBef>
                  <a:spcPts val="1200"/>
                </a:spcBef>
              </a:pPr>
              <a:r>
                <a:rPr lang="en-GB" sz="3600" dirty="0">
                  <a:latin typeface="Segoe UI Light" panose="020B0502040204020203" pitchFamily="34" charset="0"/>
                  <a:cs typeface="Segoe UI Light" panose="020B0502040204020203" pitchFamily="34" charset="0"/>
                </a:rPr>
                <a:t>Additional workload for staff on top of workforce and operational pressures which may cause delays in progress</a:t>
              </a:r>
            </a:p>
            <a:p>
              <a:pPr marL="2160000" lvl="0">
                <a:lnSpc>
                  <a:spcPct val="108000"/>
                </a:lnSpc>
                <a:spcBef>
                  <a:spcPts val="1200"/>
                </a:spcBef>
              </a:pPr>
              <a:endParaRPr lang="en-GB" sz="3600" dirty="0">
                <a:latin typeface="Segoe UI Light" panose="020B0502040204020203" pitchFamily="34" charset="0"/>
                <a:cs typeface="Segoe UI Light" panose="020B0502040204020203" pitchFamily="34" charset="0"/>
              </a:endParaRPr>
            </a:p>
            <a:p>
              <a:pPr marL="2160000" lvl="0">
                <a:lnSpc>
                  <a:spcPct val="108000"/>
                </a:lnSpc>
                <a:spcBef>
                  <a:spcPts val="1200"/>
                </a:spcBef>
              </a:pPr>
              <a:r>
                <a:rPr lang="en-GB" sz="3600" dirty="0">
                  <a:latin typeface="Segoe UI Light" panose="020B0502040204020203" pitchFamily="34" charset="0"/>
                  <a:cs typeface="Segoe UI Light" panose="020B0502040204020203" pitchFamily="34" charset="0"/>
                </a:rPr>
                <a:t>Managing expectations is challenging along with financial limitations and technology capabilities</a:t>
              </a:r>
            </a:p>
          </p:txBody>
        </p:sp>
        <p:pic>
          <p:nvPicPr>
            <p:cNvPr id="54" name="Picture 53">
              <a:extLst>
                <a:ext uri="{FF2B5EF4-FFF2-40B4-BE49-F238E27FC236}">
                  <a16:creationId xmlns:a16="http://schemas.microsoft.com/office/drawing/2014/main" id="{A0836A7D-9316-4957-9B1D-7F21A97A3009}"/>
                </a:ext>
              </a:extLst>
            </p:cNvPr>
            <p:cNvPicPr>
              <a:picLocks noChangeAspect="1"/>
            </p:cNvPicPr>
            <p:nvPr/>
          </p:nvPicPr>
          <p:blipFill rotWithShape="1">
            <a:blip r:embed="rId16">
              <a:extLst>
                <a:ext uri="{28A0092B-C50C-407E-A947-70E740481C1C}">
                  <a14:useLocalDpi xmlns:a14="http://schemas.microsoft.com/office/drawing/2010/main" val="0"/>
                </a:ext>
              </a:extLst>
            </a:blip>
            <a:srcRect b="22181"/>
            <a:stretch/>
          </p:blipFill>
          <p:spPr>
            <a:xfrm>
              <a:off x="10700550" y="28512890"/>
              <a:ext cx="1811201" cy="2013418"/>
            </a:xfrm>
            <a:prstGeom prst="rect">
              <a:avLst/>
            </a:prstGeom>
          </p:spPr>
        </p:pic>
        <p:pic>
          <p:nvPicPr>
            <p:cNvPr id="53" name="Picture 52">
              <a:extLst>
                <a:ext uri="{FF2B5EF4-FFF2-40B4-BE49-F238E27FC236}">
                  <a16:creationId xmlns:a16="http://schemas.microsoft.com/office/drawing/2014/main" id="{880584D8-1A94-41D9-9CF0-F1E61FEA0AB3}"/>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10493479" y="25514411"/>
              <a:ext cx="2225345" cy="2014445"/>
            </a:xfrm>
            <a:prstGeom prst="rect">
              <a:avLst/>
            </a:prstGeom>
          </p:spPr>
        </p:pic>
        <p:pic>
          <p:nvPicPr>
            <p:cNvPr id="32" name="Picture 31">
              <a:extLst>
                <a:ext uri="{FF2B5EF4-FFF2-40B4-BE49-F238E27FC236}">
                  <a16:creationId xmlns:a16="http://schemas.microsoft.com/office/drawing/2014/main" id="{B42B4C97-EB38-41E9-AF4E-42C5564BFB32}"/>
                </a:ext>
              </a:extLst>
            </p:cNvPr>
            <p:cNvPicPr>
              <a:picLocks noChangeAspect="1"/>
            </p:cNvPicPr>
            <p:nvPr/>
          </p:nvPicPr>
          <p:blipFill rotWithShape="1">
            <a:blip r:embed="rId9"/>
            <a:srcRect l="11175" t="65777" r="31520" b="22808"/>
            <a:stretch/>
          </p:blipFill>
          <p:spPr>
            <a:xfrm>
              <a:off x="10785260" y="22567401"/>
              <a:ext cx="8640000" cy="1721055"/>
            </a:xfrm>
            <a:prstGeom prst="rect">
              <a:avLst/>
            </a:prstGeom>
          </p:spPr>
        </p:pic>
        <p:pic>
          <p:nvPicPr>
            <p:cNvPr id="57" name="Picture 56">
              <a:extLst>
                <a:ext uri="{FF2B5EF4-FFF2-40B4-BE49-F238E27FC236}">
                  <a16:creationId xmlns:a16="http://schemas.microsoft.com/office/drawing/2014/main" id="{8C825F12-CE68-46E0-9E53-1129F92D9AE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707721" y="32097677"/>
              <a:ext cx="4762500" cy="4762500"/>
            </a:xfrm>
            <a:prstGeom prst="rect">
              <a:avLst/>
            </a:prstGeom>
          </p:spPr>
        </p:pic>
      </p:grpSp>
      <p:sp>
        <p:nvSpPr>
          <p:cNvPr id="61" name="Rectangle 60">
            <a:extLst>
              <a:ext uri="{FF2B5EF4-FFF2-40B4-BE49-F238E27FC236}">
                <a16:creationId xmlns:a16="http://schemas.microsoft.com/office/drawing/2014/main" id="{B7488401-CE98-41E6-B8A3-ED93C62D16BC}"/>
              </a:ext>
            </a:extLst>
          </p:cNvPr>
          <p:cNvSpPr/>
          <p:nvPr/>
        </p:nvSpPr>
        <p:spPr>
          <a:xfrm>
            <a:off x="-8485" y="38749256"/>
            <a:ext cx="30283698" cy="621668"/>
          </a:xfrm>
          <a:prstGeom prst="rect">
            <a:avLst/>
          </a:prstGeom>
          <a:solidFill>
            <a:srgbClr val="8C5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469179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F936CDCDE8F8418920914B3BFFF19C" ma:contentTypeVersion="16" ma:contentTypeDescription="Create a new document." ma:contentTypeScope="" ma:versionID="cd6bfc97c47f201ec4d99172585ca5a8">
  <xsd:schema xmlns:xsd="http://www.w3.org/2001/XMLSchema" xmlns:xs="http://www.w3.org/2001/XMLSchema" xmlns:p="http://schemas.microsoft.com/office/2006/metadata/properties" xmlns:ns3="f30bebb2-c01f-48d0-81da-dc8b123879c2" xmlns:ns4="b7e247b7-cca8-429f-8688-16f83c8fba5f" targetNamespace="http://schemas.microsoft.com/office/2006/metadata/properties" ma:root="true" ma:fieldsID="9becabf55d454692ab3090b2c7512252" ns3:_="" ns4:_="">
    <xsd:import namespace="f30bebb2-c01f-48d0-81da-dc8b123879c2"/>
    <xsd:import namespace="b7e247b7-cca8-429f-8688-16f83c8fba5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0bebb2-c01f-48d0-81da-dc8b123879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e247b7-cca8-429f-8688-16f83c8fba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30bebb2-c01f-48d0-81da-dc8b123879c2" xsi:nil="true"/>
  </documentManagement>
</p:properties>
</file>

<file path=customXml/itemProps1.xml><?xml version="1.0" encoding="utf-8"?>
<ds:datastoreItem xmlns:ds="http://schemas.openxmlformats.org/officeDocument/2006/customXml" ds:itemID="{288A4D06-33DF-412B-86B5-540C39EA1E84}">
  <ds:schemaRefs>
    <ds:schemaRef ds:uri="http://schemas.microsoft.com/sharepoint/v3/contenttype/forms"/>
  </ds:schemaRefs>
</ds:datastoreItem>
</file>

<file path=customXml/itemProps2.xml><?xml version="1.0" encoding="utf-8"?>
<ds:datastoreItem xmlns:ds="http://schemas.openxmlformats.org/officeDocument/2006/customXml" ds:itemID="{A3DA6C32-8E63-4A71-B15D-C19DB5509A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0bebb2-c01f-48d0-81da-dc8b123879c2"/>
    <ds:schemaRef ds:uri="b7e247b7-cca8-429f-8688-16f83c8fba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206D64-A7F1-47CB-AFED-1173C42B6668}">
  <ds:schemaRefs>
    <ds:schemaRef ds:uri="b7e247b7-cca8-429f-8688-16f83c8fba5f"/>
    <ds:schemaRef ds:uri="http://purl.org/dc/elements/1.1/"/>
    <ds:schemaRef ds:uri="http://purl.org/dc/dcmitype/"/>
    <ds:schemaRef ds:uri="http://purl.org/dc/terms/"/>
    <ds:schemaRef ds:uri="http://schemas.microsoft.com/office/2006/documentManagement/types"/>
    <ds:schemaRef ds:uri="http://schemas.microsoft.com/office/2006/metadata/properties"/>
    <ds:schemaRef ds:uri="f30bebb2-c01f-48d0-81da-dc8b123879c2"/>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692</TotalTime>
  <Words>470</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Courier New</vt:lpstr>
      <vt:lpstr>Segoe UI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Burgess (Cardiff and Vale UHB - Pharmacy)</dc:creator>
  <cp:lastModifiedBy>Thompson Clare - Office Manager</cp:lastModifiedBy>
  <cp:revision>44</cp:revision>
  <dcterms:created xsi:type="dcterms:W3CDTF">2023-10-12T13:30:06Z</dcterms:created>
  <dcterms:modified xsi:type="dcterms:W3CDTF">2023-10-31T10:33:05Z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0x01010072F936CDCDE8F8418920914B3BFFF19C</vt:lpwstr>
  </property>
</Properties>
</file>