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60" r:id="rId6"/>
    <p:sldId id="263" r:id="rId7"/>
    <p:sldId id="264"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9F7"/>
    <a:srgbClr val="00B5CC"/>
    <a:srgbClr val="78CA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65" d="100"/>
          <a:sy n="65"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1 WTE/DAY</c:v>
                </c:pt>
              </c:strCache>
            </c:strRef>
          </c:tx>
          <c:spPr>
            <a:solidFill>
              <a:srgbClr val="EAF9F7"/>
            </a:solidFill>
          </c:spPr>
          <c:dPt>
            <c:idx val="0"/>
            <c:bubble3D val="0"/>
            <c:spPr>
              <a:solidFill>
                <a:srgbClr val="EAF9F7"/>
              </a:solidFill>
              <a:ln w="19050">
                <a:solidFill>
                  <a:schemeClr val="lt1"/>
                </a:solidFill>
              </a:ln>
              <a:effectLst/>
            </c:spPr>
            <c:extLst>
              <c:ext xmlns:c16="http://schemas.microsoft.com/office/drawing/2014/chart" uri="{C3380CC4-5D6E-409C-BE32-E72D297353CC}">
                <c16:uniqueId val="{00000001-0D0A-47C1-9756-160B68BC4E93}"/>
              </c:ext>
            </c:extLst>
          </c:dPt>
          <c:dPt>
            <c:idx val="1"/>
            <c:bubble3D val="0"/>
            <c:spPr>
              <a:solidFill>
                <a:srgbClr val="00B5CC"/>
              </a:solidFill>
              <a:ln w="19050">
                <a:solidFill>
                  <a:schemeClr val="lt1"/>
                </a:solidFill>
              </a:ln>
              <a:effectLst/>
            </c:spPr>
            <c:extLst>
              <c:ext xmlns:c16="http://schemas.microsoft.com/office/drawing/2014/chart" uri="{C3380CC4-5D6E-409C-BE32-E72D297353CC}">
                <c16:uniqueId val="{00000003-0D0A-47C1-9756-160B68BC4E93}"/>
              </c:ext>
            </c:extLst>
          </c:dPt>
          <c:dPt>
            <c:idx val="2"/>
            <c:bubble3D val="0"/>
            <c:spPr>
              <a:solidFill>
                <a:srgbClr val="EAF9F7"/>
              </a:solidFill>
              <a:ln w="19050">
                <a:solidFill>
                  <a:schemeClr val="lt1"/>
                </a:solidFill>
              </a:ln>
              <a:effectLst/>
            </c:spPr>
            <c:extLst>
              <c:ext xmlns:c16="http://schemas.microsoft.com/office/drawing/2014/chart" uri="{C3380CC4-5D6E-409C-BE32-E72D297353CC}">
                <c16:uniqueId val="{00000005-0D0A-47C1-9756-160B68BC4E93}"/>
              </c:ext>
            </c:extLst>
          </c:dPt>
          <c:dPt>
            <c:idx val="3"/>
            <c:bubble3D val="0"/>
            <c:spPr>
              <a:solidFill>
                <a:srgbClr val="EAF9F7"/>
              </a:solidFill>
              <a:ln w="19050">
                <a:solidFill>
                  <a:schemeClr val="lt1"/>
                </a:solidFill>
              </a:ln>
              <a:effectLst/>
            </c:spPr>
            <c:extLst>
              <c:ext xmlns:c16="http://schemas.microsoft.com/office/drawing/2014/chart" uri="{C3380CC4-5D6E-409C-BE32-E72D297353CC}">
                <c16:uniqueId val="{00000007-0D0A-47C1-9756-160B68BC4E93}"/>
              </c:ext>
            </c:extLst>
          </c:dPt>
          <c:cat>
            <c:strRef>
              <c:f>Sheet1!$A$2:$A$5</c:f>
              <c:strCache>
                <c:ptCount val="2"/>
                <c:pt idx="0">
                  <c:v>Supervision</c:v>
                </c:pt>
                <c:pt idx="1">
                  <c:v>Core work</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0D0A-47C1-9756-160B68BC4E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074093272296631"/>
          <c:y val="3.42210507425429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1 WTE/DAY</c:v>
                </c:pt>
              </c:strCache>
            </c:strRef>
          </c:tx>
          <c:spPr>
            <a:solidFill>
              <a:srgbClr val="EAF9F7"/>
            </a:solidFill>
          </c:spPr>
          <c:dPt>
            <c:idx val="0"/>
            <c:bubble3D val="0"/>
            <c:spPr>
              <a:solidFill>
                <a:srgbClr val="EAF9F7"/>
              </a:solidFill>
              <a:ln w="19050">
                <a:solidFill>
                  <a:schemeClr val="lt1"/>
                </a:solidFill>
              </a:ln>
              <a:effectLst/>
            </c:spPr>
            <c:extLst>
              <c:ext xmlns:c16="http://schemas.microsoft.com/office/drawing/2014/chart" uri="{C3380CC4-5D6E-409C-BE32-E72D297353CC}">
                <c16:uniqueId val="{00000001-ED89-4B0D-8B14-322FD313D578}"/>
              </c:ext>
            </c:extLst>
          </c:dPt>
          <c:dPt>
            <c:idx val="1"/>
            <c:bubble3D val="0"/>
            <c:spPr>
              <a:solidFill>
                <a:srgbClr val="00B5CC"/>
              </a:solidFill>
              <a:ln w="19050">
                <a:solidFill>
                  <a:schemeClr val="lt1"/>
                </a:solidFill>
              </a:ln>
              <a:effectLst/>
            </c:spPr>
            <c:extLst>
              <c:ext xmlns:c16="http://schemas.microsoft.com/office/drawing/2014/chart" uri="{C3380CC4-5D6E-409C-BE32-E72D297353CC}">
                <c16:uniqueId val="{00000001-C2FB-4BA5-A7CB-A249B0DB5227}"/>
              </c:ext>
            </c:extLst>
          </c:dPt>
          <c:dPt>
            <c:idx val="2"/>
            <c:bubble3D val="0"/>
            <c:spPr>
              <a:solidFill>
                <a:srgbClr val="EAF9F7"/>
              </a:solidFill>
              <a:ln w="19050">
                <a:solidFill>
                  <a:schemeClr val="lt1"/>
                </a:solidFill>
              </a:ln>
              <a:effectLst/>
            </c:spPr>
            <c:extLst>
              <c:ext xmlns:c16="http://schemas.microsoft.com/office/drawing/2014/chart" uri="{C3380CC4-5D6E-409C-BE32-E72D297353CC}">
                <c16:uniqueId val="{00000005-ED89-4B0D-8B14-322FD313D578}"/>
              </c:ext>
            </c:extLst>
          </c:dPt>
          <c:dPt>
            <c:idx val="3"/>
            <c:bubble3D val="0"/>
            <c:spPr>
              <a:solidFill>
                <a:srgbClr val="EAF9F7"/>
              </a:solidFill>
              <a:ln w="19050">
                <a:solidFill>
                  <a:schemeClr val="lt1"/>
                </a:solidFill>
              </a:ln>
              <a:effectLst/>
            </c:spPr>
            <c:extLst>
              <c:ext xmlns:c16="http://schemas.microsoft.com/office/drawing/2014/chart" uri="{C3380CC4-5D6E-409C-BE32-E72D297353CC}">
                <c16:uniqueId val="{00000007-ED89-4B0D-8B14-322FD313D578}"/>
              </c:ext>
            </c:extLst>
          </c:dPt>
          <c:cat>
            <c:strRef>
              <c:f>Sheet1!$A$2:$A$5</c:f>
              <c:strCache>
                <c:ptCount val="2"/>
                <c:pt idx="0">
                  <c:v>Supervision</c:v>
                </c:pt>
                <c:pt idx="1">
                  <c:v>Core work</c:v>
                </c:pt>
              </c:strCache>
            </c:strRef>
          </c:cat>
          <c:val>
            <c:numRef>
              <c:f>Sheet1!$B$2:$B$5</c:f>
              <c:numCache>
                <c:formatCode>General</c:formatCode>
                <c:ptCount val="4"/>
                <c:pt idx="0">
                  <c:v>5</c:v>
                </c:pt>
                <c:pt idx="1">
                  <c:v>75</c:v>
                </c:pt>
              </c:numCache>
            </c:numRef>
          </c:val>
          <c:extLst>
            <c:ext xmlns:c16="http://schemas.microsoft.com/office/drawing/2014/chart" uri="{C3380CC4-5D6E-409C-BE32-E72D297353CC}">
              <c16:uniqueId val="{00000000-C2FB-4BA5-A7CB-A249B0DB522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7EFC-3C6F-46AC-92DC-10A7C0B388B7}" type="datetimeFigureOut">
              <a:rPr lang="en-GB" smtClean="0"/>
              <a:t>03/09/2021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39C88-4AB9-41E9-83BD-6222810D25CD}" type="slidenum">
              <a:rPr lang="en-GB" smtClean="0"/>
              <a:t>‹#›</a:t>
            </a:fld>
            <a:endParaRPr lang="en-GB"/>
          </a:p>
        </p:txBody>
      </p:sp>
    </p:spTree>
    <p:extLst>
      <p:ext uri="{BB962C8B-B14F-4D97-AF65-F5344CB8AC3E}">
        <p14:creationId xmlns:p14="http://schemas.microsoft.com/office/powerpoint/2010/main" val="403358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extLst>
      <p:ext uri="{BB962C8B-B14F-4D97-AF65-F5344CB8AC3E}">
        <p14:creationId xmlns:p14="http://schemas.microsoft.com/office/powerpoint/2010/main" val="315655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340183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39C88-4AB9-41E9-83BD-6222810D25CD}" type="slidenum">
              <a:rPr lang="en-GB" smtClean="0"/>
              <a:t>3</a:t>
            </a:fld>
            <a:endParaRPr lang="en-GB"/>
          </a:p>
        </p:txBody>
      </p:sp>
    </p:spTree>
    <p:extLst>
      <p:ext uri="{BB962C8B-B14F-4D97-AF65-F5344CB8AC3E}">
        <p14:creationId xmlns:p14="http://schemas.microsoft.com/office/powerpoint/2010/main" val="420819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216259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39C88-4AB9-41E9-83BD-6222810D25CD}" type="slidenum">
              <a:rPr lang="en-GB" smtClean="0"/>
              <a:t>5</a:t>
            </a:fld>
            <a:endParaRPr lang="en-GB"/>
          </a:p>
        </p:txBody>
      </p:sp>
    </p:spTree>
    <p:extLst>
      <p:ext uri="{BB962C8B-B14F-4D97-AF65-F5344CB8AC3E}">
        <p14:creationId xmlns:p14="http://schemas.microsoft.com/office/powerpoint/2010/main" val="310875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blended learning model was a more efficient use of time for all involved. Increased numbers of trainees did not compromise the service delivery of core MI business. RMPIS was able to decrease training workload to a more manageable level within the existing team. All trainees in Belfast Trust passed the Foundation Training programme in October 2020 and March 2021 submission windows. Going forward the learning week workload will be rationalised and the number of enquiries reviewed by MIPs increased to 10 to help manage the supervision workload outside of MI.</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184649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3CEE3F-2469-412D-984A-DE31EC1989BC}" type="datetimeFigureOut">
              <a:rPr lang="en-GB" smtClean="0"/>
              <a:t>03/09/2021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231923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EE3F-2469-412D-984A-DE31EC1989BC}" type="datetimeFigureOut">
              <a:rPr lang="en-GB" smtClean="0"/>
              <a:t>03/09/2021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158893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EE3F-2469-412D-984A-DE31EC1989BC}" type="datetimeFigureOut">
              <a:rPr lang="en-GB" smtClean="0"/>
              <a:t>03/09/2021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340155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EE3F-2469-412D-984A-DE31EC1989BC}" type="datetimeFigureOut">
              <a:rPr lang="en-GB" smtClean="0"/>
              <a:t>03/09/2021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260657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3CEE3F-2469-412D-984A-DE31EC1989BC}" type="datetimeFigureOut">
              <a:rPr lang="en-GB" smtClean="0"/>
              <a:t>03/09/2021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29192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3CEE3F-2469-412D-984A-DE31EC1989BC}" type="datetimeFigureOut">
              <a:rPr lang="en-GB" smtClean="0"/>
              <a:t>03/09/2021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189872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3CEE3F-2469-412D-984A-DE31EC1989BC}" type="datetimeFigureOut">
              <a:rPr lang="en-GB" smtClean="0"/>
              <a:t>03/09/2021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31507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3CEE3F-2469-412D-984A-DE31EC1989BC}" type="datetimeFigureOut">
              <a:rPr lang="en-GB" smtClean="0"/>
              <a:t>03/09/2021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210501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CEE3F-2469-412D-984A-DE31EC1989BC}" type="datetimeFigureOut">
              <a:rPr lang="en-GB" smtClean="0"/>
              <a:t>03/09/2021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218681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3CEE3F-2469-412D-984A-DE31EC1989BC}" type="datetimeFigureOut">
              <a:rPr lang="en-GB" smtClean="0"/>
              <a:t>03/09/2021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55771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3CEE3F-2469-412D-984A-DE31EC1989BC}" type="datetimeFigureOut">
              <a:rPr lang="en-GB" smtClean="0"/>
              <a:t>03/09/2021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0353-3C2B-4AD7-A230-D46EECA6946A}" type="slidenum">
              <a:rPr lang="en-GB" smtClean="0"/>
              <a:t>‹#›</a:t>
            </a:fld>
            <a:endParaRPr lang="en-GB"/>
          </a:p>
        </p:txBody>
      </p:sp>
    </p:spTree>
    <p:extLst>
      <p:ext uri="{BB962C8B-B14F-4D97-AF65-F5344CB8AC3E}">
        <p14:creationId xmlns:p14="http://schemas.microsoft.com/office/powerpoint/2010/main" val="404881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CEE3F-2469-412D-984A-DE31EC1989BC}" type="datetimeFigureOut">
              <a:rPr lang="en-GB" smtClean="0"/>
              <a:t>03/09/2021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0353-3C2B-4AD7-A230-D46EECA6946A}" type="slidenum">
              <a:rPr lang="en-GB" smtClean="0"/>
              <a:t>‹#›</a:t>
            </a:fld>
            <a:endParaRPr lang="en-GB"/>
          </a:p>
        </p:txBody>
      </p:sp>
    </p:spTree>
    <p:extLst>
      <p:ext uri="{BB962C8B-B14F-4D97-AF65-F5344CB8AC3E}">
        <p14:creationId xmlns:p14="http://schemas.microsoft.com/office/powerpoint/2010/main" val="27705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chart" Target="../charts/char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chart" Target="../charts/char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3E8B2F57-1CB0-1A4B-9060-5004B0167F68}"/>
              </a:ext>
            </a:extLst>
          </p:cNvPr>
          <p:cNvPicPr>
            <a:picLocks noChangeAspect="1"/>
          </p:cNvPicPr>
          <p:nvPr/>
        </p:nvPicPr>
        <p:blipFill rotWithShape="1">
          <a:blip r:embed="rId5">
            <a:extLst>
              <a:ext uri="{28A0092B-C50C-407E-A947-70E740481C1C}">
                <a14:useLocalDpi xmlns:a14="http://schemas.microsoft.com/office/drawing/2010/main" val="0"/>
              </a:ext>
            </a:extLst>
          </a:blip>
          <a:srcRect t="11945" b="11945"/>
          <a:stretch/>
        </p:blipFill>
        <p:spPr>
          <a:xfrm>
            <a:off x="3860585" y="5238253"/>
            <a:ext cx="3810000" cy="958979"/>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22AB5A7C-E4E8-D941-B131-4708866451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35" b="16823"/>
          <a:stretch/>
        </p:blipFill>
        <p:spPr>
          <a:xfrm>
            <a:off x="646545" y="5150368"/>
            <a:ext cx="3508748" cy="1109490"/>
          </a:xfrm>
          <a:prstGeom prst="rect">
            <a:avLst/>
          </a:prstGeom>
        </p:spPr>
      </p:pic>
      <p:pic>
        <p:nvPicPr>
          <p:cNvPr id="10" name="Picture 9" descr="Logo, company name&#10;&#10;Description automatically generated">
            <a:extLst>
              <a:ext uri="{FF2B5EF4-FFF2-40B4-BE49-F238E27FC236}">
                <a16:creationId xmlns:a16="http://schemas.microsoft.com/office/drawing/2014/main" id="{D01DE9F0-EB37-694A-A276-F50F0231A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585" y="5293951"/>
            <a:ext cx="3810000" cy="958979"/>
          </a:xfrm>
          <a:prstGeom prst="rect">
            <a:avLst/>
          </a:prstGeom>
        </p:spPr>
      </p:pic>
      <p:grpSp>
        <p:nvGrpSpPr>
          <p:cNvPr id="7" name="Group 3"/>
          <p:cNvGrpSpPr/>
          <p:nvPr/>
        </p:nvGrpSpPr>
        <p:grpSpPr>
          <a:xfrm>
            <a:off x="675815" y="646660"/>
            <a:ext cx="10820400" cy="3771900"/>
            <a:chOff x="0" y="0"/>
            <a:chExt cx="5490351" cy="1913890"/>
          </a:xfrm>
        </p:grpSpPr>
        <p:sp>
          <p:nvSpPr>
            <p:cNvPr id="9" name="Freeform 4"/>
            <p:cNvSpPr/>
            <p:nvPr/>
          </p:nvSpPr>
          <p:spPr>
            <a:xfrm>
              <a:off x="0" y="0"/>
              <a:ext cx="5490351" cy="1913890"/>
            </a:xfrm>
            <a:custGeom>
              <a:avLst/>
              <a:gdLst/>
              <a:ahLst/>
              <a:cxnLst/>
              <a:rect l="l" t="t" r="r" b="b"/>
              <a:pathLst>
                <a:path w="5490351" h="1913890">
                  <a:moveTo>
                    <a:pt x="0" y="0"/>
                  </a:moveTo>
                  <a:lnTo>
                    <a:pt x="0" y="1913890"/>
                  </a:lnTo>
                  <a:lnTo>
                    <a:pt x="5490351" y="1913890"/>
                  </a:lnTo>
                  <a:lnTo>
                    <a:pt x="5490351" y="0"/>
                  </a:lnTo>
                  <a:lnTo>
                    <a:pt x="0" y="0"/>
                  </a:lnTo>
                  <a:close/>
                  <a:moveTo>
                    <a:pt x="5429391" y="1852930"/>
                  </a:moveTo>
                  <a:lnTo>
                    <a:pt x="59690" y="1852930"/>
                  </a:lnTo>
                  <a:lnTo>
                    <a:pt x="59690" y="59690"/>
                  </a:lnTo>
                  <a:lnTo>
                    <a:pt x="5429391" y="59690"/>
                  </a:lnTo>
                  <a:lnTo>
                    <a:pt x="5429391" y="1852930"/>
                  </a:lnTo>
                  <a:close/>
                </a:path>
              </a:pathLst>
            </a:custGeom>
            <a:solidFill>
              <a:srgbClr val="00B4CC"/>
            </a:solidFill>
          </p:spPr>
        </p:sp>
      </p:grpSp>
      <p:sp>
        <p:nvSpPr>
          <p:cNvPr id="2" name="TextBox 1"/>
          <p:cNvSpPr txBox="1"/>
          <p:nvPr/>
        </p:nvSpPr>
        <p:spPr>
          <a:xfrm>
            <a:off x="1753986" y="1113906"/>
            <a:ext cx="8811491" cy="1815882"/>
          </a:xfrm>
          <a:prstGeom prst="rect">
            <a:avLst/>
          </a:prstGeom>
          <a:noFill/>
        </p:spPr>
        <p:txBody>
          <a:bodyPr wrap="square" rtlCol="0">
            <a:spAutoFit/>
          </a:bodyPr>
          <a:lstStyle/>
          <a:p>
            <a:pPr algn="ctr"/>
            <a:r>
              <a:rPr lang="en-GB" sz="2800" b="1" dirty="0" smtClean="0">
                <a:solidFill>
                  <a:schemeClr val="bg2">
                    <a:lumMod val="50000"/>
                  </a:schemeClr>
                </a:solidFill>
              </a:rPr>
              <a:t>Striking the Balance </a:t>
            </a:r>
          </a:p>
          <a:p>
            <a:pPr algn="ctr"/>
            <a:endParaRPr lang="en-GB" sz="2800" b="1" dirty="0" smtClean="0">
              <a:solidFill>
                <a:schemeClr val="bg2">
                  <a:lumMod val="50000"/>
                </a:schemeClr>
              </a:solidFill>
            </a:endParaRPr>
          </a:p>
          <a:p>
            <a:pPr algn="ctr"/>
            <a:r>
              <a:rPr lang="en-GB" sz="2800" b="1" dirty="0" smtClean="0">
                <a:solidFill>
                  <a:schemeClr val="bg2">
                    <a:lumMod val="50000"/>
                  </a:schemeClr>
                </a:solidFill>
              </a:rPr>
              <a:t>Increasing </a:t>
            </a:r>
            <a:r>
              <a:rPr lang="en-GB" sz="2800" b="1" dirty="0">
                <a:solidFill>
                  <a:schemeClr val="bg2">
                    <a:lumMod val="50000"/>
                  </a:schemeClr>
                </a:solidFill>
              </a:rPr>
              <a:t>the Training Capacity of a Small Team without Impacting Core Business.</a:t>
            </a:r>
            <a:endParaRPr lang="en-GB" sz="2800" dirty="0">
              <a:solidFill>
                <a:schemeClr val="bg2">
                  <a:lumMod val="50000"/>
                </a:schemeClr>
              </a:solidFill>
            </a:endParaRPr>
          </a:p>
        </p:txBody>
      </p:sp>
      <p:sp>
        <p:nvSpPr>
          <p:cNvPr id="3" name="TextBox 2"/>
          <p:cNvSpPr txBox="1"/>
          <p:nvPr/>
        </p:nvSpPr>
        <p:spPr>
          <a:xfrm>
            <a:off x="1147157" y="3815542"/>
            <a:ext cx="8944494" cy="307777"/>
          </a:xfrm>
          <a:prstGeom prst="rect">
            <a:avLst/>
          </a:prstGeom>
          <a:noFill/>
        </p:spPr>
        <p:txBody>
          <a:bodyPr wrap="square" rtlCol="0">
            <a:spAutoFit/>
          </a:bodyPr>
          <a:lstStyle/>
          <a:p>
            <a:r>
              <a:rPr lang="en-GB" sz="1400" b="1" dirty="0"/>
              <a:t>Author:</a:t>
            </a:r>
            <a:r>
              <a:rPr lang="en-GB" sz="1400" dirty="0"/>
              <a:t> </a:t>
            </a:r>
            <a:r>
              <a:rPr lang="en-GB" sz="1400" u="sng" dirty="0"/>
              <a:t>Judith Lambert</a:t>
            </a:r>
            <a:r>
              <a:rPr lang="en-GB" sz="1400" dirty="0"/>
              <a:t> Regional Medicines &amp; Poisons Information Service, Belfast </a:t>
            </a:r>
          </a:p>
        </p:txBody>
      </p:sp>
      <p:pic>
        <p:nvPicPr>
          <p:cNvPr id="14" name="Lambert 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172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53451" y="-5353451"/>
            <a:ext cx="1485099" cy="12192000"/>
          </a:xfrm>
          <a:prstGeom prst="rect">
            <a:avLst/>
          </a:prstGeom>
          <a:solidFill>
            <a:srgbClr val="00B4CC"/>
          </a:solidFill>
        </p:spPr>
      </p:sp>
      <p:sp>
        <p:nvSpPr>
          <p:cNvPr id="3" name="TextBox 3"/>
          <p:cNvSpPr txBox="1"/>
          <p:nvPr/>
        </p:nvSpPr>
        <p:spPr>
          <a:xfrm>
            <a:off x="1212799" y="416795"/>
            <a:ext cx="9766403" cy="679673"/>
          </a:xfrm>
          <a:prstGeom prst="rect">
            <a:avLst/>
          </a:prstGeom>
        </p:spPr>
        <p:txBody>
          <a:bodyPr lIns="0" tIns="0" rIns="0" bIns="0" rtlCol="0" anchor="t">
            <a:spAutoFit/>
          </a:bodyPr>
          <a:lstStyle/>
          <a:p>
            <a:pPr algn="ctr">
              <a:lnSpc>
                <a:spcPts val="5280"/>
              </a:lnSpc>
            </a:pPr>
            <a:r>
              <a:rPr lang="en-US" sz="4800" spc="96" dirty="0" smtClean="0">
                <a:solidFill>
                  <a:srgbClr val="FCFDFC"/>
                </a:solidFill>
                <a:latin typeface="Montserrat Classic Bold"/>
              </a:rPr>
              <a:t>TRAINING</a:t>
            </a:r>
            <a:endParaRPr lang="en-US" sz="4800" spc="96" dirty="0">
              <a:solidFill>
                <a:srgbClr val="FCFDFC"/>
              </a:solidFill>
              <a:latin typeface="Montserrat Classic Bold"/>
            </a:endParaRPr>
          </a:p>
        </p:txBody>
      </p:sp>
      <p:sp>
        <p:nvSpPr>
          <p:cNvPr id="10" name="Rectangle 9"/>
          <p:cNvSpPr/>
          <p:nvPr/>
        </p:nvSpPr>
        <p:spPr>
          <a:xfrm>
            <a:off x="922415" y="1760893"/>
            <a:ext cx="4724400" cy="3342952"/>
          </a:xfrm>
          <a:prstGeom prst="rect">
            <a:avLst/>
          </a:prstGeom>
          <a:solidFill>
            <a:srgbClr val="EAF9F7"/>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1" name="Rectangle 10"/>
          <p:cNvSpPr/>
          <p:nvPr/>
        </p:nvSpPr>
        <p:spPr>
          <a:xfrm>
            <a:off x="6462766" y="1760893"/>
            <a:ext cx="4724400" cy="3342951"/>
          </a:xfrm>
          <a:prstGeom prst="rect">
            <a:avLst/>
          </a:prstGeom>
          <a:solidFill>
            <a:srgbClr val="EAF9F7"/>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22"/>
          <p:cNvSpPr txBox="1"/>
          <p:nvPr/>
        </p:nvSpPr>
        <p:spPr>
          <a:xfrm>
            <a:off x="2335117" y="1804750"/>
            <a:ext cx="2032000" cy="350802"/>
          </a:xfrm>
          <a:prstGeom prst="rect">
            <a:avLst/>
          </a:prstGeom>
        </p:spPr>
        <p:txBody>
          <a:bodyPr wrap="square" lIns="0" tIns="0" rIns="0" bIns="0" rtlCol="0" anchor="t">
            <a:spAutoFit/>
          </a:bodyPr>
          <a:lstStyle/>
          <a:p>
            <a:pPr algn="ctr">
              <a:lnSpc>
                <a:spcPts val="2986"/>
              </a:lnSpc>
            </a:pPr>
            <a:r>
              <a:rPr lang="en-US" sz="2133" spc="53" dirty="0" smtClean="0">
                <a:solidFill>
                  <a:srgbClr val="00B5CC"/>
                </a:solidFill>
                <a:latin typeface="Montserrat Light"/>
              </a:rPr>
              <a:t>Before</a:t>
            </a:r>
            <a:endParaRPr lang="en-US" sz="2133" spc="53" dirty="0">
              <a:solidFill>
                <a:srgbClr val="00B5CC"/>
              </a:solidFill>
              <a:latin typeface="Montserrat Light"/>
            </a:endParaRPr>
          </a:p>
        </p:txBody>
      </p:sp>
      <p:sp>
        <p:nvSpPr>
          <p:cNvPr id="13" name="TextBox 22"/>
          <p:cNvSpPr txBox="1"/>
          <p:nvPr/>
        </p:nvSpPr>
        <p:spPr>
          <a:xfrm>
            <a:off x="7808966" y="1901895"/>
            <a:ext cx="2032000" cy="350802"/>
          </a:xfrm>
          <a:prstGeom prst="rect">
            <a:avLst/>
          </a:prstGeom>
        </p:spPr>
        <p:txBody>
          <a:bodyPr wrap="square" lIns="0" tIns="0" rIns="0" bIns="0" rtlCol="0" anchor="t">
            <a:spAutoFit/>
          </a:bodyPr>
          <a:lstStyle/>
          <a:p>
            <a:pPr algn="ctr">
              <a:lnSpc>
                <a:spcPts val="2986"/>
              </a:lnSpc>
            </a:pPr>
            <a:r>
              <a:rPr lang="en-US" sz="2133" spc="53" dirty="0" smtClean="0">
                <a:solidFill>
                  <a:srgbClr val="00B5CC"/>
                </a:solidFill>
                <a:latin typeface="Montserrat Light"/>
              </a:rPr>
              <a:t>Issues</a:t>
            </a:r>
            <a:endParaRPr lang="en-US" sz="2133" spc="53" dirty="0">
              <a:solidFill>
                <a:srgbClr val="00B5CC"/>
              </a:solidFill>
              <a:latin typeface="Montserrat Light"/>
            </a:endParaRPr>
          </a:p>
        </p:txBody>
      </p:sp>
      <p:pic>
        <p:nvPicPr>
          <p:cNvPr id="15" name="Picture 2"/>
          <p:cNvPicPr>
            <a:picLocks noChangeAspect="1"/>
          </p:cNvPicPr>
          <p:nvPr/>
        </p:nvPicPr>
        <p:blipFill>
          <a:blip r:embed="rId3"/>
          <a:srcRect/>
          <a:stretch>
            <a:fillRect/>
          </a:stretch>
        </p:blipFill>
        <p:spPr>
          <a:xfrm>
            <a:off x="8005537" y="5458727"/>
            <a:ext cx="1638858" cy="867105"/>
          </a:xfrm>
          <a:prstGeom prst="rect">
            <a:avLst/>
          </a:prstGeom>
        </p:spPr>
      </p:pic>
      <p:sp>
        <p:nvSpPr>
          <p:cNvPr id="6" name="TextBox 5"/>
          <p:cNvSpPr txBox="1"/>
          <p:nvPr/>
        </p:nvSpPr>
        <p:spPr>
          <a:xfrm>
            <a:off x="1212799" y="2199409"/>
            <a:ext cx="4331790" cy="2677656"/>
          </a:xfrm>
          <a:prstGeom prst="rect">
            <a:avLst/>
          </a:prstGeom>
          <a:noFill/>
        </p:spPr>
        <p:txBody>
          <a:bodyPr wrap="square" rtlCol="0">
            <a:spAutoFit/>
          </a:bodyPr>
          <a:lstStyle/>
          <a:p>
            <a:r>
              <a:rPr lang="en-GB" sz="1200" dirty="0" smtClean="0"/>
              <a:t>Length of rotation: 4 weeks</a:t>
            </a:r>
          </a:p>
          <a:p>
            <a:r>
              <a:rPr lang="en-GB" sz="1200" dirty="0" smtClean="0"/>
              <a:t>Numbers: 10 to 12</a:t>
            </a:r>
          </a:p>
          <a:p>
            <a:endParaRPr lang="en-GB" sz="1200" dirty="0"/>
          </a:p>
          <a:p>
            <a:r>
              <a:rPr lang="en-GB" sz="1200" dirty="0" smtClean="0"/>
              <a:t>Training package: </a:t>
            </a:r>
          </a:p>
          <a:p>
            <a:r>
              <a:rPr lang="en-GB" sz="1200" dirty="0" smtClean="0"/>
              <a:t>Initial 2 weeks review Medicines Learning Portal</a:t>
            </a:r>
          </a:p>
          <a:p>
            <a:r>
              <a:rPr lang="en-GB" sz="1200" dirty="0" smtClean="0"/>
              <a:t>Do example enquiries on </a:t>
            </a:r>
            <a:r>
              <a:rPr lang="en-GB" sz="1200" dirty="0" err="1" smtClean="0"/>
              <a:t>MiDatabank</a:t>
            </a:r>
            <a:r>
              <a:rPr lang="en-GB" sz="1200" dirty="0" smtClean="0"/>
              <a:t> Trainer (10)</a:t>
            </a:r>
          </a:p>
          <a:p>
            <a:r>
              <a:rPr lang="en-GB" sz="1200" dirty="0" smtClean="0"/>
              <a:t>One to one review on a daily basis with experienced Medicine Information Pharmacist. </a:t>
            </a:r>
          </a:p>
          <a:p>
            <a:r>
              <a:rPr lang="en-GB" sz="1200" dirty="0" smtClean="0"/>
              <a:t>Next 2 weeks learning consolidated using </a:t>
            </a:r>
            <a:r>
              <a:rPr lang="en-GB" sz="1200" dirty="0" err="1" smtClean="0"/>
              <a:t>MiDatabank</a:t>
            </a:r>
            <a:r>
              <a:rPr lang="en-GB" sz="1200" dirty="0" smtClean="0"/>
              <a:t> </a:t>
            </a:r>
          </a:p>
          <a:p>
            <a:r>
              <a:rPr lang="en-GB" sz="1200" dirty="0"/>
              <a:t>M</a:t>
            </a:r>
            <a:r>
              <a:rPr lang="en-GB" sz="1200" dirty="0" smtClean="0"/>
              <a:t>inimum 20 enquiries. </a:t>
            </a:r>
          </a:p>
          <a:p>
            <a:r>
              <a:rPr lang="en-GB" sz="1200" dirty="0" smtClean="0"/>
              <a:t>All enquiries thoroughly checked prior to response provided.</a:t>
            </a:r>
          </a:p>
          <a:p>
            <a:r>
              <a:rPr lang="en-GB" sz="1200" dirty="0" smtClean="0"/>
              <a:t>Testimonial provided (bespoke, 4 sections per trainee)</a:t>
            </a:r>
          </a:p>
          <a:p>
            <a:endParaRPr lang="en-GB" sz="1200" dirty="0" smtClean="0"/>
          </a:p>
          <a:p>
            <a:r>
              <a:rPr lang="en-GB" sz="1200" dirty="0" smtClean="0"/>
              <a:t>RMPIS input: 1-2 hours per day (approx. 25% of 1 WTE daily)</a:t>
            </a:r>
            <a:endParaRPr lang="en-GB" sz="1200" dirty="0"/>
          </a:p>
        </p:txBody>
      </p:sp>
      <p:pic>
        <p:nvPicPr>
          <p:cNvPr id="16" name="Picture 22"/>
          <p:cNvPicPr>
            <a:picLocks noChangeAspect="1"/>
          </p:cNvPicPr>
          <p:nvPr/>
        </p:nvPicPr>
        <p:blipFill>
          <a:blip r:embed="rId4"/>
          <a:srcRect/>
          <a:stretch>
            <a:fillRect/>
          </a:stretch>
        </p:blipFill>
        <p:spPr>
          <a:xfrm>
            <a:off x="483055" y="225844"/>
            <a:ext cx="1018815" cy="870624"/>
          </a:xfrm>
          <a:prstGeom prst="rect">
            <a:avLst/>
          </a:prstGeom>
        </p:spPr>
      </p:pic>
      <p:graphicFrame>
        <p:nvGraphicFramePr>
          <p:cNvPr id="18" name="Chart 17"/>
          <p:cNvGraphicFramePr/>
          <p:nvPr>
            <p:extLst>
              <p:ext uri="{D42A27DB-BD31-4B8C-83A1-F6EECF244321}">
                <p14:modId xmlns:p14="http://schemas.microsoft.com/office/powerpoint/2010/main" val="799986096"/>
              </p:ext>
            </p:extLst>
          </p:nvPr>
        </p:nvGraphicFramePr>
        <p:xfrm>
          <a:off x="1940827" y="5066521"/>
          <a:ext cx="2687575" cy="165151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6928338" y="2417885"/>
            <a:ext cx="3833447" cy="2492990"/>
          </a:xfrm>
          <a:prstGeom prst="rect">
            <a:avLst/>
          </a:prstGeom>
          <a:noFill/>
        </p:spPr>
        <p:txBody>
          <a:bodyPr wrap="square" rtlCol="0">
            <a:spAutoFit/>
          </a:bodyPr>
          <a:lstStyle/>
          <a:p>
            <a:r>
              <a:rPr lang="en-GB" sz="1200" dirty="0" smtClean="0"/>
              <a:t>Small team – 2.5 WTE pharmacists managing trainees</a:t>
            </a:r>
          </a:p>
          <a:p>
            <a:r>
              <a:rPr lang="en-GB" sz="1200" dirty="0" smtClean="0"/>
              <a:t>Maximum 10 per year – required to accommodate further trainees – overlapping/ 2 at a time</a:t>
            </a:r>
          </a:p>
          <a:p>
            <a:endParaRPr lang="en-GB" sz="1200" dirty="0" smtClean="0"/>
          </a:p>
          <a:p>
            <a:r>
              <a:rPr lang="en-GB" sz="1200" dirty="0" smtClean="0"/>
              <a:t>One to one supervision demanding</a:t>
            </a:r>
          </a:p>
          <a:p>
            <a:r>
              <a:rPr lang="en-GB" sz="1200" dirty="0" smtClean="0"/>
              <a:t>No let up to training – repetitive</a:t>
            </a:r>
          </a:p>
          <a:p>
            <a:r>
              <a:rPr lang="en-GB" sz="1200" dirty="0" smtClean="0"/>
              <a:t>Some trainees not up to MI standard – requires more input</a:t>
            </a:r>
          </a:p>
          <a:p>
            <a:endParaRPr lang="en-GB" sz="1200" dirty="0" smtClean="0"/>
          </a:p>
          <a:p>
            <a:r>
              <a:rPr lang="en-GB" sz="1200" dirty="0" smtClean="0"/>
              <a:t>Enquiries should meet MI standards on </a:t>
            </a:r>
            <a:r>
              <a:rPr lang="en-GB" sz="1200" dirty="0" err="1" smtClean="0"/>
              <a:t>MiDatabank</a:t>
            </a:r>
            <a:endParaRPr lang="en-GB" sz="1200" dirty="0" smtClean="0"/>
          </a:p>
          <a:p>
            <a:r>
              <a:rPr lang="en-GB" sz="1200" dirty="0" smtClean="0"/>
              <a:t>MI enquiries audited</a:t>
            </a:r>
          </a:p>
          <a:p>
            <a:endParaRPr lang="en-GB" sz="1200" dirty="0" smtClean="0"/>
          </a:p>
          <a:p>
            <a:r>
              <a:rPr lang="en-GB" sz="1200" dirty="0" smtClean="0"/>
              <a:t>Bespoke testimonial required</a:t>
            </a:r>
          </a:p>
          <a:p>
            <a:endParaRPr lang="en-GB" sz="1200" dirty="0"/>
          </a:p>
        </p:txBody>
      </p:sp>
      <p:pic>
        <p:nvPicPr>
          <p:cNvPr id="19" name="Picture 18" descr="Logo, company name&#10;&#10;Description automatically generated">
            <a:extLst>
              <a:ext uri="{FF2B5EF4-FFF2-40B4-BE49-F238E27FC236}">
                <a16:creationId xmlns:a16="http://schemas.microsoft.com/office/drawing/2014/main" id="{D01DE9F0-EB37-694A-A276-F50F0231A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324" y="6592534"/>
            <a:ext cx="1523676" cy="251012"/>
          </a:xfrm>
          <a:prstGeom prst="rect">
            <a:avLst/>
          </a:prstGeom>
        </p:spPr>
      </p:pic>
    </p:spTree>
    <p:extLst>
      <p:ext uri="{BB962C8B-B14F-4D97-AF65-F5344CB8AC3E}">
        <p14:creationId xmlns:p14="http://schemas.microsoft.com/office/powerpoint/2010/main" val="2317534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7429739"/>
              </p:ext>
            </p:extLst>
          </p:nvPr>
        </p:nvGraphicFramePr>
        <p:xfrm>
          <a:off x="1141688" y="656706"/>
          <a:ext cx="9631606" cy="5685903"/>
        </p:xfrm>
        <a:graphic>
          <a:graphicData uri="http://schemas.openxmlformats.org/drawingml/2006/table">
            <a:tbl>
              <a:tblPr firstRow="1" firstCol="1" bandRow="1">
                <a:tableStyleId>{5C22544A-7EE6-4342-B048-85BDC9FD1C3A}</a:tableStyleId>
              </a:tblPr>
              <a:tblGrid>
                <a:gridCol w="1338108">
                  <a:extLst>
                    <a:ext uri="{9D8B030D-6E8A-4147-A177-3AD203B41FA5}">
                      <a16:colId xmlns:a16="http://schemas.microsoft.com/office/drawing/2014/main" val="2003584032"/>
                    </a:ext>
                  </a:extLst>
                </a:gridCol>
                <a:gridCol w="1248145">
                  <a:extLst>
                    <a:ext uri="{9D8B030D-6E8A-4147-A177-3AD203B41FA5}">
                      <a16:colId xmlns:a16="http://schemas.microsoft.com/office/drawing/2014/main" val="1684576825"/>
                    </a:ext>
                  </a:extLst>
                </a:gridCol>
                <a:gridCol w="1694811">
                  <a:extLst>
                    <a:ext uri="{9D8B030D-6E8A-4147-A177-3AD203B41FA5}">
                      <a16:colId xmlns:a16="http://schemas.microsoft.com/office/drawing/2014/main" val="4133882908"/>
                    </a:ext>
                  </a:extLst>
                </a:gridCol>
                <a:gridCol w="2318254">
                  <a:extLst>
                    <a:ext uri="{9D8B030D-6E8A-4147-A177-3AD203B41FA5}">
                      <a16:colId xmlns:a16="http://schemas.microsoft.com/office/drawing/2014/main" val="2624261184"/>
                    </a:ext>
                  </a:extLst>
                </a:gridCol>
                <a:gridCol w="3032288">
                  <a:extLst>
                    <a:ext uri="{9D8B030D-6E8A-4147-A177-3AD203B41FA5}">
                      <a16:colId xmlns:a16="http://schemas.microsoft.com/office/drawing/2014/main" val="869783433"/>
                    </a:ext>
                  </a:extLst>
                </a:gridCol>
              </a:tblGrid>
              <a:tr h="306026">
                <a:tc>
                  <a:txBody>
                    <a:bodyPr/>
                    <a:lstStyle/>
                    <a:p>
                      <a:pPr>
                        <a:lnSpc>
                          <a:spcPct val="107000"/>
                        </a:lnSpc>
                        <a:spcAft>
                          <a:spcPts val="0"/>
                        </a:spcAft>
                      </a:pPr>
                      <a:r>
                        <a:rPr lang="en-GB" sz="700" dirty="0">
                          <a:effectLst/>
                        </a:rPr>
                        <a:t>Medicines Information Training Options for FPs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Option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Option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Option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Option 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extLst>
                  <a:ext uri="{0D108BD9-81ED-4DB2-BD59-A6C34878D82A}">
                    <a16:rowId xmlns:a16="http://schemas.microsoft.com/office/drawing/2014/main" val="112959633"/>
                  </a:ext>
                </a:extLst>
              </a:tr>
              <a:tr h="612050">
                <a:tc>
                  <a:txBody>
                    <a:bodyPr/>
                    <a:lstStyle/>
                    <a:p>
                      <a:pPr>
                        <a:lnSpc>
                          <a:spcPct val="107000"/>
                        </a:lnSpc>
                        <a:spcAft>
                          <a:spcPts val="0"/>
                        </a:spcAft>
                      </a:pPr>
                      <a:r>
                        <a:rPr lang="en-GB" sz="700" dirty="0">
                          <a:effectLst/>
                        </a:rPr>
                        <a:t>Length of Placement and Location</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4- week placement MI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1- week placement </a:t>
                      </a:r>
                      <a:endParaRPr lang="en-GB" sz="1000" dirty="0">
                        <a:effectLst/>
                      </a:endParaRPr>
                    </a:p>
                    <a:p>
                      <a:pPr>
                        <a:lnSpc>
                          <a:spcPct val="107000"/>
                        </a:lnSpc>
                        <a:spcAft>
                          <a:spcPts val="0"/>
                        </a:spcAft>
                      </a:pPr>
                      <a:r>
                        <a:rPr lang="en-GB" sz="700" dirty="0">
                          <a:effectLst/>
                        </a:rPr>
                        <a:t>base site </a:t>
                      </a:r>
                      <a:r>
                        <a:rPr lang="en-GB" sz="700" u="sng" dirty="0">
                          <a:effectLst/>
                        </a:rPr>
                        <a:t>or</a:t>
                      </a:r>
                      <a:r>
                        <a:rPr lang="en-GB" sz="700" dirty="0">
                          <a:effectLst/>
                        </a:rPr>
                        <a:t>  home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1 week placement base site or home</a:t>
                      </a:r>
                      <a:r>
                        <a:rPr lang="en-GB" sz="700" u="sng" dirty="0">
                          <a:effectLst/>
                        </a:rPr>
                        <a:t> </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MI Workshop</a:t>
                      </a:r>
                      <a:endParaRPr lang="en-GB" sz="1000" dirty="0">
                        <a:effectLst/>
                      </a:endParaRPr>
                    </a:p>
                    <a:p>
                      <a:pPr>
                        <a:lnSpc>
                          <a:spcPct val="107000"/>
                        </a:lnSpc>
                        <a:spcAft>
                          <a:spcPts val="0"/>
                        </a:spcAft>
                      </a:pPr>
                      <a:r>
                        <a:rPr lang="en-GB" sz="700" dirty="0">
                          <a:effectLst/>
                        </a:rPr>
                        <a:t>Enquiry Answering Skills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Mixed model of placements: Option 1 &amp; Option 3</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MI Workshop</a:t>
                      </a:r>
                      <a:endParaRPr lang="en-GB" sz="1000" dirty="0">
                        <a:effectLst/>
                      </a:endParaRPr>
                    </a:p>
                    <a:p>
                      <a:pPr>
                        <a:lnSpc>
                          <a:spcPct val="107000"/>
                        </a:lnSpc>
                        <a:spcAft>
                          <a:spcPts val="0"/>
                        </a:spcAft>
                      </a:pPr>
                      <a:r>
                        <a:rPr lang="en-GB" sz="700" dirty="0">
                          <a:effectLst/>
                        </a:rPr>
                        <a:t>Enquiry Answering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extLst>
                  <a:ext uri="{0D108BD9-81ED-4DB2-BD59-A6C34878D82A}">
                    <a16:rowId xmlns:a16="http://schemas.microsoft.com/office/drawing/2014/main" val="2612741271"/>
                  </a:ext>
                </a:extLst>
              </a:tr>
              <a:tr h="459038">
                <a:tc>
                  <a:txBody>
                    <a:bodyPr/>
                    <a:lstStyle/>
                    <a:p>
                      <a:pPr>
                        <a:lnSpc>
                          <a:spcPct val="107000"/>
                        </a:lnSpc>
                        <a:spcAft>
                          <a:spcPts val="0"/>
                        </a:spcAft>
                      </a:pPr>
                      <a:r>
                        <a:rPr lang="en-GB" sz="700" dirty="0">
                          <a:effectLst/>
                        </a:rPr>
                        <a:t>Meets/Exceeds QUB Requirements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 </a:t>
                      </a:r>
                      <a:r>
                        <a:rPr lang="en-GB" sz="700" dirty="0" smtClean="0">
                          <a:effectLst/>
                        </a:rPr>
                        <a:t>                  Exceeds</a:t>
                      </a:r>
                      <a:endParaRPr lang="en-GB" sz="700" dirty="0">
                        <a:effectLst/>
                        <a:latin typeface="Corbel" panose="020B050302020402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 </a:t>
                      </a:r>
                      <a:r>
                        <a:rPr lang="en-GB" sz="700" dirty="0" smtClean="0">
                          <a:effectLst/>
                        </a:rPr>
                        <a:t>                          Meets</a:t>
                      </a:r>
                      <a:endParaRPr lang="en-GB" sz="700" dirty="0">
                        <a:effectLst/>
                        <a:latin typeface="Corbel" panose="020B050302020402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      </a:t>
                      </a:r>
                      <a:r>
                        <a:rPr lang="en-GB" sz="700" dirty="0" smtClean="0">
                          <a:effectLst/>
                        </a:rPr>
                        <a:t>           Meets</a:t>
                      </a:r>
                      <a:endParaRPr lang="en-GB" sz="700" dirty="0">
                        <a:effectLst/>
                        <a:latin typeface="Corbel" panose="020B050302020402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marL="342900" lvl="0" indent="-342900">
                        <a:spcAft>
                          <a:spcPts val="0"/>
                        </a:spcAft>
                        <a:buFont typeface="Symbol" panose="05050102010706020507" pitchFamily="18" charset="2"/>
                        <a:buBlip>
                          <a:blip r:embed="rId3"/>
                        </a:buBlip>
                        <a:tabLst>
                          <a:tab pos="457200" algn="l"/>
                        </a:tabLst>
                      </a:pPr>
                      <a:r>
                        <a:rPr lang="en-GB" sz="700" dirty="0">
                          <a:effectLst/>
                        </a:rPr>
                        <a:t>Meets</a:t>
                      </a:r>
                      <a:endParaRPr lang="en-GB" sz="1000" dirty="0">
                        <a:effectLst/>
                      </a:endParaRPr>
                    </a:p>
                    <a:p>
                      <a:pPr marL="342900" lvl="0" indent="-342900">
                        <a:spcAft>
                          <a:spcPts val="0"/>
                        </a:spcAft>
                        <a:buFont typeface="Symbol" panose="05050102010706020507" pitchFamily="18" charset="2"/>
                        <a:buBlip>
                          <a:blip r:embed="rId3"/>
                        </a:buBlip>
                        <a:tabLst>
                          <a:tab pos="457200" algn="l"/>
                        </a:tabLst>
                      </a:pPr>
                      <a:r>
                        <a:rPr lang="en-GB" sz="700" dirty="0">
                          <a:effectLst/>
                        </a:rPr>
                        <a:t>Exceeds for FP placement cohort</a:t>
                      </a:r>
                      <a:endParaRPr lang="en-GB" sz="1000" dirty="0">
                        <a:effectLst/>
                        <a:latin typeface="Calibri" panose="020F0502020204030204" pitchFamily="34" charset="0"/>
                        <a:cs typeface="Times New Roman" panose="02020603050405020304" pitchFamily="18" charset="0"/>
                      </a:endParaRPr>
                    </a:p>
                  </a:txBody>
                  <a:tcPr marL="61571" marR="61571" marT="0" marB="0">
                    <a:solidFill>
                      <a:srgbClr val="EAF9F7"/>
                    </a:solidFill>
                  </a:tcPr>
                </a:tc>
                <a:extLst>
                  <a:ext uri="{0D108BD9-81ED-4DB2-BD59-A6C34878D82A}">
                    <a16:rowId xmlns:a16="http://schemas.microsoft.com/office/drawing/2014/main" val="2482965318"/>
                  </a:ext>
                </a:extLst>
              </a:tr>
              <a:tr h="306026">
                <a:tc>
                  <a:txBody>
                    <a:bodyPr/>
                    <a:lstStyle/>
                    <a:p>
                      <a:pPr>
                        <a:lnSpc>
                          <a:spcPct val="107000"/>
                        </a:lnSpc>
                        <a:spcAft>
                          <a:spcPts val="0"/>
                        </a:spcAft>
                      </a:pPr>
                      <a:r>
                        <a:rPr lang="en-GB" sz="700" dirty="0">
                          <a:effectLst/>
                        </a:rPr>
                        <a:t>Hours of CPD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~75 hours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~37.5 hours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 </a:t>
                      </a:r>
                      <a:r>
                        <a:rPr lang="en-GB" sz="700" dirty="0" smtClean="0">
                          <a:effectLst/>
                        </a:rPr>
                        <a:t>40 </a:t>
                      </a:r>
                      <a:r>
                        <a:rPr lang="en-GB" sz="700" dirty="0">
                          <a:effectLst/>
                        </a:rPr>
                        <a:t>hours                  37.5 + </a:t>
                      </a:r>
                      <a:r>
                        <a:rPr lang="en-GB" sz="700" dirty="0" smtClean="0">
                          <a:effectLst/>
                        </a:rPr>
                        <a:t>2.5 </a:t>
                      </a:r>
                      <a:r>
                        <a:rPr lang="en-GB" sz="700" dirty="0">
                          <a:effectLst/>
                        </a:rPr>
                        <a:t>hour workshop</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~75 or </a:t>
                      </a:r>
                      <a:r>
                        <a:rPr lang="en-GB" sz="700" dirty="0" smtClean="0">
                          <a:effectLst/>
                        </a:rPr>
                        <a:t>40 </a:t>
                      </a:r>
                      <a:r>
                        <a:rPr lang="en-GB" sz="700" dirty="0">
                          <a:effectLst/>
                        </a:rPr>
                        <a:t>hours  depending on Option 1 or Option </a:t>
                      </a:r>
                      <a:r>
                        <a:rPr lang="en-GB" sz="700" dirty="0" smtClean="0">
                          <a:effectLst/>
                        </a:rPr>
                        <a:t>3 </a:t>
                      </a:r>
                      <a:r>
                        <a:rPr lang="en-GB" sz="700" dirty="0">
                          <a:effectLst/>
                        </a:rPr>
                        <a:t>model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extLst>
                  <a:ext uri="{0D108BD9-81ED-4DB2-BD59-A6C34878D82A}">
                    <a16:rowId xmlns:a16="http://schemas.microsoft.com/office/drawing/2014/main" val="879435633"/>
                  </a:ext>
                </a:extLst>
              </a:tr>
              <a:tr h="1248536">
                <a:tc>
                  <a:txBody>
                    <a:bodyPr/>
                    <a:lstStyle/>
                    <a:p>
                      <a:pPr>
                        <a:lnSpc>
                          <a:spcPct val="107000"/>
                        </a:lnSpc>
                        <a:spcAft>
                          <a:spcPts val="0"/>
                        </a:spcAft>
                      </a:pPr>
                      <a:r>
                        <a:rPr lang="en-GB" sz="700" dirty="0">
                          <a:effectLst/>
                        </a:rPr>
                        <a:t>MI Training Capacity </a:t>
                      </a:r>
                      <a:endParaRPr lang="en-GB" sz="1000" dirty="0">
                        <a:effectLst/>
                      </a:endParaRPr>
                    </a:p>
                    <a:p>
                      <a:pPr>
                        <a:lnSpc>
                          <a:spcPct val="107000"/>
                        </a:lnSpc>
                        <a:spcAft>
                          <a:spcPts val="0"/>
                        </a:spcAft>
                      </a:pPr>
                      <a:r>
                        <a:rPr lang="en-GB" sz="700" dirty="0">
                          <a:effectLst/>
                        </a:rPr>
                        <a:t>MI has limited training capacity recognised in the UKMI External Audit Report 2018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MI has limited 1:1 training capacity</a:t>
                      </a:r>
                      <a:endParaRPr lang="en-GB" sz="1000" dirty="0">
                        <a:effectLst/>
                      </a:endParaRPr>
                    </a:p>
                    <a:p>
                      <a:pP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MI resource required is less than </a:t>
                      </a:r>
                      <a:r>
                        <a:rPr lang="en-GB" sz="700" dirty="0" smtClean="0">
                          <a:effectLst/>
                        </a:rPr>
                        <a:t>Option 1</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Potential impact of inappropriate enquiry referrals to MI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MI resource required is less than </a:t>
                      </a:r>
                      <a:r>
                        <a:rPr lang="en-GB" sz="700" dirty="0" smtClean="0">
                          <a:effectLst/>
                        </a:rPr>
                        <a:t>Option </a:t>
                      </a:r>
                      <a:r>
                        <a:rPr lang="en-GB" sz="700" dirty="0">
                          <a:effectLst/>
                        </a:rPr>
                        <a:t>1 but greater than Option 2</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Potential impact of inappropriate enquiry referrals to MI may be partially mitigated by workshop provision.</a:t>
                      </a:r>
                      <a:endParaRPr lang="en-GB" sz="1000" dirty="0">
                        <a:effectLst/>
                      </a:endParaRPr>
                    </a:p>
                    <a:p>
                      <a:pPr>
                        <a:lnSpc>
                          <a:spcPct val="107000"/>
                        </a:lnSpc>
                        <a:spcAft>
                          <a:spcPts val="0"/>
                        </a:spcAft>
                      </a:pPr>
                      <a:r>
                        <a:rPr lang="en-GB" sz="700" dirty="0">
                          <a:effectLst/>
                        </a:rPr>
                        <a:t>Requires workshop development/delivery  April-July 2020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MI has limited 1:1 training capacity</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Training resource required is the greater than Options 1,2&amp;3</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Reduced potential for inappropriate enquiry referrals to MI may be partially mitigated by workshop provision. </a:t>
                      </a:r>
                      <a:endParaRPr lang="en-GB" sz="1000" dirty="0">
                        <a:effectLst/>
                      </a:endParaRPr>
                    </a:p>
                    <a:p>
                      <a:pPr>
                        <a:lnSpc>
                          <a:spcPct val="107000"/>
                        </a:lnSpc>
                        <a:spcAft>
                          <a:spcPts val="0"/>
                        </a:spcAft>
                      </a:pPr>
                      <a:r>
                        <a:rPr lang="en-GB" sz="700" dirty="0">
                          <a:effectLst/>
                        </a:rPr>
                        <a:t>Requires workshop development/delivery  April-July 2020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extLst>
                  <a:ext uri="{0D108BD9-81ED-4DB2-BD59-A6C34878D82A}">
                    <a16:rowId xmlns:a16="http://schemas.microsoft.com/office/drawing/2014/main" val="3802102063"/>
                  </a:ext>
                </a:extLst>
              </a:tr>
              <a:tr h="1530127">
                <a:tc>
                  <a:txBody>
                    <a:bodyPr/>
                    <a:lstStyle/>
                    <a:p>
                      <a:pPr>
                        <a:lnSpc>
                          <a:spcPct val="107000"/>
                        </a:lnSpc>
                        <a:spcAft>
                          <a:spcPts val="0"/>
                        </a:spcAft>
                      </a:pPr>
                      <a:r>
                        <a:rPr lang="en-GB" sz="700" dirty="0">
                          <a:effectLst/>
                        </a:rPr>
                        <a:t>MI Contingency Planning and Resilience</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MI capacity and lack of contingency arrangements and cover for staff absence or leaving was highlighted in the UKMi External Audit Report January 2018</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Creates a pool of pharmacists who could potentially provide Band 6 MI cover.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Would not address RMPIS contingency planning and resilience issues.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Would not address RMPIS contingency planning and resilience issues.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Creates a pool of pharmacists who could potentially provide Band 6 MI cover. </a:t>
                      </a:r>
                      <a:endParaRPr lang="en-GB" sz="1000" dirty="0">
                        <a:effectLst/>
                      </a:endParaRPr>
                    </a:p>
                    <a:p>
                      <a:pPr>
                        <a:lnSpc>
                          <a:spcPct val="107000"/>
                        </a:lnSpc>
                        <a:spcAft>
                          <a:spcPts val="0"/>
                        </a:spcAft>
                      </a:pPr>
                      <a:r>
                        <a:rPr lang="en-GB" sz="700" dirty="0">
                          <a:effectLst/>
                        </a:rPr>
                        <a:t> </a:t>
                      </a:r>
                      <a:endParaRPr lang="en-GB" sz="1000" dirty="0">
                        <a:effectLst/>
                      </a:endParaRPr>
                    </a:p>
                    <a:p>
                      <a:pPr>
                        <a:lnSpc>
                          <a:spcPct val="107000"/>
                        </a:lnSpc>
                        <a:spcAft>
                          <a:spcPts val="0"/>
                        </a:spcAft>
                      </a:pPr>
                      <a:r>
                        <a:rPr lang="en-GB" sz="700" dirty="0">
                          <a:effectLst/>
                        </a:rPr>
                        <a:t>There is no option for a 2-week placement in MI as FPS cannot progress to answering enquiries to national UKMI standards within a 2-week period and MI cannot operate two models of enquiry answering.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extLst>
                  <a:ext uri="{0D108BD9-81ED-4DB2-BD59-A6C34878D82A}">
                    <a16:rowId xmlns:a16="http://schemas.microsoft.com/office/drawing/2014/main" val="2878072613"/>
                  </a:ext>
                </a:extLst>
              </a:tr>
              <a:tr h="459038">
                <a:tc>
                  <a:txBody>
                    <a:bodyPr/>
                    <a:lstStyle/>
                    <a:p>
                      <a:pPr>
                        <a:lnSpc>
                          <a:spcPct val="107000"/>
                        </a:lnSpc>
                        <a:spcAft>
                          <a:spcPts val="0"/>
                        </a:spcAft>
                      </a:pPr>
                      <a:r>
                        <a:rPr lang="en-GB" sz="700" dirty="0">
                          <a:effectLst/>
                        </a:rPr>
                        <a:t>ICT systems/ICT systems availability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MLP &amp; </a:t>
                      </a:r>
                      <a:r>
                        <a:rPr lang="en-GB" sz="700" dirty="0" err="1">
                          <a:effectLst/>
                        </a:rPr>
                        <a:t>MiCal</a:t>
                      </a:r>
                      <a:endParaRPr lang="en-GB" sz="1000" dirty="0">
                        <a:effectLst/>
                      </a:endParaRPr>
                    </a:p>
                    <a:p>
                      <a:pPr>
                        <a:lnSpc>
                          <a:spcPct val="107000"/>
                        </a:lnSpc>
                        <a:spcAft>
                          <a:spcPts val="0"/>
                        </a:spcAft>
                      </a:pPr>
                      <a:r>
                        <a:rPr lang="en-GB" sz="700" dirty="0" err="1" smtClean="0">
                          <a:effectLst/>
                        </a:rPr>
                        <a:t>MiDatabank</a:t>
                      </a:r>
                      <a:r>
                        <a:rPr lang="en-GB" sz="700" dirty="0" smtClean="0">
                          <a:effectLst/>
                        </a:rPr>
                        <a:t> Trainer</a:t>
                      </a:r>
                    </a:p>
                    <a:p>
                      <a:pPr>
                        <a:lnSpc>
                          <a:spcPct val="107000"/>
                        </a:lnSpc>
                        <a:spcAft>
                          <a:spcPts val="0"/>
                        </a:spcAft>
                      </a:pPr>
                      <a:r>
                        <a:rPr lang="en-GB" sz="700" dirty="0" smtClean="0">
                          <a:effectLst/>
                        </a:rPr>
                        <a:t>MI only</a:t>
                      </a:r>
                      <a:endParaRPr lang="en-GB" sz="1000" dirty="0">
                        <a:effectLst/>
                      </a:endParaRPr>
                    </a:p>
                  </a:txBody>
                  <a:tcPr marL="61571" marR="61571" marT="0" marB="0">
                    <a:solidFill>
                      <a:srgbClr val="EAF9F7"/>
                    </a:solidFill>
                  </a:tcPr>
                </a:tc>
                <a:tc>
                  <a:txBody>
                    <a:bodyPr/>
                    <a:lstStyle/>
                    <a:p>
                      <a:pPr>
                        <a:lnSpc>
                          <a:spcPct val="107000"/>
                        </a:lnSpc>
                        <a:spcAft>
                          <a:spcPts val="0"/>
                        </a:spcAft>
                      </a:pPr>
                      <a:r>
                        <a:rPr lang="en-GB" sz="700" dirty="0">
                          <a:effectLst/>
                        </a:rPr>
                        <a:t>MLP &amp; </a:t>
                      </a:r>
                      <a:r>
                        <a:rPr lang="en-GB" sz="700" dirty="0" err="1">
                          <a:effectLst/>
                        </a:rPr>
                        <a:t>MiCal</a:t>
                      </a:r>
                      <a:endParaRPr lang="en-GB" sz="1000" dirty="0">
                        <a:effectLst/>
                      </a:endParaRPr>
                    </a:p>
                    <a:p>
                      <a:pPr>
                        <a:lnSpc>
                          <a:spcPct val="107000"/>
                        </a:lnSpc>
                        <a:spcAft>
                          <a:spcPts val="0"/>
                        </a:spcAft>
                      </a:pPr>
                      <a:r>
                        <a:rPr lang="en-GB" sz="700" dirty="0">
                          <a:effectLst/>
                        </a:rPr>
                        <a:t>Across </a:t>
                      </a:r>
                      <a:r>
                        <a:rPr lang="en-GB" sz="700" dirty="0" smtClean="0">
                          <a:effectLst/>
                        </a:rPr>
                        <a:t>all</a:t>
                      </a:r>
                      <a:r>
                        <a:rPr lang="en-GB" sz="700" baseline="0" dirty="0" smtClean="0">
                          <a:effectLst/>
                        </a:rPr>
                        <a:t> sites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MLP &amp; </a:t>
                      </a:r>
                      <a:r>
                        <a:rPr lang="en-GB" sz="700" dirty="0" err="1">
                          <a:effectLst/>
                        </a:rPr>
                        <a:t>MiCal</a:t>
                      </a:r>
                      <a:endParaRPr lang="en-GB" sz="1000" dirty="0">
                        <a:effectLst/>
                      </a:endParaRPr>
                    </a:p>
                    <a:p>
                      <a:pPr>
                        <a:lnSpc>
                          <a:spcPct val="107000"/>
                        </a:lnSpc>
                        <a:spcAft>
                          <a:spcPts val="0"/>
                        </a:spcAft>
                      </a:pPr>
                      <a:r>
                        <a:rPr lang="en-GB" sz="700" dirty="0">
                          <a:effectLst/>
                        </a:rPr>
                        <a:t>Across  all sites</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Depending on placement as in</a:t>
                      </a:r>
                      <a:endParaRPr lang="en-GB" sz="1000" dirty="0">
                        <a:effectLst/>
                      </a:endParaRPr>
                    </a:p>
                    <a:p>
                      <a:pPr>
                        <a:lnSpc>
                          <a:spcPct val="107000"/>
                        </a:lnSpc>
                        <a:spcAft>
                          <a:spcPts val="0"/>
                        </a:spcAft>
                      </a:pPr>
                      <a:r>
                        <a:rPr lang="en-GB" sz="700" dirty="0">
                          <a:effectLst/>
                        </a:rPr>
                        <a:t> Option 1 or Option </a:t>
                      </a:r>
                      <a:r>
                        <a:rPr lang="en-GB" sz="700" dirty="0" smtClean="0">
                          <a:effectLst/>
                        </a:rPr>
                        <a:t>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extLst>
                  <a:ext uri="{0D108BD9-81ED-4DB2-BD59-A6C34878D82A}">
                    <a16:rowId xmlns:a16="http://schemas.microsoft.com/office/drawing/2014/main" val="312658708"/>
                  </a:ext>
                </a:extLst>
              </a:tr>
              <a:tr h="612050">
                <a:tc>
                  <a:txBody>
                    <a:bodyPr/>
                    <a:lstStyle/>
                    <a:p>
                      <a:pPr>
                        <a:lnSpc>
                          <a:spcPct val="107000"/>
                        </a:lnSpc>
                        <a:spcAft>
                          <a:spcPts val="0"/>
                        </a:spcAft>
                      </a:pPr>
                      <a:r>
                        <a:rPr lang="en-GB" sz="700" dirty="0">
                          <a:effectLst/>
                        </a:rPr>
                        <a:t>Method of Recording</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All on </a:t>
                      </a:r>
                      <a:r>
                        <a:rPr lang="en-GB" sz="700" dirty="0" err="1">
                          <a:effectLst/>
                        </a:rPr>
                        <a:t>MiDatabank</a:t>
                      </a:r>
                      <a:r>
                        <a:rPr lang="en-GB" sz="700" dirty="0">
                          <a:effectLst/>
                        </a:rPr>
                        <a:t> </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All </a:t>
                      </a:r>
                      <a:r>
                        <a:rPr lang="en-GB" sz="700" dirty="0" smtClean="0">
                          <a:effectLst/>
                        </a:rPr>
                        <a:t>enquiries </a:t>
                      </a:r>
                      <a:r>
                        <a:rPr lang="en-GB" sz="700" dirty="0">
                          <a:effectLst/>
                        </a:rPr>
                        <a:t>FP </a:t>
                      </a:r>
                      <a:r>
                        <a:rPr lang="en-GB" sz="700" dirty="0" smtClean="0">
                          <a:effectLst/>
                        </a:rPr>
                        <a:t>portfolio record sheet</a:t>
                      </a:r>
                      <a:endParaRPr lang="en-GB" sz="1000" dirty="0">
                        <a:effectLst/>
                      </a:endParaRPr>
                    </a:p>
                    <a:p>
                      <a:pPr>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All enquiries </a:t>
                      </a:r>
                      <a:r>
                        <a:rPr lang="en-GB" sz="700" dirty="0" smtClean="0">
                          <a:effectLst/>
                        </a:rPr>
                        <a:t>FP portfolio record sheet</a:t>
                      </a:r>
                      <a:endParaRPr lang="en-GB" sz="1000" dirty="0">
                        <a:effectLst/>
                      </a:endParaRPr>
                    </a:p>
                    <a:p>
                      <a:pPr marL="228600">
                        <a:lnSpc>
                          <a:spcPct val="107000"/>
                        </a:lnSpc>
                        <a:spcAft>
                          <a:spcPts val="0"/>
                        </a:spcAft>
                      </a:pPr>
                      <a:r>
                        <a:rPr lang="en-GB" sz="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tc>
                  <a:txBody>
                    <a:bodyPr/>
                    <a:lstStyle/>
                    <a:p>
                      <a:pPr>
                        <a:lnSpc>
                          <a:spcPct val="107000"/>
                        </a:lnSpc>
                        <a:spcAft>
                          <a:spcPts val="0"/>
                        </a:spcAft>
                      </a:pPr>
                      <a:r>
                        <a:rPr lang="en-GB" sz="700" dirty="0">
                          <a:effectLst/>
                        </a:rPr>
                        <a:t>Depending on placement as in</a:t>
                      </a:r>
                      <a:endParaRPr lang="en-GB" sz="1000" dirty="0">
                        <a:effectLst/>
                      </a:endParaRPr>
                    </a:p>
                    <a:p>
                      <a:pPr>
                        <a:lnSpc>
                          <a:spcPct val="107000"/>
                        </a:lnSpc>
                        <a:spcAft>
                          <a:spcPts val="0"/>
                        </a:spcAft>
                      </a:pPr>
                      <a:r>
                        <a:rPr lang="en-GB" sz="700" dirty="0">
                          <a:effectLst/>
                        </a:rPr>
                        <a:t>Option 1 or Option </a:t>
                      </a:r>
                      <a:r>
                        <a:rPr lang="en-GB" sz="700" dirty="0" smtClean="0">
                          <a:effectLst/>
                        </a:rPr>
                        <a:t>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78CACC"/>
                    </a:solidFill>
                  </a:tcPr>
                </a:tc>
                <a:extLst>
                  <a:ext uri="{0D108BD9-81ED-4DB2-BD59-A6C34878D82A}">
                    <a16:rowId xmlns:a16="http://schemas.microsoft.com/office/drawing/2014/main" val="2975961395"/>
                  </a:ext>
                </a:extLst>
              </a:tr>
              <a:tr h="153012">
                <a:tc>
                  <a:txBody>
                    <a:bodyPr/>
                    <a:lstStyle/>
                    <a:p>
                      <a:pPr>
                        <a:lnSpc>
                          <a:spcPct val="107000"/>
                        </a:lnSpc>
                        <a:spcAft>
                          <a:spcPts val="0"/>
                        </a:spcAft>
                      </a:pPr>
                      <a:r>
                        <a:rPr lang="en-GB" sz="700" dirty="0">
                          <a:effectLst/>
                        </a:rPr>
                        <a:t> Total Scores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00B5CC"/>
                    </a:solidFill>
                  </a:tcPr>
                </a:tc>
                <a:tc>
                  <a:txBody>
                    <a:bodyPr/>
                    <a:lstStyle/>
                    <a:p>
                      <a:pPr>
                        <a:lnSpc>
                          <a:spcPct val="107000"/>
                        </a:lnSpc>
                        <a:spcAft>
                          <a:spcPts val="0"/>
                        </a:spcAft>
                      </a:pPr>
                      <a:r>
                        <a:rPr lang="en-GB" sz="700" dirty="0">
                          <a:effectLst/>
                        </a:rPr>
                        <a:t>660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710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760*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tc>
                  <a:txBody>
                    <a:bodyPr/>
                    <a:lstStyle/>
                    <a:p>
                      <a:pPr>
                        <a:lnSpc>
                          <a:spcPct val="107000"/>
                        </a:lnSpc>
                        <a:spcAft>
                          <a:spcPts val="0"/>
                        </a:spcAft>
                      </a:pPr>
                      <a:r>
                        <a:rPr lang="en-GB" sz="700" dirty="0">
                          <a:effectLst/>
                        </a:rPr>
                        <a:t>810*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1" marR="61571" marT="0" marB="0">
                    <a:solidFill>
                      <a:srgbClr val="EAF9F7"/>
                    </a:solidFill>
                  </a:tcPr>
                </a:tc>
                <a:extLst>
                  <a:ext uri="{0D108BD9-81ED-4DB2-BD59-A6C34878D82A}">
                    <a16:rowId xmlns:a16="http://schemas.microsoft.com/office/drawing/2014/main" val="837748457"/>
                  </a:ext>
                </a:extLst>
              </a:tr>
            </a:tbl>
          </a:graphicData>
        </a:graphic>
      </p:graphicFrame>
      <p:pic>
        <p:nvPicPr>
          <p:cNvPr id="10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3020" y="1608114"/>
            <a:ext cx="113009" cy="92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342" y="1578239"/>
            <a:ext cx="135920" cy="11796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707" y="1593078"/>
            <a:ext cx="113463" cy="98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1688" y="223935"/>
            <a:ext cx="9631606" cy="369332"/>
          </a:xfrm>
          <a:prstGeom prst="rect">
            <a:avLst/>
          </a:prstGeom>
          <a:solidFill>
            <a:srgbClr val="00B5CC"/>
          </a:solidFill>
        </p:spPr>
        <p:txBody>
          <a:bodyPr wrap="square" rtlCol="0">
            <a:spAutoFit/>
          </a:bodyPr>
          <a:lstStyle/>
          <a:p>
            <a:pPr algn="ctr"/>
            <a:r>
              <a:rPr lang="en-GB" dirty="0" smtClean="0">
                <a:solidFill>
                  <a:schemeClr val="bg1"/>
                </a:solidFill>
              </a:rPr>
              <a:t>OPTION APPRAISAL</a:t>
            </a:r>
            <a:endParaRPr lang="en-GB"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D01DE9F0-EB37-694A-A276-F50F0231A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324" y="6606988"/>
            <a:ext cx="1523676" cy="251012"/>
          </a:xfrm>
          <a:prstGeom prst="rect">
            <a:avLst/>
          </a:prstGeom>
        </p:spPr>
      </p:pic>
    </p:spTree>
    <p:extLst>
      <p:ext uri="{BB962C8B-B14F-4D97-AF65-F5344CB8AC3E}">
        <p14:creationId xmlns:p14="http://schemas.microsoft.com/office/powerpoint/2010/main" val="320381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53451" y="-5353451"/>
            <a:ext cx="1485099" cy="12192000"/>
          </a:xfrm>
          <a:prstGeom prst="rect">
            <a:avLst/>
          </a:prstGeom>
          <a:solidFill>
            <a:srgbClr val="00B4CC"/>
          </a:solidFill>
        </p:spPr>
      </p:sp>
      <p:sp>
        <p:nvSpPr>
          <p:cNvPr id="3" name="TextBox 3"/>
          <p:cNvSpPr txBox="1"/>
          <p:nvPr/>
        </p:nvSpPr>
        <p:spPr>
          <a:xfrm>
            <a:off x="1212799" y="416795"/>
            <a:ext cx="9766403" cy="679673"/>
          </a:xfrm>
          <a:prstGeom prst="rect">
            <a:avLst/>
          </a:prstGeom>
        </p:spPr>
        <p:txBody>
          <a:bodyPr lIns="0" tIns="0" rIns="0" bIns="0" rtlCol="0" anchor="t">
            <a:spAutoFit/>
          </a:bodyPr>
          <a:lstStyle/>
          <a:p>
            <a:pPr algn="ctr">
              <a:lnSpc>
                <a:spcPts val="5280"/>
              </a:lnSpc>
            </a:pPr>
            <a:r>
              <a:rPr lang="en-US" sz="4800" spc="96" dirty="0" smtClean="0">
                <a:solidFill>
                  <a:srgbClr val="FCFDFC"/>
                </a:solidFill>
                <a:latin typeface="Montserrat Classic Bold"/>
              </a:rPr>
              <a:t>REDESIGN</a:t>
            </a:r>
            <a:endParaRPr lang="en-US" sz="4800" spc="96" dirty="0">
              <a:solidFill>
                <a:srgbClr val="FCFDFC"/>
              </a:solidFill>
              <a:latin typeface="Montserrat Classic Bold"/>
            </a:endParaRPr>
          </a:p>
        </p:txBody>
      </p:sp>
      <p:sp>
        <p:nvSpPr>
          <p:cNvPr id="10" name="Rectangle 9"/>
          <p:cNvSpPr/>
          <p:nvPr/>
        </p:nvSpPr>
        <p:spPr>
          <a:xfrm>
            <a:off x="922415" y="1760893"/>
            <a:ext cx="4724400" cy="3082285"/>
          </a:xfrm>
          <a:prstGeom prst="rect">
            <a:avLst/>
          </a:prstGeom>
          <a:solidFill>
            <a:srgbClr val="EAF9F7"/>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1" name="Rectangle 10"/>
          <p:cNvSpPr/>
          <p:nvPr/>
        </p:nvSpPr>
        <p:spPr>
          <a:xfrm>
            <a:off x="6462766" y="1760894"/>
            <a:ext cx="4724400" cy="3082285"/>
          </a:xfrm>
          <a:prstGeom prst="rect">
            <a:avLst/>
          </a:prstGeom>
          <a:solidFill>
            <a:srgbClr val="EAF9F7"/>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22"/>
          <p:cNvSpPr txBox="1"/>
          <p:nvPr/>
        </p:nvSpPr>
        <p:spPr>
          <a:xfrm>
            <a:off x="2335117" y="1804750"/>
            <a:ext cx="2032000" cy="350802"/>
          </a:xfrm>
          <a:prstGeom prst="rect">
            <a:avLst/>
          </a:prstGeom>
        </p:spPr>
        <p:txBody>
          <a:bodyPr wrap="square" lIns="0" tIns="0" rIns="0" bIns="0" rtlCol="0" anchor="t">
            <a:spAutoFit/>
          </a:bodyPr>
          <a:lstStyle/>
          <a:p>
            <a:pPr algn="ctr">
              <a:lnSpc>
                <a:spcPts val="2986"/>
              </a:lnSpc>
            </a:pPr>
            <a:r>
              <a:rPr lang="en-US" sz="2133" spc="53" dirty="0" smtClean="0">
                <a:solidFill>
                  <a:srgbClr val="00B5CC"/>
                </a:solidFill>
                <a:latin typeface="Montserrat Light"/>
              </a:rPr>
              <a:t>After</a:t>
            </a:r>
            <a:endParaRPr lang="en-US" sz="2133" spc="53" dirty="0">
              <a:solidFill>
                <a:srgbClr val="00B5CC"/>
              </a:solidFill>
              <a:latin typeface="Montserrat Light"/>
            </a:endParaRPr>
          </a:p>
        </p:txBody>
      </p:sp>
      <p:sp>
        <p:nvSpPr>
          <p:cNvPr id="13" name="TextBox 22"/>
          <p:cNvSpPr txBox="1"/>
          <p:nvPr/>
        </p:nvSpPr>
        <p:spPr>
          <a:xfrm>
            <a:off x="7808966" y="1901895"/>
            <a:ext cx="2032000" cy="350802"/>
          </a:xfrm>
          <a:prstGeom prst="rect">
            <a:avLst/>
          </a:prstGeom>
        </p:spPr>
        <p:txBody>
          <a:bodyPr wrap="square" lIns="0" tIns="0" rIns="0" bIns="0" rtlCol="0" anchor="t">
            <a:spAutoFit/>
          </a:bodyPr>
          <a:lstStyle/>
          <a:p>
            <a:pPr algn="ctr">
              <a:lnSpc>
                <a:spcPts val="2986"/>
              </a:lnSpc>
            </a:pPr>
            <a:r>
              <a:rPr lang="en-US" sz="2133" spc="53" dirty="0" smtClean="0">
                <a:solidFill>
                  <a:srgbClr val="00B5CC"/>
                </a:solidFill>
                <a:latin typeface="Montserrat Light"/>
              </a:rPr>
              <a:t>Improvement</a:t>
            </a:r>
            <a:endParaRPr lang="en-US" sz="2133" spc="53" dirty="0">
              <a:solidFill>
                <a:srgbClr val="00B5CC"/>
              </a:solidFill>
              <a:latin typeface="Montserrat Light"/>
            </a:endParaRPr>
          </a:p>
        </p:txBody>
      </p:sp>
      <p:pic>
        <p:nvPicPr>
          <p:cNvPr id="17" name="Picture 6"/>
          <p:cNvPicPr>
            <a:picLocks noChangeAspect="1"/>
          </p:cNvPicPr>
          <p:nvPr/>
        </p:nvPicPr>
        <p:blipFill>
          <a:blip r:embed="rId3"/>
          <a:srcRect/>
          <a:stretch>
            <a:fillRect/>
          </a:stretch>
        </p:blipFill>
        <p:spPr>
          <a:xfrm>
            <a:off x="7985505" y="5092613"/>
            <a:ext cx="1678922" cy="1435698"/>
          </a:xfrm>
          <a:prstGeom prst="rect">
            <a:avLst/>
          </a:prstGeom>
        </p:spPr>
      </p:pic>
      <p:sp>
        <p:nvSpPr>
          <p:cNvPr id="6" name="TextBox 5"/>
          <p:cNvSpPr txBox="1"/>
          <p:nvPr/>
        </p:nvSpPr>
        <p:spPr>
          <a:xfrm>
            <a:off x="1212799" y="2199409"/>
            <a:ext cx="4331790" cy="2123658"/>
          </a:xfrm>
          <a:prstGeom prst="rect">
            <a:avLst/>
          </a:prstGeom>
          <a:noFill/>
        </p:spPr>
        <p:txBody>
          <a:bodyPr wrap="square" rtlCol="0">
            <a:spAutoFit/>
          </a:bodyPr>
          <a:lstStyle/>
          <a:p>
            <a:r>
              <a:rPr lang="en-GB" sz="1200" dirty="0"/>
              <a:t>Length of rotation: 1 week</a:t>
            </a:r>
          </a:p>
          <a:p>
            <a:r>
              <a:rPr lang="en-GB" sz="1200" dirty="0"/>
              <a:t>Numbers: 30 per year</a:t>
            </a:r>
          </a:p>
          <a:p>
            <a:endParaRPr lang="en-GB" sz="1200" dirty="0"/>
          </a:p>
          <a:p>
            <a:r>
              <a:rPr lang="en-GB" sz="1200" dirty="0"/>
              <a:t>Training package: </a:t>
            </a:r>
          </a:p>
          <a:p>
            <a:r>
              <a:rPr lang="en-GB" sz="1200" dirty="0"/>
              <a:t>Initial 1 week review Medicines Learning Portal</a:t>
            </a:r>
          </a:p>
          <a:p>
            <a:r>
              <a:rPr lang="en-GB" sz="1200" dirty="0"/>
              <a:t>Do example enquiries </a:t>
            </a:r>
            <a:r>
              <a:rPr lang="en-GB" sz="1200" dirty="0" err="1" smtClean="0"/>
              <a:t>MiCAL</a:t>
            </a:r>
            <a:r>
              <a:rPr lang="en-GB" sz="1200" dirty="0" smtClean="0"/>
              <a:t> only</a:t>
            </a:r>
            <a:endParaRPr lang="en-GB" sz="1200" dirty="0"/>
          </a:p>
          <a:p>
            <a:r>
              <a:rPr lang="en-GB" sz="1200" dirty="0" smtClean="0"/>
              <a:t>Virtual delivery of Workshop – small groups, peer discussion</a:t>
            </a:r>
          </a:p>
          <a:p>
            <a:r>
              <a:rPr lang="en-GB" sz="1200" dirty="0" smtClean="0"/>
              <a:t>Certificate of Completion issued in place of testimonial</a:t>
            </a:r>
          </a:p>
          <a:p>
            <a:endParaRPr lang="en-GB" sz="1200" dirty="0"/>
          </a:p>
          <a:p>
            <a:r>
              <a:rPr lang="en-GB" sz="1200" dirty="0"/>
              <a:t>RMPIS input: </a:t>
            </a:r>
            <a:r>
              <a:rPr lang="en-GB" sz="1200" dirty="0" smtClean="0"/>
              <a:t>2.5 hour workshop every 2 months, 5/20 enquiries reviewed, (approx. 5% 1 WTE per day)</a:t>
            </a:r>
            <a:endParaRPr lang="en-GB" sz="1200" dirty="0"/>
          </a:p>
        </p:txBody>
      </p:sp>
      <p:sp>
        <p:nvSpPr>
          <p:cNvPr id="4" name="TextBox 3"/>
          <p:cNvSpPr txBox="1"/>
          <p:nvPr/>
        </p:nvSpPr>
        <p:spPr>
          <a:xfrm>
            <a:off x="7007629" y="2502131"/>
            <a:ext cx="3971573" cy="2123658"/>
          </a:xfrm>
          <a:prstGeom prst="rect">
            <a:avLst/>
          </a:prstGeom>
          <a:noFill/>
        </p:spPr>
        <p:txBody>
          <a:bodyPr wrap="square" rtlCol="0">
            <a:spAutoFit/>
          </a:bodyPr>
          <a:lstStyle/>
          <a:p>
            <a:r>
              <a:rPr lang="en-GB" sz="1200" dirty="0" smtClean="0"/>
              <a:t>Increased capacity</a:t>
            </a:r>
          </a:p>
          <a:p>
            <a:r>
              <a:rPr lang="en-GB" sz="1200" dirty="0" smtClean="0"/>
              <a:t>Self directed learning</a:t>
            </a:r>
          </a:p>
          <a:p>
            <a:r>
              <a:rPr lang="en-GB" sz="1200" dirty="0" smtClean="0"/>
              <a:t>Work from home or base hospital</a:t>
            </a:r>
          </a:p>
          <a:p>
            <a:r>
              <a:rPr lang="en-GB" sz="1200" dirty="0" smtClean="0"/>
              <a:t>Virtual Workshop in small groups enabling discussion</a:t>
            </a:r>
          </a:p>
          <a:p>
            <a:r>
              <a:rPr lang="en-GB" sz="1200" dirty="0" smtClean="0"/>
              <a:t>Each trainee assigned an MI pharmacist as point of contact</a:t>
            </a:r>
          </a:p>
          <a:p>
            <a:endParaRPr lang="en-GB" sz="1200" dirty="0" smtClean="0"/>
          </a:p>
          <a:p>
            <a:r>
              <a:rPr lang="en-GB" sz="1200" dirty="0" smtClean="0"/>
              <a:t>Less input required from Med Info Pharmacists however continues to meet needs of Foundation Pharmacist training programme</a:t>
            </a:r>
          </a:p>
          <a:p>
            <a:endParaRPr lang="en-GB" sz="1200" dirty="0" smtClean="0"/>
          </a:p>
          <a:p>
            <a:r>
              <a:rPr lang="en-GB" sz="1200" dirty="0" smtClean="0"/>
              <a:t>Certificate of Completion to evidence competencies</a:t>
            </a:r>
            <a:endParaRPr lang="en-GB" sz="1200" dirty="0"/>
          </a:p>
        </p:txBody>
      </p:sp>
      <p:pic>
        <p:nvPicPr>
          <p:cNvPr id="16" name="Picture 4"/>
          <p:cNvPicPr>
            <a:picLocks noChangeAspect="1"/>
          </p:cNvPicPr>
          <p:nvPr/>
        </p:nvPicPr>
        <p:blipFill>
          <a:blip r:embed="rId4"/>
          <a:srcRect/>
          <a:stretch>
            <a:fillRect/>
          </a:stretch>
        </p:blipFill>
        <p:spPr>
          <a:xfrm>
            <a:off x="398230" y="187770"/>
            <a:ext cx="707362" cy="727194"/>
          </a:xfrm>
          <a:prstGeom prst="rect">
            <a:avLst/>
          </a:prstGeom>
        </p:spPr>
      </p:pic>
      <p:graphicFrame>
        <p:nvGraphicFramePr>
          <p:cNvPr id="19" name="Chart 18"/>
          <p:cNvGraphicFramePr/>
          <p:nvPr>
            <p:extLst>
              <p:ext uri="{D42A27DB-BD31-4B8C-83A1-F6EECF244321}">
                <p14:modId xmlns:p14="http://schemas.microsoft.com/office/powerpoint/2010/main" val="2709506612"/>
              </p:ext>
            </p:extLst>
          </p:nvPr>
        </p:nvGraphicFramePr>
        <p:xfrm>
          <a:off x="1900420" y="4840972"/>
          <a:ext cx="2768389" cy="1855583"/>
        </p:xfrm>
        <a:graphic>
          <a:graphicData uri="http://schemas.openxmlformats.org/drawingml/2006/chart">
            <c:chart xmlns:c="http://schemas.openxmlformats.org/drawingml/2006/chart" xmlns:r="http://schemas.openxmlformats.org/officeDocument/2006/relationships" r:id="rId5"/>
          </a:graphicData>
        </a:graphic>
      </p:graphicFrame>
      <p:pic>
        <p:nvPicPr>
          <p:cNvPr id="20" name="Picture 19" descr="Logo, company name&#10;&#10;Description automatically generated">
            <a:extLst>
              <a:ext uri="{FF2B5EF4-FFF2-40B4-BE49-F238E27FC236}">
                <a16:creationId xmlns:a16="http://schemas.microsoft.com/office/drawing/2014/main" id="{D01DE9F0-EB37-694A-A276-F50F0231A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324" y="6571049"/>
            <a:ext cx="1523676" cy="251012"/>
          </a:xfrm>
          <a:prstGeom prst="rect">
            <a:avLst/>
          </a:prstGeom>
        </p:spPr>
      </p:pic>
    </p:spTree>
    <p:extLst>
      <p:ext uri="{BB962C8B-B14F-4D97-AF65-F5344CB8AC3E}">
        <p14:creationId xmlns:p14="http://schemas.microsoft.com/office/powerpoint/2010/main" val="720675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9F7"/>
        </a:solidFill>
        <a:effectLst/>
      </p:bgPr>
    </p:bg>
    <p:spTree>
      <p:nvGrpSpPr>
        <p:cNvPr id="1" name=""/>
        <p:cNvGrpSpPr/>
        <p:nvPr/>
      </p:nvGrpSpPr>
      <p:grpSpPr>
        <a:xfrm>
          <a:off x="0" y="0"/>
          <a:ext cx="0" cy="0"/>
          <a:chOff x="0" y="0"/>
          <a:chExt cx="0" cy="0"/>
        </a:xfrm>
      </p:grpSpPr>
      <p:pic>
        <p:nvPicPr>
          <p:cNvPr id="2" name="Picture 23"/>
          <p:cNvPicPr>
            <a:picLocks noChangeAspect="1"/>
          </p:cNvPicPr>
          <p:nvPr/>
        </p:nvPicPr>
        <p:blipFill>
          <a:blip r:embed="rId3"/>
          <a:srcRect/>
          <a:stretch>
            <a:fillRect/>
          </a:stretch>
        </p:blipFill>
        <p:spPr>
          <a:xfrm>
            <a:off x="348508" y="297763"/>
            <a:ext cx="1447890" cy="1034583"/>
          </a:xfrm>
          <a:prstGeom prst="rect">
            <a:avLst/>
          </a:prstGeom>
        </p:spPr>
      </p:pic>
      <p:pic>
        <p:nvPicPr>
          <p:cNvPr id="3" name="Picture 24"/>
          <p:cNvPicPr>
            <a:picLocks noChangeAspect="1"/>
          </p:cNvPicPr>
          <p:nvPr/>
        </p:nvPicPr>
        <p:blipFill>
          <a:blip r:embed="rId4"/>
          <a:srcRect/>
          <a:stretch>
            <a:fillRect/>
          </a:stretch>
        </p:blipFill>
        <p:spPr>
          <a:xfrm>
            <a:off x="2646839" y="756051"/>
            <a:ext cx="2650246" cy="1705820"/>
          </a:xfrm>
          <a:prstGeom prst="rect">
            <a:avLst/>
          </a:prstGeom>
        </p:spPr>
      </p:pic>
      <p:pic>
        <p:nvPicPr>
          <p:cNvPr id="4" name="Picture 24"/>
          <p:cNvPicPr>
            <a:picLocks noChangeAspect="1"/>
          </p:cNvPicPr>
          <p:nvPr/>
        </p:nvPicPr>
        <p:blipFill>
          <a:blip r:embed="rId4"/>
          <a:srcRect/>
          <a:stretch>
            <a:fillRect/>
          </a:stretch>
        </p:blipFill>
        <p:spPr>
          <a:xfrm rot="671566">
            <a:off x="8761730" y="2559391"/>
            <a:ext cx="2827892" cy="1910561"/>
          </a:xfrm>
          <a:prstGeom prst="rect">
            <a:avLst/>
          </a:prstGeom>
        </p:spPr>
      </p:pic>
      <p:pic>
        <p:nvPicPr>
          <p:cNvPr id="5" name="Picture 24"/>
          <p:cNvPicPr>
            <a:picLocks noChangeAspect="1"/>
          </p:cNvPicPr>
          <p:nvPr/>
        </p:nvPicPr>
        <p:blipFill>
          <a:blip r:embed="rId4"/>
          <a:srcRect/>
          <a:stretch>
            <a:fillRect/>
          </a:stretch>
        </p:blipFill>
        <p:spPr>
          <a:xfrm>
            <a:off x="3219199" y="2884720"/>
            <a:ext cx="3744361" cy="2806509"/>
          </a:xfrm>
          <a:prstGeom prst="rect">
            <a:avLst/>
          </a:prstGeom>
        </p:spPr>
      </p:pic>
      <p:pic>
        <p:nvPicPr>
          <p:cNvPr id="6" name="Picture 24"/>
          <p:cNvPicPr>
            <a:picLocks noChangeAspect="1"/>
          </p:cNvPicPr>
          <p:nvPr/>
        </p:nvPicPr>
        <p:blipFill>
          <a:blip r:embed="rId4"/>
          <a:srcRect/>
          <a:stretch>
            <a:fillRect/>
          </a:stretch>
        </p:blipFill>
        <p:spPr>
          <a:xfrm rot="21088909">
            <a:off x="7467880" y="542048"/>
            <a:ext cx="2693312" cy="1789564"/>
          </a:xfrm>
          <a:prstGeom prst="rect">
            <a:avLst/>
          </a:prstGeom>
        </p:spPr>
      </p:pic>
      <p:sp>
        <p:nvSpPr>
          <p:cNvPr id="7" name="TextBox 6"/>
          <p:cNvSpPr txBox="1"/>
          <p:nvPr/>
        </p:nvSpPr>
        <p:spPr>
          <a:xfrm>
            <a:off x="3161471" y="1082887"/>
            <a:ext cx="1620982" cy="707886"/>
          </a:xfrm>
          <a:prstGeom prst="rect">
            <a:avLst/>
          </a:prstGeom>
          <a:noFill/>
        </p:spPr>
        <p:txBody>
          <a:bodyPr wrap="square" rtlCol="0">
            <a:spAutoFit/>
          </a:bodyPr>
          <a:lstStyle/>
          <a:p>
            <a:r>
              <a:rPr lang="en-GB" sz="1000" dirty="0">
                <a:solidFill>
                  <a:schemeClr val="tx1">
                    <a:lumMod val="75000"/>
                    <a:lumOff val="25000"/>
                  </a:schemeClr>
                </a:solidFill>
              </a:rPr>
              <a:t>There could have been more time allocated to click into the links on MLP and read supporting material </a:t>
            </a:r>
            <a:endParaRPr lang="en-GB" sz="1000" dirty="0">
              <a:solidFill>
                <a:schemeClr val="tx1">
                  <a:lumMod val="75000"/>
                  <a:lumOff val="25000"/>
                </a:schemeClr>
              </a:solidFill>
              <a:latin typeface="Forte" panose="03060902040502070203" pitchFamily="66" charset="0"/>
            </a:endParaRPr>
          </a:p>
        </p:txBody>
      </p:sp>
      <p:sp>
        <p:nvSpPr>
          <p:cNvPr id="8" name="TextBox 7"/>
          <p:cNvSpPr txBox="1"/>
          <p:nvPr/>
        </p:nvSpPr>
        <p:spPr>
          <a:xfrm rot="21047049">
            <a:off x="7755039" y="860139"/>
            <a:ext cx="2379306" cy="707886"/>
          </a:xfrm>
          <a:prstGeom prst="rect">
            <a:avLst/>
          </a:prstGeom>
          <a:noFill/>
        </p:spPr>
        <p:txBody>
          <a:bodyPr wrap="square" rtlCol="0">
            <a:spAutoFit/>
          </a:bodyPr>
          <a:lstStyle/>
          <a:p>
            <a:r>
              <a:rPr lang="en-GB" sz="1000" dirty="0">
                <a:solidFill>
                  <a:schemeClr val="tx1">
                    <a:lumMod val="75000"/>
                    <a:lumOff val="25000"/>
                  </a:schemeClr>
                </a:solidFill>
              </a:rPr>
              <a:t>I felt that the workshop was very beneficial. Going through all the various different resources and getting tips for carrying out enquiries was very useful </a:t>
            </a:r>
          </a:p>
        </p:txBody>
      </p:sp>
      <p:pic>
        <p:nvPicPr>
          <p:cNvPr id="9" name="Picture 24"/>
          <p:cNvPicPr>
            <a:picLocks noChangeAspect="1"/>
          </p:cNvPicPr>
          <p:nvPr/>
        </p:nvPicPr>
        <p:blipFill>
          <a:blip r:embed="rId4"/>
          <a:srcRect/>
          <a:stretch>
            <a:fillRect/>
          </a:stretch>
        </p:blipFill>
        <p:spPr>
          <a:xfrm rot="869800">
            <a:off x="459338" y="2056338"/>
            <a:ext cx="2495383" cy="1870363"/>
          </a:xfrm>
          <a:prstGeom prst="rect">
            <a:avLst/>
          </a:prstGeom>
        </p:spPr>
      </p:pic>
      <p:pic>
        <p:nvPicPr>
          <p:cNvPr id="10" name="Picture 24"/>
          <p:cNvPicPr>
            <a:picLocks noChangeAspect="1"/>
          </p:cNvPicPr>
          <p:nvPr/>
        </p:nvPicPr>
        <p:blipFill>
          <a:blip r:embed="rId4"/>
          <a:srcRect/>
          <a:stretch>
            <a:fillRect/>
          </a:stretch>
        </p:blipFill>
        <p:spPr>
          <a:xfrm rot="995624">
            <a:off x="7018316" y="4893620"/>
            <a:ext cx="2495383" cy="1870363"/>
          </a:xfrm>
          <a:prstGeom prst="rect">
            <a:avLst/>
          </a:prstGeom>
        </p:spPr>
      </p:pic>
      <p:pic>
        <p:nvPicPr>
          <p:cNvPr id="11" name="Picture 12"/>
          <p:cNvPicPr>
            <a:picLocks noChangeAspect="1"/>
          </p:cNvPicPr>
          <p:nvPr/>
        </p:nvPicPr>
        <p:blipFill>
          <a:blip r:embed="rId5"/>
          <a:srcRect/>
          <a:stretch>
            <a:fillRect/>
          </a:stretch>
        </p:blipFill>
        <p:spPr>
          <a:xfrm>
            <a:off x="5530972" y="822338"/>
            <a:ext cx="1873512" cy="1863294"/>
          </a:xfrm>
          <a:prstGeom prst="rect">
            <a:avLst/>
          </a:prstGeom>
        </p:spPr>
      </p:pic>
      <p:pic>
        <p:nvPicPr>
          <p:cNvPr id="12" name="Picture 12"/>
          <p:cNvPicPr>
            <a:picLocks noChangeAspect="1"/>
          </p:cNvPicPr>
          <p:nvPr/>
        </p:nvPicPr>
        <p:blipFill>
          <a:blip r:embed="rId5"/>
          <a:srcRect/>
          <a:stretch>
            <a:fillRect/>
          </a:stretch>
        </p:blipFill>
        <p:spPr>
          <a:xfrm>
            <a:off x="10124710" y="4393518"/>
            <a:ext cx="2011230" cy="2000260"/>
          </a:xfrm>
          <a:prstGeom prst="rect">
            <a:avLst/>
          </a:prstGeom>
        </p:spPr>
      </p:pic>
      <p:sp>
        <p:nvSpPr>
          <p:cNvPr id="13" name="TextBox 12"/>
          <p:cNvSpPr txBox="1"/>
          <p:nvPr/>
        </p:nvSpPr>
        <p:spPr>
          <a:xfrm rot="806400">
            <a:off x="708744" y="2373167"/>
            <a:ext cx="2115026" cy="1015663"/>
          </a:xfrm>
          <a:prstGeom prst="rect">
            <a:avLst/>
          </a:prstGeom>
          <a:noFill/>
        </p:spPr>
        <p:txBody>
          <a:bodyPr wrap="square" rtlCol="0">
            <a:spAutoFit/>
          </a:bodyPr>
          <a:lstStyle/>
          <a:p>
            <a:r>
              <a:rPr lang="en-GB" sz="1000" dirty="0">
                <a:solidFill>
                  <a:schemeClr val="tx1">
                    <a:lumMod val="75000"/>
                    <a:lumOff val="25000"/>
                  </a:schemeClr>
                </a:solidFill>
              </a:rPr>
              <a:t>I was only given one week to complete all the necessary eLearning. I felt very rushed when trying to complete the work in this time. A minimum of 2 weeks would be more manageable. </a:t>
            </a:r>
          </a:p>
        </p:txBody>
      </p:sp>
      <p:sp>
        <p:nvSpPr>
          <p:cNvPr id="14" name="TextBox 13"/>
          <p:cNvSpPr txBox="1"/>
          <p:nvPr/>
        </p:nvSpPr>
        <p:spPr>
          <a:xfrm rot="1032308">
            <a:off x="7314432" y="5292056"/>
            <a:ext cx="2106461" cy="861774"/>
          </a:xfrm>
          <a:prstGeom prst="rect">
            <a:avLst/>
          </a:prstGeom>
          <a:noFill/>
        </p:spPr>
        <p:txBody>
          <a:bodyPr wrap="square" rtlCol="0">
            <a:spAutoFit/>
          </a:bodyPr>
          <a:lstStyle/>
          <a:p>
            <a:r>
              <a:rPr lang="en-GB" sz="1000" dirty="0">
                <a:solidFill>
                  <a:schemeClr val="tx1">
                    <a:lumMod val="75000"/>
                    <a:lumOff val="25000"/>
                  </a:schemeClr>
                </a:solidFill>
              </a:rPr>
              <a:t>I felt the group session on Microsoft teams was beneficial as some members of the group asked questions that I had not thought of during the session and vice versa </a:t>
            </a:r>
          </a:p>
        </p:txBody>
      </p:sp>
      <p:sp>
        <p:nvSpPr>
          <p:cNvPr id="15" name="TextBox 14"/>
          <p:cNvSpPr txBox="1"/>
          <p:nvPr/>
        </p:nvSpPr>
        <p:spPr>
          <a:xfrm>
            <a:off x="3518786" y="3374502"/>
            <a:ext cx="3321505" cy="1477328"/>
          </a:xfrm>
          <a:prstGeom prst="rect">
            <a:avLst/>
          </a:prstGeom>
          <a:noFill/>
        </p:spPr>
        <p:txBody>
          <a:bodyPr wrap="square" rtlCol="0">
            <a:spAutoFit/>
          </a:bodyPr>
          <a:lstStyle/>
          <a:p>
            <a:r>
              <a:rPr lang="en-GB" sz="1000" dirty="0">
                <a:solidFill>
                  <a:schemeClr val="tx1">
                    <a:lumMod val="75000"/>
                    <a:lumOff val="25000"/>
                  </a:schemeClr>
                </a:solidFill>
              </a:rPr>
              <a:t>The </a:t>
            </a:r>
            <a:r>
              <a:rPr lang="en-GB" sz="1000" dirty="0" smtClean="0">
                <a:solidFill>
                  <a:schemeClr val="tx1">
                    <a:lumMod val="75000"/>
                    <a:lumOff val="25000"/>
                  </a:schemeClr>
                </a:solidFill>
              </a:rPr>
              <a:t>eLearning </a:t>
            </a:r>
            <a:r>
              <a:rPr lang="en-GB" sz="1000" dirty="0">
                <a:solidFill>
                  <a:schemeClr val="tx1">
                    <a:lumMod val="75000"/>
                    <a:lumOff val="25000"/>
                  </a:schemeClr>
                </a:solidFill>
              </a:rPr>
              <a:t>was well laid out, easy to navigate and understand. I found the practice questions at the end of each topic most useful. If possible, could all the workshop questions and answers be shared within our groups? </a:t>
            </a:r>
            <a:r>
              <a:rPr lang="en-GB" sz="1000" dirty="0" smtClean="0">
                <a:solidFill>
                  <a:schemeClr val="tx1">
                    <a:lumMod val="75000"/>
                    <a:lumOff val="25000"/>
                  </a:schemeClr>
                </a:solidFill>
              </a:rPr>
              <a:t>Also </a:t>
            </a:r>
            <a:r>
              <a:rPr lang="en-GB" sz="1000" dirty="0">
                <a:solidFill>
                  <a:schemeClr val="tx1">
                    <a:lumMod val="75000"/>
                    <a:lumOff val="25000"/>
                  </a:schemeClr>
                </a:solidFill>
              </a:rPr>
              <a:t>I think our workshop was easily conducted through Microsoft teams as most of us were from the same site – this could be </a:t>
            </a:r>
            <a:r>
              <a:rPr lang="en-GB" sz="1000" dirty="0" smtClean="0">
                <a:solidFill>
                  <a:schemeClr val="tx1">
                    <a:lumMod val="75000"/>
                    <a:lumOff val="25000"/>
                  </a:schemeClr>
                </a:solidFill>
              </a:rPr>
              <a:t>more </a:t>
            </a:r>
            <a:r>
              <a:rPr lang="en-GB" sz="1000" dirty="0">
                <a:solidFill>
                  <a:schemeClr val="tx1">
                    <a:lumMod val="75000"/>
                    <a:lumOff val="25000"/>
                  </a:schemeClr>
                </a:solidFill>
              </a:rPr>
              <a:t>problematic for trainees from a range of sites on video call (e.g. connection problems, sound issues). </a:t>
            </a:r>
            <a:endParaRPr lang="en-GB" sz="1000" dirty="0" smtClean="0">
              <a:solidFill>
                <a:schemeClr val="tx1">
                  <a:lumMod val="75000"/>
                  <a:lumOff val="25000"/>
                </a:schemeClr>
              </a:solidFill>
            </a:endParaRPr>
          </a:p>
          <a:p>
            <a:r>
              <a:rPr lang="en-GB" sz="1000" dirty="0" smtClean="0">
                <a:solidFill>
                  <a:schemeClr val="tx1">
                    <a:lumMod val="75000"/>
                    <a:lumOff val="25000"/>
                  </a:schemeClr>
                </a:solidFill>
              </a:rPr>
              <a:t>Otherwise </a:t>
            </a:r>
            <a:r>
              <a:rPr lang="en-GB" sz="1000" dirty="0">
                <a:solidFill>
                  <a:schemeClr val="tx1">
                    <a:lumMod val="75000"/>
                    <a:lumOff val="25000"/>
                  </a:schemeClr>
                </a:solidFill>
              </a:rPr>
              <a:t>very happy with the training :) </a:t>
            </a:r>
          </a:p>
        </p:txBody>
      </p:sp>
      <p:pic>
        <p:nvPicPr>
          <p:cNvPr id="16" name="Picture 12"/>
          <p:cNvPicPr>
            <a:picLocks noChangeAspect="1"/>
          </p:cNvPicPr>
          <p:nvPr/>
        </p:nvPicPr>
        <p:blipFill>
          <a:blip r:embed="rId5"/>
          <a:srcRect/>
          <a:stretch>
            <a:fillRect/>
          </a:stretch>
        </p:blipFill>
        <p:spPr>
          <a:xfrm>
            <a:off x="172378" y="4619424"/>
            <a:ext cx="2011230" cy="2000260"/>
          </a:xfrm>
          <a:prstGeom prst="rect">
            <a:avLst/>
          </a:prstGeom>
        </p:spPr>
      </p:pic>
      <p:sp>
        <p:nvSpPr>
          <p:cNvPr id="17" name="TextBox 16"/>
          <p:cNvSpPr txBox="1"/>
          <p:nvPr/>
        </p:nvSpPr>
        <p:spPr>
          <a:xfrm rot="706166">
            <a:off x="9004109" y="3083784"/>
            <a:ext cx="2708585" cy="861774"/>
          </a:xfrm>
          <a:prstGeom prst="rect">
            <a:avLst/>
          </a:prstGeom>
          <a:noFill/>
        </p:spPr>
        <p:txBody>
          <a:bodyPr wrap="square" rtlCol="0">
            <a:spAutoFit/>
          </a:bodyPr>
          <a:lstStyle/>
          <a:p>
            <a:r>
              <a:rPr lang="en-GB" sz="1000" dirty="0">
                <a:solidFill>
                  <a:schemeClr val="tx1">
                    <a:lumMod val="75000"/>
                    <a:lumOff val="25000"/>
                  </a:schemeClr>
                </a:solidFill>
              </a:rPr>
              <a:t>The MI week and workshop were sufficient. If a query arises as I continue to complete my queries it is helpful to know that there is the opportunity for a one-to-one meeting if required. </a:t>
            </a:r>
          </a:p>
        </p:txBody>
      </p:sp>
      <p:sp>
        <p:nvSpPr>
          <p:cNvPr id="18" name="TextBox 17"/>
          <p:cNvSpPr txBox="1"/>
          <p:nvPr/>
        </p:nvSpPr>
        <p:spPr>
          <a:xfrm>
            <a:off x="2296380" y="141595"/>
            <a:ext cx="5572736" cy="461665"/>
          </a:xfrm>
          <a:prstGeom prst="rect">
            <a:avLst/>
          </a:prstGeom>
          <a:noFill/>
        </p:spPr>
        <p:txBody>
          <a:bodyPr wrap="square" rtlCol="0">
            <a:spAutoFit/>
          </a:bodyPr>
          <a:lstStyle/>
          <a:p>
            <a:pPr algn="ctr"/>
            <a:r>
              <a:rPr lang="en-GB" sz="2400" b="1" dirty="0" smtClean="0">
                <a:solidFill>
                  <a:srgbClr val="00B5CC"/>
                </a:solidFill>
              </a:rPr>
              <a:t>Trainee Feedback</a:t>
            </a:r>
            <a:endParaRPr lang="en-GB" sz="2400" b="1" dirty="0">
              <a:solidFill>
                <a:srgbClr val="00B5CC"/>
              </a:solidFill>
            </a:endParaRPr>
          </a:p>
        </p:txBody>
      </p:sp>
    </p:spTree>
    <p:extLst>
      <p:ext uri="{BB962C8B-B14F-4D97-AF65-F5344CB8AC3E}">
        <p14:creationId xmlns:p14="http://schemas.microsoft.com/office/powerpoint/2010/main" val="2607285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196254" y="2822331"/>
            <a:ext cx="5926015" cy="3446584"/>
          </a:xfrm>
          <a:prstGeom prst="roundRect">
            <a:avLst/>
          </a:prstGeom>
          <a:solidFill>
            <a:srgbClr val="EA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p:cNvSpPr/>
          <p:nvPr/>
        </p:nvSpPr>
        <p:spPr>
          <a:xfrm rot="5400000">
            <a:off x="-1137849" y="1134672"/>
            <a:ext cx="6858001" cy="4582305"/>
          </a:xfrm>
          <a:prstGeom prst="rect">
            <a:avLst/>
          </a:prstGeom>
          <a:solidFill>
            <a:srgbClr val="00B5CC"/>
          </a:solidFill>
        </p:spPr>
      </p:sp>
      <p:sp>
        <p:nvSpPr>
          <p:cNvPr id="3" name="TextBox 3"/>
          <p:cNvSpPr txBox="1"/>
          <p:nvPr/>
        </p:nvSpPr>
        <p:spPr>
          <a:xfrm>
            <a:off x="6996510" y="2960757"/>
            <a:ext cx="3806890" cy="2975173"/>
          </a:xfrm>
          <a:prstGeom prst="rect">
            <a:avLst/>
          </a:prstGeom>
        </p:spPr>
        <p:txBody>
          <a:bodyPr wrap="square" lIns="0" tIns="0" rIns="0" bIns="0" rtlCol="0" anchor="t">
            <a:spAutoFit/>
          </a:bodyPr>
          <a:lstStyle/>
          <a:p>
            <a:pPr>
              <a:lnSpc>
                <a:spcPts val="5760"/>
              </a:lnSpc>
            </a:pPr>
            <a:r>
              <a:rPr lang="en-US" sz="1600" dirty="0" err="1" smtClean="0">
                <a:solidFill>
                  <a:schemeClr val="tx1">
                    <a:lumMod val="75000"/>
                    <a:lumOff val="25000"/>
                  </a:schemeClr>
                </a:solidFill>
              </a:rPr>
              <a:t>Rationalise</a:t>
            </a:r>
            <a:r>
              <a:rPr lang="en-US" sz="1600" dirty="0" smtClean="0">
                <a:solidFill>
                  <a:schemeClr val="tx1">
                    <a:lumMod val="75000"/>
                    <a:lumOff val="25000"/>
                  </a:schemeClr>
                </a:solidFill>
              </a:rPr>
              <a:t> learning week workload</a:t>
            </a:r>
          </a:p>
          <a:p>
            <a:pPr>
              <a:lnSpc>
                <a:spcPts val="5760"/>
              </a:lnSpc>
            </a:pPr>
            <a:endParaRPr lang="en-US" sz="1600" dirty="0" smtClean="0">
              <a:solidFill>
                <a:schemeClr val="tx1">
                  <a:lumMod val="75000"/>
                  <a:lumOff val="25000"/>
                </a:schemeClr>
              </a:solidFill>
            </a:endParaRPr>
          </a:p>
          <a:p>
            <a:pPr>
              <a:lnSpc>
                <a:spcPts val="5760"/>
              </a:lnSpc>
            </a:pPr>
            <a:endParaRPr lang="en-US" sz="1600" dirty="0" smtClean="0">
              <a:solidFill>
                <a:schemeClr val="tx1">
                  <a:lumMod val="75000"/>
                  <a:lumOff val="25000"/>
                </a:schemeClr>
              </a:solidFill>
            </a:endParaRPr>
          </a:p>
          <a:p>
            <a:pPr>
              <a:lnSpc>
                <a:spcPts val="5760"/>
              </a:lnSpc>
            </a:pPr>
            <a:r>
              <a:rPr lang="en-US" sz="1600" dirty="0" smtClean="0">
                <a:solidFill>
                  <a:schemeClr val="tx1">
                    <a:lumMod val="75000"/>
                    <a:lumOff val="25000"/>
                  </a:schemeClr>
                </a:solidFill>
              </a:rPr>
              <a:t>Increase numbers of enquiries checked</a:t>
            </a:r>
            <a:endParaRPr lang="en-US" sz="1600" dirty="0">
              <a:solidFill>
                <a:schemeClr val="tx1">
                  <a:lumMod val="75000"/>
                  <a:lumOff val="25000"/>
                </a:schemeClr>
              </a:solidFill>
            </a:endParaRPr>
          </a:p>
        </p:txBody>
      </p:sp>
      <p:sp>
        <p:nvSpPr>
          <p:cNvPr id="4" name="TextBox 3"/>
          <p:cNvSpPr txBox="1"/>
          <p:nvPr/>
        </p:nvSpPr>
        <p:spPr>
          <a:xfrm>
            <a:off x="900890" y="3946850"/>
            <a:ext cx="2780522" cy="646331"/>
          </a:xfrm>
          <a:prstGeom prst="rect">
            <a:avLst/>
          </a:prstGeom>
          <a:noFill/>
        </p:spPr>
        <p:txBody>
          <a:bodyPr wrap="square" rtlCol="0">
            <a:spAutoFit/>
          </a:bodyPr>
          <a:lstStyle/>
          <a:p>
            <a:r>
              <a:rPr lang="en-GB" sz="3600" dirty="0" smtClean="0">
                <a:solidFill>
                  <a:schemeClr val="bg1"/>
                </a:solidFill>
              </a:rPr>
              <a:t>NEXT STEPS</a:t>
            </a:r>
            <a:endParaRPr lang="en-GB" sz="3600" dirty="0">
              <a:solidFill>
                <a:schemeClr val="bg1"/>
              </a:solidFill>
            </a:endParaRPr>
          </a:p>
        </p:txBody>
      </p:sp>
      <p:pic>
        <p:nvPicPr>
          <p:cNvPr id="7" name="Picture 19"/>
          <p:cNvPicPr>
            <a:picLocks noChangeAspect="1"/>
          </p:cNvPicPr>
          <p:nvPr/>
        </p:nvPicPr>
        <p:blipFill>
          <a:blip r:embed="rId3"/>
          <a:srcRect/>
          <a:stretch>
            <a:fillRect/>
          </a:stretch>
        </p:blipFill>
        <p:spPr>
          <a:xfrm>
            <a:off x="5372099" y="3042588"/>
            <a:ext cx="856271" cy="1010620"/>
          </a:xfrm>
          <a:prstGeom prst="rect">
            <a:avLst/>
          </a:prstGeom>
        </p:spPr>
      </p:pic>
      <p:pic>
        <p:nvPicPr>
          <p:cNvPr id="8" name="Picture 28"/>
          <p:cNvPicPr>
            <a:picLocks noChangeAspect="1"/>
          </p:cNvPicPr>
          <p:nvPr/>
        </p:nvPicPr>
        <p:blipFill>
          <a:blip r:embed="rId4"/>
          <a:srcRect/>
          <a:stretch>
            <a:fillRect/>
          </a:stretch>
        </p:blipFill>
        <p:spPr>
          <a:xfrm>
            <a:off x="5509724" y="5158259"/>
            <a:ext cx="718646" cy="930013"/>
          </a:xfrm>
          <a:prstGeom prst="rect">
            <a:avLst/>
          </a:prstGeom>
        </p:spPr>
      </p:pic>
      <p:pic>
        <p:nvPicPr>
          <p:cNvPr id="10" name="Picture 18"/>
          <p:cNvPicPr>
            <a:picLocks noChangeAspect="1"/>
          </p:cNvPicPr>
          <p:nvPr/>
        </p:nvPicPr>
        <p:blipFill>
          <a:blip r:embed="rId5"/>
          <a:srcRect/>
          <a:stretch>
            <a:fillRect/>
          </a:stretch>
        </p:blipFill>
        <p:spPr>
          <a:xfrm>
            <a:off x="4785446" y="611003"/>
            <a:ext cx="1304618" cy="1273781"/>
          </a:xfrm>
          <a:prstGeom prst="rect">
            <a:avLst/>
          </a:prstGeom>
        </p:spPr>
      </p:pic>
      <p:sp>
        <p:nvSpPr>
          <p:cNvPr id="5" name="TextBox 4"/>
          <p:cNvSpPr txBox="1"/>
          <p:nvPr/>
        </p:nvSpPr>
        <p:spPr>
          <a:xfrm>
            <a:off x="6781906" y="786228"/>
            <a:ext cx="4021494" cy="1200329"/>
          </a:xfrm>
          <a:prstGeom prst="rect">
            <a:avLst/>
          </a:prstGeom>
          <a:noFill/>
        </p:spPr>
        <p:txBody>
          <a:bodyPr wrap="square" rtlCol="0">
            <a:spAutoFit/>
          </a:bodyPr>
          <a:lstStyle/>
          <a:p>
            <a:r>
              <a:rPr lang="en-GB" dirty="0" smtClean="0">
                <a:solidFill>
                  <a:schemeClr val="tx1">
                    <a:lumMod val="75000"/>
                    <a:lumOff val="25000"/>
                  </a:schemeClr>
                </a:solidFill>
              </a:rPr>
              <a:t>Training capacity increased and all Foundation Pharmacists passed the training programme in October 2020 and March 2021 submission windows</a:t>
            </a:r>
            <a:endParaRPr lang="en-GB" dirty="0">
              <a:solidFill>
                <a:schemeClr val="tx1">
                  <a:lumMod val="75000"/>
                  <a:lumOff val="25000"/>
                </a:schemeClr>
              </a:solidFill>
            </a:endParaRPr>
          </a:p>
        </p:txBody>
      </p:sp>
      <p:sp>
        <p:nvSpPr>
          <p:cNvPr id="6" name="TextBox 5"/>
          <p:cNvSpPr txBox="1"/>
          <p:nvPr/>
        </p:nvSpPr>
        <p:spPr>
          <a:xfrm>
            <a:off x="312308" y="955505"/>
            <a:ext cx="3957686" cy="584775"/>
          </a:xfrm>
          <a:prstGeom prst="rect">
            <a:avLst/>
          </a:prstGeom>
          <a:noFill/>
        </p:spPr>
        <p:txBody>
          <a:bodyPr wrap="none" rtlCol="0">
            <a:spAutoFit/>
          </a:bodyPr>
          <a:lstStyle/>
          <a:p>
            <a:r>
              <a:rPr lang="en-GB" sz="3200" dirty="0" smtClean="0">
                <a:solidFill>
                  <a:schemeClr val="bg1"/>
                </a:solidFill>
              </a:rPr>
              <a:t>MEASURE OF SUCCESS</a:t>
            </a:r>
            <a:endParaRPr lang="en-GB" sz="3200" dirty="0">
              <a:solidFill>
                <a:schemeClr val="bg1"/>
              </a:solidFill>
            </a:endParaRPr>
          </a:p>
        </p:txBody>
      </p:sp>
      <p:pic>
        <p:nvPicPr>
          <p:cNvPr id="13" name="Picture 12" descr="Logo, company name&#10;&#10;Description automatically generated">
            <a:extLst>
              <a:ext uri="{FF2B5EF4-FFF2-40B4-BE49-F238E27FC236}">
                <a16:creationId xmlns:a16="http://schemas.microsoft.com/office/drawing/2014/main" id="{D01DE9F0-EB37-694A-A276-F50F0231A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324" y="6603813"/>
            <a:ext cx="1523676" cy="251012"/>
          </a:xfrm>
          <a:prstGeom prst="rect">
            <a:avLst/>
          </a:prstGeom>
        </p:spPr>
      </p:pic>
    </p:spTree>
    <p:extLst>
      <p:ext uri="{BB962C8B-B14F-4D97-AF65-F5344CB8AC3E}">
        <p14:creationId xmlns:p14="http://schemas.microsoft.com/office/powerpoint/2010/main" val="1697386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773B9F0D743478BD9901D70EC4F7C" ma:contentTypeVersion="14" ma:contentTypeDescription="Create a new document." ma:contentTypeScope="" ma:versionID="eb7306f75868c2e5ea0241178498b090">
  <xsd:schema xmlns:xsd="http://www.w3.org/2001/XMLSchema" xmlns:xs="http://www.w3.org/2001/XMLSchema" xmlns:p="http://schemas.microsoft.com/office/2006/metadata/properties" xmlns:ns3="4bb7eb8d-fa14-484f-8c0f-cb8c2a3c54c3" xmlns:ns4="b605c264-c30a-49e1-bb6c-0795d6134222" targetNamespace="http://schemas.microsoft.com/office/2006/metadata/properties" ma:root="true" ma:fieldsID="8989a8b864c94a804460e7fcf2c99c0b" ns3:_="" ns4:_="">
    <xsd:import namespace="4bb7eb8d-fa14-484f-8c0f-cb8c2a3c54c3"/>
    <xsd:import namespace="b605c264-c30a-49e1-bb6c-0795d61342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7eb8d-fa14-484f-8c0f-cb8c2a3c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5c264-c30a-49e1-bb6c-0795d6134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97CAA-9DAA-4724-B609-F06F13C05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7eb8d-fa14-484f-8c0f-cb8c2a3c54c3"/>
    <ds:schemaRef ds:uri="b605c264-c30a-49e1-bb6c-0795d6134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512723-246A-48DA-A609-76272559B436}">
  <ds:schemaRefs>
    <ds:schemaRef ds:uri="http://schemas.microsoft.com/sharepoint/v3/contenttype/forms"/>
  </ds:schemaRefs>
</ds:datastoreItem>
</file>

<file path=customXml/itemProps3.xml><?xml version="1.0" encoding="utf-8"?>
<ds:datastoreItem xmlns:ds="http://schemas.openxmlformats.org/officeDocument/2006/customXml" ds:itemID="{6E087D92-8871-4414-86DB-B6F28777C891}">
  <ds:schemaRefs>
    <ds:schemaRef ds:uri="http://purl.org/dc/terms/"/>
    <ds:schemaRef ds:uri="http://schemas.microsoft.com/office/infopath/2007/PartnerControls"/>
    <ds:schemaRef ds:uri="http://schemas.microsoft.com/office/2006/metadata/properties"/>
    <ds:schemaRef ds:uri="4bb7eb8d-fa14-484f-8c0f-cb8c2a3c54c3"/>
    <ds:schemaRef ds:uri="http://schemas.openxmlformats.org/package/2006/metadata/core-properties"/>
    <ds:schemaRef ds:uri="http://schemas.microsoft.com/office/2006/documentManagement/types"/>
    <ds:schemaRef ds:uri="b605c264-c30a-49e1-bb6c-0795d6134222"/>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518</TotalTime>
  <Words>1105</Words>
  <Application>Microsoft Office PowerPoint</Application>
  <PresentationFormat>Widescreen</PresentationFormat>
  <Paragraphs>165</Paragraphs>
  <Slides>6</Slides>
  <Notes>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Calibri Light</vt:lpstr>
      <vt:lpstr>Corbel</vt:lpstr>
      <vt:lpstr>Forte</vt:lpstr>
      <vt:lpstr>Montserrat Classic Bold</vt:lpstr>
      <vt:lpstr>Montserrat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Lambert, Judith</dc:creator>
  <cp:lastModifiedBy>Cheeseman, Mark</cp:lastModifiedBy>
  <cp:revision>61</cp:revision>
  <dcterms:created xsi:type="dcterms:W3CDTF">2021-08-26T10:56:25Z</dcterms:created>
  <dcterms:modified xsi:type="dcterms:W3CDTF">2021-09-03T14:59:58Z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0x010100BD0773B9F0D743478BD9901D70EC4F7C</vt:lpwstr>
  </property>
</Properties>
</file>