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  <p:sldMasterId id="2147484075" r:id="rId2"/>
  </p:sldMasterIdLst>
  <p:notesMasterIdLst>
    <p:notesMasterId r:id="rId9"/>
  </p:notesMasterIdLst>
  <p:sldIdLst>
    <p:sldId id="256" r:id="rId3"/>
    <p:sldId id="341" r:id="rId4"/>
    <p:sldId id="283" r:id="rId5"/>
    <p:sldId id="342" r:id="rId6"/>
    <p:sldId id="343" r:id="rId7"/>
    <p:sldId id="259" r:id="rId8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/>
    <p:restoredTop sz="86429" autoAdjust="0"/>
  </p:normalViewPr>
  <p:slideViewPr>
    <p:cSldViewPr>
      <p:cViewPr varScale="1">
        <p:scale>
          <a:sx n="111" d="100"/>
          <a:sy n="111" d="100"/>
        </p:scale>
        <p:origin x="120" y="6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artsol.nhs.uk\users\home\MOHAMRI\Medicines%20Information\Peer%20review%20enquiries\Medicines%20Helpline%20Inapproapriate%20Call%20Lo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artsol.nhs.uk\users\home\MOHAMRI\Medicines%20Information\Peer%20review%20enquiries\Medicines%20Helpline%20Inapproapriate%20Call%20Lo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2019 - 2020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Helpline enquiries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AE-0D4C-AAB6-B49980A64D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2020-2021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Helpline enquiries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AE-0D4C-AAB6-B49980A64D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817984"/>
        <c:axId val="167819520"/>
      </c:barChart>
      <c:catAx>
        <c:axId val="16781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7819520"/>
        <c:crosses val="autoZero"/>
        <c:auto val="1"/>
        <c:lblAlgn val="ctr"/>
        <c:lblOffset val="100"/>
        <c:noMultiLvlLbl val="0"/>
      </c:catAx>
      <c:valAx>
        <c:axId val="16781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cross"/>
        <c:tickLblPos val="nextTo"/>
        <c:crossAx val="16781798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GP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mmm\-yy</c:formatCode>
                <c:ptCount val="2"/>
                <c:pt idx="0">
                  <c:v>44652</c:v>
                </c:pt>
                <c:pt idx="1">
                  <c:v>44713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6-374A-9CCF-7413357E83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Ward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mmm\-yy</c:formatCode>
                <c:ptCount val="2"/>
                <c:pt idx="0">
                  <c:v>44652</c:v>
                </c:pt>
                <c:pt idx="1">
                  <c:v>44713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26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6-374A-9CCF-7413357E83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Region MI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mmm\-yy</c:formatCode>
                <c:ptCount val="2"/>
                <c:pt idx="0">
                  <c:v>44652</c:v>
                </c:pt>
                <c:pt idx="1">
                  <c:v>44713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66-374A-9CCF-7413357E83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Community Pharmacy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mmm\-yy</c:formatCode>
                <c:ptCount val="2"/>
                <c:pt idx="0">
                  <c:v>44652</c:v>
                </c:pt>
                <c:pt idx="1">
                  <c:v>44713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66-374A-9CCF-7413357E83D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Consultant Secretary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mmm\-yy</c:formatCode>
                <c:ptCount val="2"/>
                <c:pt idx="0">
                  <c:v>44652</c:v>
                </c:pt>
                <c:pt idx="1">
                  <c:v>44713</c:v>
                </c:pt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8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66-374A-9CCF-7413357E83D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CNS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mmm\-yy</c:formatCode>
                <c:ptCount val="2"/>
                <c:pt idx="0">
                  <c:v>44652</c:v>
                </c:pt>
                <c:pt idx="1">
                  <c:v>44713</c:v>
                </c:pt>
              </c:numCache>
            </c:numRef>
          </c:cat>
          <c:val>
            <c:numRef>
              <c:f>Sheet1!$G$2:$G$3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66-374A-9CCF-7413357E83D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District Nurses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mmm\-yy</c:formatCode>
                <c:ptCount val="2"/>
                <c:pt idx="0">
                  <c:v>44652</c:v>
                </c:pt>
                <c:pt idx="1">
                  <c:v>44713</c:v>
                </c:pt>
              </c:numCache>
            </c:numRef>
          </c:cat>
          <c:val>
            <c:numRef>
              <c:f>Sheet1!$H$2:$H$3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66-374A-9CCF-7413357E83D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Pharmacy Dispensary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mmm\-yy</c:formatCode>
                <c:ptCount val="2"/>
                <c:pt idx="0">
                  <c:v>44652</c:v>
                </c:pt>
                <c:pt idx="1">
                  <c:v>44713</c:v>
                </c:pt>
              </c:numCache>
            </c:numRef>
          </c:cat>
          <c:val>
            <c:numRef>
              <c:f>Sheet1!$I$2:$I$3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66-374A-9CCF-7413357E83D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mmm\-yy</c:formatCode>
                <c:ptCount val="2"/>
                <c:pt idx="0">
                  <c:v>44652</c:v>
                </c:pt>
                <c:pt idx="1">
                  <c:v>44713</c:v>
                </c:pt>
              </c:numCache>
            </c:numRef>
          </c:cat>
          <c:val>
            <c:numRef>
              <c:f>Sheet1!$J$2:$J$3</c:f>
              <c:numCache>
                <c:formatCode>General</c:formatCode>
                <c:ptCount val="2"/>
                <c:pt idx="0">
                  <c:v>14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66-374A-9CCF-7413357E8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284800"/>
        <c:axId val="176286336"/>
      </c:barChart>
      <c:catAx>
        <c:axId val="176284800"/>
        <c:scaling>
          <c:orientation val="minMax"/>
          <c:max val="3"/>
          <c:min val="1"/>
        </c:scaling>
        <c:delete val="0"/>
        <c:axPos val="b"/>
        <c:numFmt formatCode="mmm\-yy" sourceLinked="1"/>
        <c:majorTickMark val="out"/>
        <c:minorTickMark val="none"/>
        <c:tickLblPos val="nextTo"/>
        <c:crossAx val="176286336"/>
        <c:crosses val="autoZero"/>
        <c:auto val="0"/>
        <c:lblAlgn val="ctr"/>
        <c:lblOffset val="100"/>
        <c:noMultiLvlLbl val="1"/>
      </c:catAx>
      <c:valAx>
        <c:axId val="176286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Number of inappropriate</a:t>
                </a:r>
                <a:r>
                  <a:rPr lang="en-GB" baseline="0" dirty="0"/>
                  <a:t> Calls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1326468312898975E-2"/>
              <c:y val="0.11768343706491242"/>
            </c:manualLayout>
          </c:layout>
          <c:overlay val="0"/>
        </c:title>
        <c:numFmt formatCode="General" sourceLinked="1"/>
        <c:majorTickMark val="out"/>
        <c:minorTickMark val="cross"/>
        <c:tickLblPos val="nextTo"/>
        <c:crossAx val="176284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Sheet1!$A$11</c:f>
              <c:strCache>
                <c:ptCount val="1"/>
                <c:pt idx="0">
                  <c:v>Helpline Inappropriate Calls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Sheet1!$B$10:$J$10</c:f>
              <c:strCache>
                <c:ptCount val="9"/>
                <c:pt idx="0">
                  <c:v>GP </c:v>
                </c:pt>
                <c:pt idx="1">
                  <c:v>Ward</c:v>
                </c:pt>
                <c:pt idx="2">
                  <c:v>Region MI</c:v>
                </c:pt>
                <c:pt idx="3">
                  <c:v>Community pharmacy</c:v>
                </c:pt>
                <c:pt idx="4">
                  <c:v>Consultant secretary</c:v>
                </c:pt>
                <c:pt idx="5">
                  <c:v>CNS</c:v>
                </c:pt>
                <c:pt idx="6">
                  <c:v>District nurses</c:v>
                </c:pt>
                <c:pt idx="7">
                  <c:v>Pharmacy dispensary/outpatients</c:v>
                </c:pt>
                <c:pt idx="8">
                  <c:v>Others</c:v>
                </c:pt>
              </c:strCache>
            </c:strRef>
          </c:cat>
          <c:val>
            <c:numRef>
              <c:f>Sheet1!$B$11:$J$11</c:f>
              <c:numCache>
                <c:formatCode>General</c:formatCode>
                <c:ptCount val="9"/>
                <c:pt idx="0">
                  <c:v>10</c:v>
                </c:pt>
                <c:pt idx="1">
                  <c:v>26</c:v>
                </c:pt>
                <c:pt idx="2">
                  <c:v>3</c:v>
                </c:pt>
                <c:pt idx="3">
                  <c:v>0</c:v>
                </c:pt>
                <c:pt idx="4">
                  <c:v>8</c:v>
                </c:pt>
                <c:pt idx="5">
                  <c:v>2</c:v>
                </c:pt>
                <c:pt idx="6">
                  <c:v>0</c:v>
                </c:pt>
                <c:pt idx="7">
                  <c:v>8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DA-1844-835D-2597EECA36F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283980312867067"/>
          <c:y val="0.16483455188828461"/>
          <c:w val="0.32099615684557165"/>
          <c:h val="0.60473990460384208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Sheet1!$A$44</c:f>
              <c:strCache>
                <c:ptCount val="1"/>
                <c:pt idx="0">
                  <c:v>Helpline Inappropriate Calls</c:v>
                </c:pt>
              </c:strCache>
            </c:strRef>
          </c:tx>
          <c:explosion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Sheet1!$B$43:$J$43</c:f>
              <c:strCache>
                <c:ptCount val="9"/>
                <c:pt idx="0">
                  <c:v>GP</c:v>
                </c:pt>
                <c:pt idx="1">
                  <c:v>Ward</c:v>
                </c:pt>
                <c:pt idx="2">
                  <c:v>Region</c:v>
                </c:pt>
                <c:pt idx="3">
                  <c:v>Community Pharmacy</c:v>
                </c:pt>
                <c:pt idx="4">
                  <c:v>Consultant secretary</c:v>
                </c:pt>
                <c:pt idx="5">
                  <c:v>CNS</c:v>
                </c:pt>
                <c:pt idx="6">
                  <c:v>District Nurses</c:v>
                </c:pt>
                <c:pt idx="7">
                  <c:v>Pharmacy dispensary/oupatients</c:v>
                </c:pt>
                <c:pt idx="8">
                  <c:v>Others</c:v>
                </c:pt>
              </c:strCache>
            </c:strRef>
          </c:cat>
          <c:val>
            <c:numRef>
              <c:f>Sheet1!$B$44:$J$44</c:f>
              <c:numCache>
                <c:formatCode>General</c:formatCode>
                <c:ptCount val="9"/>
                <c:pt idx="0">
                  <c:v>3</c:v>
                </c:pt>
                <c:pt idx="1">
                  <c:v>22</c:v>
                </c:pt>
                <c:pt idx="2">
                  <c:v>0</c:v>
                </c:pt>
                <c:pt idx="3">
                  <c:v>2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1-B245-9C1E-4C4A61FE8C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558DC-BC4D-4001-9FDC-711C969B198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95C9DB4-B62A-4D44-BAB1-D14629E6369B}">
      <dgm:prSet/>
      <dgm:spPr/>
      <dgm:t>
        <a:bodyPr/>
        <a:lstStyle/>
        <a:p>
          <a:r>
            <a:rPr lang="en-GB" dirty="0"/>
            <a:t>Medicines Helpline</a:t>
          </a:r>
          <a:endParaRPr lang="en-US" dirty="0"/>
        </a:p>
      </dgm:t>
    </dgm:pt>
    <dgm:pt modelId="{D12932AF-4421-4E53-B7F6-5565D0068387}" type="parTrans" cxnId="{AD10E56C-729A-4E5F-9CAC-E24EF58A5AAF}">
      <dgm:prSet/>
      <dgm:spPr/>
      <dgm:t>
        <a:bodyPr/>
        <a:lstStyle/>
        <a:p>
          <a:endParaRPr lang="en-US"/>
        </a:p>
      </dgm:t>
    </dgm:pt>
    <dgm:pt modelId="{5A313D4E-FB84-4FB5-BC1F-141F3B6F4EBF}" type="sibTrans" cxnId="{AD10E56C-729A-4E5F-9CAC-E24EF58A5AAF}">
      <dgm:prSet/>
      <dgm:spPr/>
      <dgm:t>
        <a:bodyPr/>
        <a:lstStyle/>
        <a:p>
          <a:endParaRPr lang="en-US"/>
        </a:p>
      </dgm:t>
    </dgm:pt>
    <dgm:pt modelId="{7E2AEB13-BFCD-4E01-9669-BCA959F7E2AE}">
      <dgm:prSet custT="1"/>
      <dgm:spPr/>
      <dgm:t>
        <a:bodyPr/>
        <a:lstStyle/>
        <a:p>
          <a:r>
            <a:rPr lang="en-US" sz="1400" dirty="0"/>
            <a:t>- Easily accessible service for patients following discharge</a:t>
          </a:r>
        </a:p>
        <a:p>
          <a:r>
            <a:rPr lang="en-US" sz="1400" dirty="0"/>
            <a:t>- Number printed on all discharge letters</a:t>
          </a:r>
        </a:p>
        <a:p>
          <a:r>
            <a:rPr lang="en-US" sz="1400" dirty="0"/>
            <a:t>- Patients / community healthcare professionals </a:t>
          </a:r>
        </a:p>
      </dgm:t>
    </dgm:pt>
    <dgm:pt modelId="{4010F5B4-115D-427F-9FB4-7A6A3CC5519B}" type="parTrans" cxnId="{33F283C2-C47F-470D-8012-B21546556388}">
      <dgm:prSet/>
      <dgm:spPr/>
      <dgm:t>
        <a:bodyPr/>
        <a:lstStyle/>
        <a:p>
          <a:endParaRPr lang="en-US"/>
        </a:p>
      </dgm:t>
    </dgm:pt>
    <dgm:pt modelId="{FADF6D99-B37D-4826-A59B-2B0721E408EC}" type="sibTrans" cxnId="{33F283C2-C47F-470D-8012-B21546556388}">
      <dgm:prSet/>
      <dgm:spPr/>
      <dgm:t>
        <a:bodyPr/>
        <a:lstStyle/>
        <a:p>
          <a:endParaRPr lang="en-US"/>
        </a:p>
      </dgm:t>
    </dgm:pt>
    <dgm:pt modelId="{6B2AC0BB-9E8B-44D0-81B8-397CD1E0E0CD}">
      <dgm:prSet/>
      <dgm:spPr/>
      <dgm:t>
        <a:bodyPr/>
        <a:lstStyle/>
        <a:p>
          <a:r>
            <a:rPr lang="en-US" dirty="0"/>
            <a:t>Enquiry Numbers</a:t>
          </a:r>
        </a:p>
      </dgm:t>
    </dgm:pt>
    <dgm:pt modelId="{BF92A047-00DC-4D85-B867-3595177ABE88}" type="parTrans" cxnId="{8D6D4256-8267-4B45-88CC-C6C103A9E25B}">
      <dgm:prSet/>
      <dgm:spPr/>
      <dgm:t>
        <a:bodyPr/>
        <a:lstStyle/>
        <a:p>
          <a:endParaRPr lang="en-US"/>
        </a:p>
      </dgm:t>
    </dgm:pt>
    <dgm:pt modelId="{C96C9BDA-E806-46BC-8739-0B4D792B9D20}" type="sibTrans" cxnId="{8D6D4256-8267-4B45-88CC-C6C103A9E25B}">
      <dgm:prSet/>
      <dgm:spPr/>
      <dgm:t>
        <a:bodyPr/>
        <a:lstStyle/>
        <a:p>
          <a:endParaRPr lang="en-US"/>
        </a:p>
      </dgm:t>
    </dgm:pt>
    <dgm:pt modelId="{22077B45-9928-44E7-8ABA-C687D4080A9F}">
      <dgm:prSet/>
      <dgm:spPr/>
      <dgm:t>
        <a:bodyPr/>
        <a:lstStyle/>
        <a:p>
          <a:r>
            <a:rPr lang="en-GB" dirty="0"/>
            <a:t>Inappropriate Calls</a:t>
          </a:r>
          <a:endParaRPr lang="en-US" dirty="0"/>
        </a:p>
      </dgm:t>
    </dgm:pt>
    <dgm:pt modelId="{17AC0812-C55C-4D13-AA65-48AC52D1BBFD}" type="parTrans" cxnId="{F6033A27-E1E9-47CC-82B3-7D90DCD10D2B}">
      <dgm:prSet/>
      <dgm:spPr/>
      <dgm:t>
        <a:bodyPr/>
        <a:lstStyle/>
        <a:p>
          <a:endParaRPr lang="en-US"/>
        </a:p>
      </dgm:t>
    </dgm:pt>
    <dgm:pt modelId="{C6C9CD3C-16E6-4305-BB7C-A0713E132FB7}" type="sibTrans" cxnId="{F6033A27-E1E9-47CC-82B3-7D90DCD10D2B}">
      <dgm:prSet/>
      <dgm:spPr/>
      <dgm:t>
        <a:bodyPr/>
        <a:lstStyle/>
        <a:p>
          <a:endParaRPr lang="en-US"/>
        </a:p>
      </dgm:t>
    </dgm:pt>
    <dgm:pt modelId="{B4168157-55CE-44DD-9B7B-3A003742D77D}">
      <dgm:prSet custT="1"/>
      <dgm:spPr/>
      <dgm:t>
        <a:bodyPr/>
        <a:lstStyle/>
        <a:p>
          <a:r>
            <a:rPr lang="en-GB" sz="1300" dirty="0"/>
            <a:t>- Time consuming</a:t>
          </a:r>
        </a:p>
        <a:p>
          <a:r>
            <a:rPr lang="en-US" sz="1300" dirty="0"/>
            <a:t>- Inefficient use of MI resources available </a:t>
          </a:r>
        </a:p>
      </dgm:t>
    </dgm:pt>
    <dgm:pt modelId="{DE514DF7-9D7C-4F8B-8100-4CCF80E4FBEB}" type="parTrans" cxnId="{836EB26B-2DEB-4900-BB4E-13323131A07C}">
      <dgm:prSet/>
      <dgm:spPr/>
      <dgm:t>
        <a:bodyPr/>
        <a:lstStyle/>
        <a:p>
          <a:endParaRPr lang="en-US"/>
        </a:p>
      </dgm:t>
    </dgm:pt>
    <dgm:pt modelId="{37315C8C-BFA4-4D29-B931-6C6B1FC0DA17}" type="sibTrans" cxnId="{836EB26B-2DEB-4900-BB4E-13323131A07C}">
      <dgm:prSet/>
      <dgm:spPr/>
      <dgm:t>
        <a:bodyPr/>
        <a:lstStyle/>
        <a:p>
          <a:endParaRPr lang="en-US"/>
        </a:p>
      </dgm:t>
    </dgm:pt>
    <dgm:pt modelId="{C5E213A9-51A8-4628-8EBF-63CA7AB272A3}" type="pres">
      <dgm:prSet presAssocID="{BE3558DC-BC4D-4001-9FDC-711C969B1987}" presName="root" presStyleCnt="0">
        <dgm:presLayoutVars>
          <dgm:dir/>
          <dgm:resizeHandles val="exact"/>
        </dgm:presLayoutVars>
      </dgm:prSet>
      <dgm:spPr/>
    </dgm:pt>
    <dgm:pt modelId="{79B77DFC-0BE4-488F-9E2E-0E1B63149B39}" type="pres">
      <dgm:prSet presAssocID="{795C9DB4-B62A-4D44-BAB1-D14629E6369B}" presName="compNode" presStyleCnt="0"/>
      <dgm:spPr/>
    </dgm:pt>
    <dgm:pt modelId="{B5B58245-0265-4FA1-98C5-6742BB7E019F}" type="pres">
      <dgm:prSet presAssocID="{795C9DB4-B62A-4D44-BAB1-D14629E6369B}" presName="bgRect" presStyleLbl="bgShp" presStyleIdx="0" presStyleCnt="3" custLinFactNeighborX="4129" custLinFactNeighborY="6914"/>
      <dgm:spPr/>
    </dgm:pt>
    <dgm:pt modelId="{6860B5E3-A8F0-4DAA-9F6E-9D47F6C109F7}" type="pres">
      <dgm:prSet presAssocID="{795C9DB4-B62A-4D44-BAB1-D14629E6369B}" presName="iconRect" presStyleLbl="node1" presStyleIdx="0" presStyleCnt="3" custLinFactNeighborX="24753" custLinFactNeighborY="-117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15BD9FE-9533-4FC7-A600-A5CB0C7AD9AA}" type="pres">
      <dgm:prSet presAssocID="{795C9DB4-B62A-4D44-BAB1-D14629E6369B}" presName="spaceRect" presStyleCnt="0"/>
      <dgm:spPr/>
    </dgm:pt>
    <dgm:pt modelId="{AB269B67-94B9-4C6B-8F22-7396CC1FEBC1}" type="pres">
      <dgm:prSet presAssocID="{795C9DB4-B62A-4D44-BAB1-D14629E6369B}" presName="parTx" presStyleLbl="revTx" presStyleIdx="0" presStyleCnt="5">
        <dgm:presLayoutVars>
          <dgm:chMax val="0"/>
          <dgm:chPref val="0"/>
        </dgm:presLayoutVars>
      </dgm:prSet>
      <dgm:spPr/>
    </dgm:pt>
    <dgm:pt modelId="{5BCA7724-22EF-4A8E-867B-0B6DBDA59C2D}" type="pres">
      <dgm:prSet presAssocID="{795C9DB4-B62A-4D44-BAB1-D14629E6369B}" presName="desTx" presStyleLbl="revTx" presStyleIdx="1" presStyleCnt="5" custScaleX="138708" custLinFactNeighborX="-13858" custLinFactNeighborY="5395">
        <dgm:presLayoutVars/>
      </dgm:prSet>
      <dgm:spPr/>
    </dgm:pt>
    <dgm:pt modelId="{9E044C28-AAC2-4261-9416-50CB049E1A79}" type="pres">
      <dgm:prSet presAssocID="{5A313D4E-FB84-4FB5-BC1F-141F3B6F4EBF}" presName="sibTrans" presStyleCnt="0"/>
      <dgm:spPr/>
    </dgm:pt>
    <dgm:pt modelId="{CF9CAF5E-6A30-4450-9272-7FAAF4E04646}" type="pres">
      <dgm:prSet presAssocID="{6B2AC0BB-9E8B-44D0-81B8-397CD1E0E0CD}" presName="compNode" presStyleCnt="0"/>
      <dgm:spPr/>
    </dgm:pt>
    <dgm:pt modelId="{78D0E27B-0EF4-44D0-A2E9-627D5E166C7D}" type="pres">
      <dgm:prSet presAssocID="{6B2AC0BB-9E8B-44D0-81B8-397CD1E0E0CD}" presName="bgRect" presStyleLbl="bgShp" presStyleIdx="1" presStyleCnt="3" custLinFactNeighborX="4009" custLinFactNeighborY="1442"/>
      <dgm:spPr/>
    </dgm:pt>
    <dgm:pt modelId="{69390AAD-C4CC-4C15-9CC4-04C965E282A1}" type="pres">
      <dgm:prSet presAssocID="{6B2AC0BB-9E8B-44D0-81B8-397CD1E0E0CD}" presName="iconRect" presStyleLbl="node1" presStyleIdx="1" presStyleCnt="3" custLinFactNeighborX="24753" custLinFactNeighborY="246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26E96826-965A-402A-9231-0B6A109CFF53}" type="pres">
      <dgm:prSet presAssocID="{6B2AC0BB-9E8B-44D0-81B8-397CD1E0E0CD}" presName="spaceRect" presStyleCnt="0"/>
      <dgm:spPr/>
    </dgm:pt>
    <dgm:pt modelId="{3F20A69C-9A3F-4BCD-ACAC-0D34984A56F0}" type="pres">
      <dgm:prSet presAssocID="{6B2AC0BB-9E8B-44D0-81B8-397CD1E0E0CD}" presName="parTx" presStyleLbl="revTx" presStyleIdx="2" presStyleCnt="5">
        <dgm:presLayoutVars>
          <dgm:chMax val="0"/>
          <dgm:chPref val="0"/>
        </dgm:presLayoutVars>
      </dgm:prSet>
      <dgm:spPr/>
    </dgm:pt>
    <dgm:pt modelId="{BA803D35-A896-4E25-A388-60E5CAA35264}" type="pres">
      <dgm:prSet presAssocID="{C96C9BDA-E806-46BC-8739-0B4D792B9D20}" presName="sibTrans" presStyleCnt="0"/>
      <dgm:spPr/>
    </dgm:pt>
    <dgm:pt modelId="{35831B1E-C160-4D07-AA35-03F3F78D4686}" type="pres">
      <dgm:prSet presAssocID="{22077B45-9928-44E7-8ABA-C687D4080A9F}" presName="compNode" presStyleCnt="0"/>
      <dgm:spPr/>
    </dgm:pt>
    <dgm:pt modelId="{60D6EF08-AC1A-48B8-A930-607AFBB70B3F}" type="pres">
      <dgm:prSet presAssocID="{22077B45-9928-44E7-8ABA-C687D4080A9F}" presName="bgRect" presStyleLbl="bgShp" presStyleIdx="2" presStyleCnt="3" custLinFactNeighborX="11889" custLinFactNeighborY="2397"/>
      <dgm:spPr/>
    </dgm:pt>
    <dgm:pt modelId="{230FE398-5E7D-4CAA-A58B-E04E5AC13F91}" type="pres">
      <dgm:prSet presAssocID="{22077B45-9928-44E7-8ABA-C687D4080A9F}" presName="iconRect" presStyleLbl="node1" presStyleIdx="2" presStyleCnt="3" custLinFactNeighborX="24753" custLinFactNeighborY="609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4951A7AA-C610-468D-9953-4E0E8C3CFF2E}" type="pres">
      <dgm:prSet presAssocID="{22077B45-9928-44E7-8ABA-C687D4080A9F}" presName="spaceRect" presStyleCnt="0"/>
      <dgm:spPr/>
    </dgm:pt>
    <dgm:pt modelId="{49A4245F-5C82-4A96-B874-968ADDD245C2}" type="pres">
      <dgm:prSet presAssocID="{22077B45-9928-44E7-8ABA-C687D4080A9F}" presName="parTx" presStyleLbl="revTx" presStyleIdx="3" presStyleCnt="5">
        <dgm:presLayoutVars>
          <dgm:chMax val="0"/>
          <dgm:chPref val="0"/>
        </dgm:presLayoutVars>
      </dgm:prSet>
      <dgm:spPr/>
    </dgm:pt>
    <dgm:pt modelId="{B0D90674-47A8-4215-BE5C-4B01C81E6B8C}" type="pres">
      <dgm:prSet presAssocID="{22077B45-9928-44E7-8ABA-C687D4080A9F}" presName="desTx" presStyleLbl="revTx" presStyleIdx="4" presStyleCnt="5" custLinFactNeighborX="-23658" custLinFactNeighborY="3440">
        <dgm:presLayoutVars/>
      </dgm:prSet>
      <dgm:spPr/>
    </dgm:pt>
  </dgm:ptLst>
  <dgm:cxnLst>
    <dgm:cxn modelId="{201B6D08-6888-4131-8AEB-E83D891E22B2}" type="presOf" srcId="{22077B45-9928-44E7-8ABA-C687D4080A9F}" destId="{49A4245F-5C82-4A96-B874-968ADDD245C2}" srcOrd="0" destOrd="0" presId="urn:microsoft.com/office/officeart/2018/2/layout/IconVerticalSolidList"/>
    <dgm:cxn modelId="{D4D9BE1A-A312-4ADB-902E-B60F61415200}" type="presOf" srcId="{B4168157-55CE-44DD-9B7B-3A003742D77D}" destId="{B0D90674-47A8-4215-BE5C-4B01C81E6B8C}" srcOrd="0" destOrd="0" presId="urn:microsoft.com/office/officeart/2018/2/layout/IconVerticalSolidList"/>
    <dgm:cxn modelId="{F6033A27-E1E9-47CC-82B3-7D90DCD10D2B}" srcId="{BE3558DC-BC4D-4001-9FDC-711C969B1987}" destId="{22077B45-9928-44E7-8ABA-C687D4080A9F}" srcOrd="2" destOrd="0" parTransId="{17AC0812-C55C-4D13-AA65-48AC52D1BBFD}" sibTransId="{C6C9CD3C-16E6-4305-BB7C-A0713E132FB7}"/>
    <dgm:cxn modelId="{4E84D030-3A1D-48EF-B3B1-F608FCEE231A}" type="presOf" srcId="{6B2AC0BB-9E8B-44D0-81B8-397CD1E0E0CD}" destId="{3F20A69C-9A3F-4BCD-ACAC-0D34984A56F0}" srcOrd="0" destOrd="0" presId="urn:microsoft.com/office/officeart/2018/2/layout/IconVerticalSolidList"/>
    <dgm:cxn modelId="{836EB26B-2DEB-4900-BB4E-13323131A07C}" srcId="{22077B45-9928-44E7-8ABA-C687D4080A9F}" destId="{B4168157-55CE-44DD-9B7B-3A003742D77D}" srcOrd="0" destOrd="0" parTransId="{DE514DF7-9D7C-4F8B-8100-4CCF80E4FBEB}" sibTransId="{37315C8C-BFA4-4D29-B931-6C6B1FC0DA17}"/>
    <dgm:cxn modelId="{AD10E56C-729A-4E5F-9CAC-E24EF58A5AAF}" srcId="{BE3558DC-BC4D-4001-9FDC-711C969B1987}" destId="{795C9DB4-B62A-4D44-BAB1-D14629E6369B}" srcOrd="0" destOrd="0" parTransId="{D12932AF-4421-4E53-B7F6-5565D0068387}" sibTransId="{5A313D4E-FB84-4FB5-BC1F-141F3B6F4EBF}"/>
    <dgm:cxn modelId="{8D6D4256-8267-4B45-88CC-C6C103A9E25B}" srcId="{BE3558DC-BC4D-4001-9FDC-711C969B1987}" destId="{6B2AC0BB-9E8B-44D0-81B8-397CD1E0E0CD}" srcOrd="1" destOrd="0" parTransId="{BF92A047-00DC-4D85-B867-3595177ABE88}" sibTransId="{C96C9BDA-E806-46BC-8739-0B4D792B9D20}"/>
    <dgm:cxn modelId="{98742983-2B4A-4B48-8C0E-8F4B1224B5E4}" type="presOf" srcId="{795C9DB4-B62A-4D44-BAB1-D14629E6369B}" destId="{AB269B67-94B9-4C6B-8F22-7396CC1FEBC1}" srcOrd="0" destOrd="0" presId="urn:microsoft.com/office/officeart/2018/2/layout/IconVerticalSolidList"/>
    <dgm:cxn modelId="{ECBE2095-A8B8-4CD5-9635-3DB0A16DA860}" type="presOf" srcId="{BE3558DC-BC4D-4001-9FDC-711C969B1987}" destId="{C5E213A9-51A8-4628-8EBF-63CA7AB272A3}" srcOrd="0" destOrd="0" presId="urn:microsoft.com/office/officeart/2018/2/layout/IconVerticalSolidList"/>
    <dgm:cxn modelId="{33F283C2-C47F-470D-8012-B21546556388}" srcId="{795C9DB4-B62A-4D44-BAB1-D14629E6369B}" destId="{7E2AEB13-BFCD-4E01-9669-BCA959F7E2AE}" srcOrd="0" destOrd="0" parTransId="{4010F5B4-115D-427F-9FB4-7A6A3CC5519B}" sibTransId="{FADF6D99-B37D-4826-A59B-2B0721E408EC}"/>
    <dgm:cxn modelId="{BA4672E2-D183-4A76-8F59-BD019C413299}" type="presOf" srcId="{7E2AEB13-BFCD-4E01-9669-BCA959F7E2AE}" destId="{5BCA7724-22EF-4A8E-867B-0B6DBDA59C2D}" srcOrd="0" destOrd="0" presId="urn:microsoft.com/office/officeart/2018/2/layout/IconVerticalSolidList"/>
    <dgm:cxn modelId="{C9190C9A-7489-4A33-98BA-E9EE33385DD4}" type="presParOf" srcId="{C5E213A9-51A8-4628-8EBF-63CA7AB272A3}" destId="{79B77DFC-0BE4-488F-9E2E-0E1B63149B39}" srcOrd="0" destOrd="0" presId="urn:microsoft.com/office/officeart/2018/2/layout/IconVerticalSolidList"/>
    <dgm:cxn modelId="{C50D6989-8E50-4EB2-B018-DE0E0000BB28}" type="presParOf" srcId="{79B77DFC-0BE4-488F-9E2E-0E1B63149B39}" destId="{B5B58245-0265-4FA1-98C5-6742BB7E019F}" srcOrd="0" destOrd="0" presId="urn:microsoft.com/office/officeart/2018/2/layout/IconVerticalSolidList"/>
    <dgm:cxn modelId="{E13F167E-2FA5-45AD-B81F-78066C3B0A94}" type="presParOf" srcId="{79B77DFC-0BE4-488F-9E2E-0E1B63149B39}" destId="{6860B5E3-A8F0-4DAA-9F6E-9D47F6C109F7}" srcOrd="1" destOrd="0" presId="urn:microsoft.com/office/officeart/2018/2/layout/IconVerticalSolidList"/>
    <dgm:cxn modelId="{10A44AA4-C1E2-4173-9197-163638079F82}" type="presParOf" srcId="{79B77DFC-0BE4-488F-9E2E-0E1B63149B39}" destId="{415BD9FE-9533-4FC7-A600-A5CB0C7AD9AA}" srcOrd="2" destOrd="0" presId="urn:microsoft.com/office/officeart/2018/2/layout/IconVerticalSolidList"/>
    <dgm:cxn modelId="{EB33FE61-8EB7-4D93-A414-C7E937959E2B}" type="presParOf" srcId="{79B77DFC-0BE4-488F-9E2E-0E1B63149B39}" destId="{AB269B67-94B9-4C6B-8F22-7396CC1FEBC1}" srcOrd="3" destOrd="0" presId="urn:microsoft.com/office/officeart/2018/2/layout/IconVerticalSolidList"/>
    <dgm:cxn modelId="{9FF67928-CAAD-4CA1-BA48-E26C8A34E5BB}" type="presParOf" srcId="{79B77DFC-0BE4-488F-9E2E-0E1B63149B39}" destId="{5BCA7724-22EF-4A8E-867B-0B6DBDA59C2D}" srcOrd="4" destOrd="0" presId="urn:microsoft.com/office/officeart/2018/2/layout/IconVerticalSolidList"/>
    <dgm:cxn modelId="{764BF660-001C-4482-BF9C-AC48B0BFAE52}" type="presParOf" srcId="{C5E213A9-51A8-4628-8EBF-63CA7AB272A3}" destId="{9E044C28-AAC2-4261-9416-50CB049E1A79}" srcOrd="1" destOrd="0" presId="urn:microsoft.com/office/officeart/2018/2/layout/IconVerticalSolidList"/>
    <dgm:cxn modelId="{13527EFC-8494-42ED-A163-46493658C8DB}" type="presParOf" srcId="{C5E213A9-51A8-4628-8EBF-63CA7AB272A3}" destId="{CF9CAF5E-6A30-4450-9272-7FAAF4E04646}" srcOrd="2" destOrd="0" presId="urn:microsoft.com/office/officeart/2018/2/layout/IconVerticalSolidList"/>
    <dgm:cxn modelId="{8DFD43CE-1D63-46FE-9536-EEDB3E911B25}" type="presParOf" srcId="{CF9CAF5E-6A30-4450-9272-7FAAF4E04646}" destId="{78D0E27B-0EF4-44D0-A2E9-627D5E166C7D}" srcOrd="0" destOrd="0" presId="urn:microsoft.com/office/officeart/2018/2/layout/IconVerticalSolidList"/>
    <dgm:cxn modelId="{E58B2205-7052-41D7-96F8-0A6AFA8AD758}" type="presParOf" srcId="{CF9CAF5E-6A30-4450-9272-7FAAF4E04646}" destId="{69390AAD-C4CC-4C15-9CC4-04C965E282A1}" srcOrd="1" destOrd="0" presId="urn:microsoft.com/office/officeart/2018/2/layout/IconVerticalSolidList"/>
    <dgm:cxn modelId="{05A47951-02E0-4C8F-A3ED-DBB6B59340AE}" type="presParOf" srcId="{CF9CAF5E-6A30-4450-9272-7FAAF4E04646}" destId="{26E96826-965A-402A-9231-0B6A109CFF53}" srcOrd="2" destOrd="0" presId="urn:microsoft.com/office/officeart/2018/2/layout/IconVerticalSolidList"/>
    <dgm:cxn modelId="{F9AD673B-FD57-4011-B6EB-536E131CD20E}" type="presParOf" srcId="{CF9CAF5E-6A30-4450-9272-7FAAF4E04646}" destId="{3F20A69C-9A3F-4BCD-ACAC-0D34984A56F0}" srcOrd="3" destOrd="0" presId="urn:microsoft.com/office/officeart/2018/2/layout/IconVerticalSolidList"/>
    <dgm:cxn modelId="{685981EF-5EFE-45C2-BD0B-0927BE83D630}" type="presParOf" srcId="{C5E213A9-51A8-4628-8EBF-63CA7AB272A3}" destId="{BA803D35-A896-4E25-A388-60E5CAA35264}" srcOrd="3" destOrd="0" presId="urn:microsoft.com/office/officeart/2018/2/layout/IconVerticalSolidList"/>
    <dgm:cxn modelId="{C5C095F6-1EF2-408D-950F-8E7E73890AAC}" type="presParOf" srcId="{C5E213A9-51A8-4628-8EBF-63CA7AB272A3}" destId="{35831B1E-C160-4D07-AA35-03F3F78D4686}" srcOrd="4" destOrd="0" presId="urn:microsoft.com/office/officeart/2018/2/layout/IconVerticalSolidList"/>
    <dgm:cxn modelId="{9A87248B-B411-4C90-941A-B51DCC1A9AE6}" type="presParOf" srcId="{35831B1E-C160-4D07-AA35-03F3F78D4686}" destId="{60D6EF08-AC1A-48B8-A930-607AFBB70B3F}" srcOrd="0" destOrd="0" presId="urn:microsoft.com/office/officeart/2018/2/layout/IconVerticalSolidList"/>
    <dgm:cxn modelId="{FBDE8B92-5A44-48FF-A24F-9A616457FD78}" type="presParOf" srcId="{35831B1E-C160-4D07-AA35-03F3F78D4686}" destId="{230FE398-5E7D-4CAA-A58B-E04E5AC13F91}" srcOrd="1" destOrd="0" presId="urn:microsoft.com/office/officeart/2018/2/layout/IconVerticalSolidList"/>
    <dgm:cxn modelId="{D47D3BA4-7250-4F1B-892C-318CA1FF1533}" type="presParOf" srcId="{35831B1E-C160-4D07-AA35-03F3F78D4686}" destId="{4951A7AA-C610-468D-9953-4E0E8C3CFF2E}" srcOrd="2" destOrd="0" presId="urn:microsoft.com/office/officeart/2018/2/layout/IconVerticalSolidList"/>
    <dgm:cxn modelId="{3E18CCAB-A2BD-4F7A-A577-E073E3984157}" type="presParOf" srcId="{35831B1E-C160-4D07-AA35-03F3F78D4686}" destId="{49A4245F-5C82-4A96-B874-968ADDD245C2}" srcOrd="3" destOrd="0" presId="urn:microsoft.com/office/officeart/2018/2/layout/IconVerticalSolidList"/>
    <dgm:cxn modelId="{5F6BAB84-61B6-43B5-A8F4-440E19CAEFDC}" type="presParOf" srcId="{35831B1E-C160-4D07-AA35-03F3F78D4686}" destId="{B0D90674-47A8-4215-BE5C-4B01C81E6B8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58245-0265-4FA1-98C5-6742BB7E019F}">
      <dsp:nvSpPr>
        <dsp:cNvPr id="0" name=""/>
        <dsp:cNvSpPr/>
      </dsp:nvSpPr>
      <dsp:spPr>
        <a:xfrm>
          <a:off x="0" y="90393"/>
          <a:ext cx="8856984" cy="12100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0B5E3-A8F0-4DAA-9F6E-9D47F6C109F7}">
      <dsp:nvSpPr>
        <dsp:cNvPr id="0" name=""/>
        <dsp:cNvSpPr/>
      </dsp:nvSpPr>
      <dsp:spPr>
        <a:xfrm>
          <a:off x="196229" y="271178"/>
          <a:ext cx="665500" cy="6655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69B67-94B9-4C6B-8F22-7396CC1FEBC1}">
      <dsp:nvSpPr>
        <dsp:cNvPr id="0" name=""/>
        <dsp:cNvSpPr/>
      </dsp:nvSpPr>
      <dsp:spPr>
        <a:xfrm>
          <a:off x="1063023" y="6734"/>
          <a:ext cx="3985642" cy="12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58" tIns="128058" rIns="128058" bIns="12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Medicines Helpline</a:t>
          </a:r>
          <a:endParaRPr lang="en-US" sz="2500" kern="1200" dirty="0"/>
        </a:p>
      </dsp:txBody>
      <dsp:txXfrm>
        <a:off x="1063023" y="6734"/>
        <a:ext cx="3985642" cy="1210000"/>
      </dsp:txXfrm>
    </dsp:sp>
    <dsp:sp modelId="{5BCA7724-22EF-4A8E-867B-0B6DBDA59C2D}">
      <dsp:nvSpPr>
        <dsp:cNvPr id="0" name=""/>
        <dsp:cNvSpPr/>
      </dsp:nvSpPr>
      <dsp:spPr>
        <a:xfrm>
          <a:off x="3895859" y="72013"/>
          <a:ext cx="4814633" cy="12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58" tIns="128058" rIns="128058" bIns="12805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Easily accessible service for patients following discharge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Number printed on all discharge letters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 Patients / community healthcare professionals </a:t>
          </a:r>
        </a:p>
      </dsp:txBody>
      <dsp:txXfrm>
        <a:off x="3895859" y="72013"/>
        <a:ext cx="4814633" cy="1210000"/>
      </dsp:txXfrm>
    </dsp:sp>
    <dsp:sp modelId="{78D0E27B-0EF4-44D0-A2E9-627D5E166C7D}">
      <dsp:nvSpPr>
        <dsp:cNvPr id="0" name=""/>
        <dsp:cNvSpPr/>
      </dsp:nvSpPr>
      <dsp:spPr>
        <a:xfrm>
          <a:off x="0" y="1536683"/>
          <a:ext cx="8856984" cy="12100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90AAD-C4CC-4C15-9CC4-04C965E282A1}">
      <dsp:nvSpPr>
        <dsp:cNvPr id="0" name=""/>
        <dsp:cNvSpPr/>
      </dsp:nvSpPr>
      <dsp:spPr>
        <a:xfrm>
          <a:off x="196229" y="1807863"/>
          <a:ext cx="665500" cy="6655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0A69C-9A3F-4BCD-ACAC-0D34984A56F0}">
      <dsp:nvSpPr>
        <dsp:cNvPr id="0" name=""/>
        <dsp:cNvSpPr/>
      </dsp:nvSpPr>
      <dsp:spPr>
        <a:xfrm>
          <a:off x="1063023" y="1519235"/>
          <a:ext cx="7456699" cy="12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58" tIns="128058" rIns="128058" bIns="12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Enquiry Numbers</a:t>
          </a:r>
        </a:p>
      </dsp:txBody>
      <dsp:txXfrm>
        <a:off x="1063023" y="1519235"/>
        <a:ext cx="7456699" cy="1210000"/>
      </dsp:txXfrm>
    </dsp:sp>
    <dsp:sp modelId="{60D6EF08-AC1A-48B8-A930-607AFBB70B3F}">
      <dsp:nvSpPr>
        <dsp:cNvPr id="0" name=""/>
        <dsp:cNvSpPr/>
      </dsp:nvSpPr>
      <dsp:spPr>
        <a:xfrm>
          <a:off x="0" y="3038471"/>
          <a:ext cx="8856984" cy="12100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FE398-5E7D-4CAA-A58B-E04E5AC13F91}">
      <dsp:nvSpPr>
        <dsp:cNvPr id="0" name=""/>
        <dsp:cNvSpPr/>
      </dsp:nvSpPr>
      <dsp:spPr>
        <a:xfrm>
          <a:off x="196229" y="3344542"/>
          <a:ext cx="665500" cy="6655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A4245F-5C82-4A96-B874-968ADDD245C2}">
      <dsp:nvSpPr>
        <dsp:cNvPr id="0" name=""/>
        <dsp:cNvSpPr/>
      </dsp:nvSpPr>
      <dsp:spPr>
        <a:xfrm>
          <a:off x="1063023" y="3031736"/>
          <a:ext cx="3985642" cy="12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58" tIns="128058" rIns="128058" bIns="1280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Inappropriate Calls</a:t>
          </a:r>
          <a:endParaRPr lang="en-US" sz="2500" kern="1200" dirty="0"/>
        </a:p>
      </dsp:txBody>
      <dsp:txXfrm>
        <a:off x="1063023" y="3031736"/>
        <a:ext cx="3985642" cy="1210000"/>
      </dsp:txXfrm>
    </dsp:sp>
    <dsp:sp modelId="{B0D90674-47A8-4215-BE5C-4B01C81E6B8C}">
      <dsp:nvSpPr>
        <dsp:cNvPr id="0" name=""/>
        <dsp:cNvSpPr/>
      </dsp:nvSpPr>
      <dsp:spPr>
        <a:xfrm>
          <a:off x="4227483" y="3038471"/>
          <a:ext cx="3471056" cy="12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58" tIns="128058" rIns="128058" bIns="128058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- Time consuming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- Inefficient use of MI resources available </a:t>
          </a:r>
        </a:p>
      </dsp:txBody>
      <dsp:txXfrm>
        <a:off x="4227483" y="3038471"/>
        <a:ext cx="3471056" cy="121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B9E07-BEE2-4BA4-A26B-D08D8728C9FC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21CDF-EF61-4E52-91A1-5441C54FD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4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1CDF-EF61-4E52-91A1-5441C54FD9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1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1CDF-EF61-4E52-91A1-5441C54FD9CE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6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General overview</a:t>
            </a:r>
            <a:r>
              <a:rPr lang="en-GB" baseline="0" dirty="0"/>
              <a:t> of traditional MI service.</a:t>
            </a:r>
          </a:p>
          <a:p>
            <a:r>
              <a:rPr lang="en-GB" dirty="0"/>
              <a:t>Technicians and support staff.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1CDF-EF61-4E52-91A1-5441C54FD9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General overview</a:t>
            </a:r>
            <a:r>
              <a:rPr lang="en-GB" baseline="0" dirty="0"/>
              <a:t> of traditional MI service.</a:t>
            </a:r>
          </a:p>
          <a:p>
            <a:r>
              <a:rPr lang="en-GB" dirty="0"/>
              <a:t>Technicians and support staff.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1CDF-EF61-4E52-91A1-5441C54FD9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General overview</a:t>
            </a:r>
            <a:r>
              <a:rPr lang="en-GB" baseline="0" dirty="0"/>
              <a:t> of traditional MI service.</a:t>
            </a:r>
          </a:p>
          <a:p>
            <a:r>
              <a:rPr lang="en-GB" dirty="0"/>
              <a:t>Technicians and support staff.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1CDF-EF61-4E52-91A1-5441C54FD9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0"/>
            <a:ext cx="8762858" cy="4941094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3211693"/>
            <a:ext cx="8496943" cy="1521634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0"/>
            <a:ext cx="6539684" cy="342658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19988"/>
            <a:ext cx="8525337" cy="431385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496992"/>
            <a:ext cx="7316390" cy="2074896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2628907"/>
            <a:ext cx="7316390" cy="412750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3433847"/>
            <a:ext cx="4607740" cy="872334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3662268"/>
            <a:ext cx="3035429" cy="896654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2874486"/>
            <a:ext cx="680390" cy="37385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3833517"/>
            <a:ext cx="386540" cy="38654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204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79749"/>
            <a:ext cx="7796031" cy="4416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514350"/>
            <a:ext cx="7794385" cy="2396177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527192"/>
            <a:ext cx="7796046" cy="511854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93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7677" cy="2396177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079750"/>
            <a:ext cx="7796047" cy="9552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3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514350"/>
            <a:ext cx="7143765" cy="2187528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2707524"/>
            <a:ext cx="6500967" cy="283326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079751"/>
            <a:ext cx="7797662" cy="951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14351" y="6694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19212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56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292891"/>
            <a:ext cx="7796030" cy="18838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185601"/>
            <a:ext cx="7796030" cy="8554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63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814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1547547"/>
            <a:ext cx="2482596" cy="115254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3291966"/>
            <a:ext cx="2482596" cy="73897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1547547"/>
            <a:ext cx="2482596" cy="115142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3291965"/>
            <a:ext cx="2482596" cy="73897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1547546"/>
            <a:ext cx="2482596" cy="115289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3291963"/>
            <a:ext cx="2482596" cy="73897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1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1547547"/>
            <a:ext cx="7796030" cy="248339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0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514350"/>
            <a:ext cx="1698485" cy="35165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514350"/>
            <a:ext cx="5928323" cy="3516589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597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0"/>
            <a:ext cx="8762858" cy="4941094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3211693"/>
            <a:ext cx="8496943" cy="1521634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0"/>
            <a:ext cx="6539684" cy="342658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19988"/>
            <a:ext cx="8525337" cy="431385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496992"/>
            <a:ext cx="7316390" cy="2074896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2628907"/>
            <a:ext cx="7316390" cy="412750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3433847"/>
            <a:ext cx="4607740" cy="872334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3662268"/>
            <a:ext cx="3035429" cy="896654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2874486"/>
            <a:ext cx="680390" cy="373853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3833517"/>
            <a:ext cx="386540" cy="38654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52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47547"/>
            <a:ext cx="7796030" cy="24833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25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547547"/>
            <a:ext cx="7796030" cy="24833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45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6030" cy="2395115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806700"/>
            <a:ext cx="7796030" cy="1229711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46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86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547547"/>
            <a:ext cx="3816536" cy="248339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547547"/>
            <a:ext cx="3814904" cy="248339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16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86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1547547"/>
            <a:ext cx="3642119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146300"/>
            <a:ext cx="3816534" cy="188463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1547547"/>
            <a:ext cx="3648368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146300"/>
            <a:ext cx="3816535" cy="188463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97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63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41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514350"/>
            <a:ext cx="3095145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514350"/>
            <a:ext cx="4525781" cy="35165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031789"/>
            <a:ext cx="3095146" cy="199915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02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4350"/>
            <a:ext cx="4758977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0"/>
            <a:ext cx="2698610" cy="380365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031789"/>
            <a:ext cx="4758976" cy="177186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53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079749"/>
            <a:ext cx="7796031" cy="4416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514350"/>
            <a:ext cx="7794385" cy="2396177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527192"/>
            <a:ext cx="7796046" cy="511854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75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7677" cy="2396177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3079750"/>
            <a:ext cx="7796047" cy="9552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1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4351"/>
            <a:ext cx="7796030" cy="2395115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806700"/>
            <a:ext cx="7796030" cy="1229711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31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514350"/>
            <a:ext cx="7143765" cy="2187528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2707524"/>
            <a:ext cx="6500967" cy="283326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079751"/>
            <a:ext cx="7797662" cy="9511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1" y="6694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19212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6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4219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292891"/>
            <a:ext cx="7796030" cy="18838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3185601"/>
            <a:ext cx="7796030" cy="855483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69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1547546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1979744"/>
            <a:ext cx="2482596" cy="205119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00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1547547"/>
            <a:ext cx="2482596" cy="1152544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3291966"/>
            <a:ext cx="2482596" cy="73897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1547547"/>
            <a:ext cx="2482596" cy="1151428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3291965"/>
            <a:ext cx="2482596" cy="73897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2859769"/>
            <a:ext cx="24825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1547546"/>
            <a:ext cx="2482596" cy="115289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3291963"/>
            <a:ext cx="2482596" cy="73897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20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1547547"/>
            <a:ext cx="7796030" cy="2483393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00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514350"/>
            <a:ext cx="1698485" cy="35165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514350"/>
            <a:ext cx="5928323" cy="3516589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17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20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86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1547547"/>
            <a:ext cx="3816536" cy="248339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1547547"/>
            <a:ext cx="3814904" cy="248339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77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6030" cy="8686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1547547"/>
            <a:ext cx="3642119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146300"/>
            <a:ext cx="3816534" cy="188463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1547547"/>
            <a:ext cx="3648368" cy="509996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146300"/>
            <a:ext cx="3816535" cy="188463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0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1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26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514350"/>
            <a:ext cx="3095145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514350"/>
            <a:ext cx="4525781" cy="35165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031789"/>
            <a:ext cx="3095146" cy="199915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5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4350"/>
            <a:ext cx="4758977" cy="151743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0"/>
            <a:ext cx="2698610" cy="3803650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031789"/>
            <a:ext cx="4758976" cy="177186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22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0"/>
            <a:ext cx="9004013" cy="498306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47547"/>
            <a:ext cx="7797662" cy="248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FA5914-440D-F04F-AB0C-7D2195FCF58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67092F-8AA8-864D-8FF1-FD3871F04727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15B1231-4113-2F56-7680-5DA33AB1F58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6"/>
          <a:stretch/>
        </p:blipFill>
        <p:spPr bwMode="auto">
          <a:xfrm>
            <a:off x="-36512" y="0"/>
            <a:ext cx="9180512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89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0"/>
            <a:ext cx="9004013" cy="498306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514350"/>
            <a:ext cx="7797662" cy="863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47547"/>
            <a:ext cx="7797662" cy="2483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4318000"/>
            <a:ext cx="283845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10/31/2022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4318000"/>
            <a:ext cx="4124789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4318000"/>
            <a:ext cx="680390" cy="373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B80E0F">
                  <a:lumMod val="50000"/>
                </a:srgb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EF37CA8-79CD-584D-8E16-B644BD42BDA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6"/>
          <a:stretch/>
        </p:blipFill>
        <p:spPr bwMode="auto">
          <a:xfrm>
            <a:off x="-36512" y="0"/>
            <a:ext cx="9180512" cy="514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53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2.jpeg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urful pills stacked to make a bar graph">
            <a:extLst>
              <a:ext uri="{FF2B5EF4-FFF2-40B4-BE49-F238E27FC236}">
                <a16:creationId xmlns:a16="http://schemas.microsoft.com/office/drawing/2014/main" id="{854CAB7C-D795-FA44-0FD1-3CF800B102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91" t="25620"/>
          <a:stretch/>
        </p:blipFill>
        <p:spPr>
          <a:xfrm rot="21600000">
            <a:off x="-36511" y="10"/>
            <a:ext cx="9143980" cy="5143490"/>
          </a:xfrm>
          <a:prstGeom prst="rect">
            <a:avLst/>
          </a:prstGeom>
        </p:spPr>
      </p:pic>
      <p:sp>
        <p:nvSpPr>
          <p:cNvPr id="46" name="Freeform 9">
            <a:extLst>
              <a:ext uri="{FF2B5EF4-FFF2-40B4-BE49-F238E27FC236}">
                <a16:creationId xmlns:a16="http://schemas.microsoft.com/office/drawing/2014/main" id="{BE135C2E-C781-46AF-BE4C-9B57C07D9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3716" y="2024242"/>
            <a:ext cx="8503573" cy="2709083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88894" y="2242417"/>
            <a:ext cx="7698352" cy="93754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defTabSz="914400"/>
            <a:r>
              <a:rPr lang="en-US" sz="2900" cap="none" dirty="0">
                <a:solidFill>
                  <a:schemeClr val="bg1"/>
                </a:solidFill>
              </a:rPr>
              <a:t>Analysis of ‘Inappropriate’ Medicines Helpline Calls and Identification of Strategies to Reduce Such Calls</a:t>
            </a:r>
          </a:p>
        </p:txBody>
      </p:sp>
      <p:sp>
        <p:nvSpPr>
          <p:cNvPr id="3" name="TextBox 2"/>
          <p:cNvSpPr txBox="1"/>
          <p:nvPr/>
        </p:nvSpPr>
        <p:spPr>
          <a:xfrm rot="21425282">
            <a:off x="1411956" y="4086723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Rishvana Mohamed – Senior Clinical Pharmacist Medicines Information </a:t>
            </a:r>
          </a:p>
        </p:txBody>
      </p:sp>
      <p:pic>
        <p:nvPicPr>
          <p:cNvPr id="16" name="Picture 2" descr="Queen Elizabeth Hospital Birmingham - Wikipedia">
            <a:extLst>
              <a:ext uri="{FF2B5EF4-FFF2-40B4-BE49-F238E27FC236}">
                <a16:creationId xmlns:a16="http://schemas.microsoft.com/office/drawing/2014/main" id="{80A6A92A-927F-99E1-75EF-9CB99B555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998">
            <a:off x="6363314" y="3045445"/>
            <a:ext cx="1262086" cy="8640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University Hospitals Birmingham NHS Foundation Trust | Appeal to choose  right service as A&amp;E pressure grows in region">
            <a:extLst>
              <a:ext uri="{FF2B5EF4-FFF2-40B4-BE49-F238E27FC236}">
                <a16:creationId xmlns:a16="http://schemas.microsoft.com/office/drawing/2014/main" id="{8F221C6E-74E2-01BF-5DBC-F31CCCCC2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162">
            <a:off x="783744" y="3378783"/>
            <a:ext cx="1246678" cy="8290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New look hospital entrance at Good Hope provides a warm welcome">
            <a:extLst>
              <a:ext uri="{FF2B5EF4-FFF2-40B4-BE49-F238E27FC236}">
                <a16:creationId xmlns:a16="http://schemas.microsoft.com/office/drawing/2014/main" id="{CD6AF70B-95B6-5B81-1843-097646EA3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970">
            <a:off x="4288848" y="3156246"/>
            <a:ext cx="1376141" cy="9174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University Hospitals Birmingham NHS Foundation Trust | Welcome to new  primary care services">
            <a:extLst>
              <a:ext uri="{FF2B5EF4-FFF2-40B4-BE49-F238E27FC236}">
                <a16:creationId xmlns:a16="http://schemas.microsoft.com/office/drawing/2014/main" id="{A37F791C-6A44-81D6-A5E5-3F3796999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617">
            <a:off x="2447927" y="3278138"/>
            <a:ext cx="1281684" cy="8530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564" y="4411015"/>
            <a:ext cx="1366682" cy="64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io Recording 25 Oct 2022 at 09:20:56" descr="Mohamed R">
            <a:hlinkClick r:id="" action="ppaction://media"/>
            <a:extLst>
              <a:ext uri="{FF2B5EF4-FFF2-40B4-BE49-F238E27FC236}">
                <a16:creationId xmlns:a16="http://schemas.microsoft.com/office/drawing/2014/main" id="{188EEBE5-9740-8A49-8EE4-4E99FED93B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75552" y="43377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0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094627" cy="863973"/>
          </a:xfrm>
        </p:spPr>
        <p:txBody>
          <a:bodyPr>
            <a:normAutofit/>
          </a:bodyPr>
          <a:lstStyle/>
          <a:p>
            <a:r>
              <a:rPr lang="en-GB" cap="none" dirty="0"/>
              <a:t>Introduction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4A6DF73-AE63-462B-7FFF-A6DAD753C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899781"/>
              </p:ext>
            </p:extLst>
          </p:nvPr>
        </p:nvGraphicFramePr>
        <p:xfrm>
          <a:off x="107504" y="699542"/>
          <a:ext cx="885698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05496671"/>
              </p:ext>
            </p:extLst>
          </p:nvPr>
        </p:nvGraphicFramePr>
        <p:xfrm>
          <a:off x="3851920" y="1779662"/>
          <a:ext cx="321568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08304" y="264375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↑</a:t>
            </a:r>
            <a:r>
              <a:rPr lang="en-GB" sz="1600" dirty="0"/>
              <a:t> 343.37%</a:t>
            </a:r>
          </a:p>
        </p:txBody>
      </p:sp>
    </p:spTree>
    <p:extLst>
      <p:ext uri="{BB962C8B-B14F-4D97-AF65-F5344CB8AC3E}">
        <p14:creationId xmlns:p14="http://schemas.microsoft.com/office/powerpoint/2010/main" val="13121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60B5E3-A8F0-4DAA-9F6E-9D47F6C10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6860B5E3-A8F0-4DAA-9F6E-9D47F6C10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6860B5E3-A8F0-4DAA-9F6E-9D47F6C10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5B58245-0265-4FA1-98C5-6742BB7E0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dgm id="{B5B58245-0265-4FA1-98C5-6742BB7E0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B5B58245-0265-4FA1-98C5-6742BB7E0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269B67-94B9-4C6B-8F22-7396CC1FE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AB269B67-94B9-4C6B-8F22-7396CC1FE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AB269B67-94B9-4C6B-8F22-7396CC1FE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CA7724-22EF-4A8E-867B-0B6DBDA59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graphicEl>
                                              <a:dgm id="{5BCA7724-22EF-4A8E-867B-0B6DBDA59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5BCA7724-22EF-4A8E-867B-0B6DBDA59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D0E27B-0EF4-44D0-A2E9-627D5E166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78D0E27B-0EF4-44D0-A2E9-627D5E166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78D0E27B-0EF4-44D0-A2E9-627D5E166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390AAD-C4CC-4C15-9CC4-04C965E28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69390AAD-C4CC-4C15-9CC4-04C965E28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69390AAD-C4CC-4C15-9CC4-04C965E28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20A69C-9A3F-4BCD-ACAC-0D34984A5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3F20A69C-9A3F-4BCD-ACAC-0D34984A5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3F20A69C-9A3F-4BCD-ACAC-0D34984A5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D6EF08-AC1A-48B8-A930-607AFBB70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0D6EF08-AC1A-48B8-A930-607AFBB70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0D6EF08-AC1A-48B8-A930-607AFBB70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0FE398-5E7D-4CAA-A58B-E04E5AC13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230FE398-5E7D-4CAA-A58B-E04E5AC13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230FE398-5E7D-4CAA-A58B-E04E5AC13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9A4245F-5C82-4A96-B874-968ADDD24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9A4245F-5C82-4A96-B874-968ADDD24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9A4245F-5C82-4A96-B874-968ADDD24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D90674-47A8-4215-BE5C-4B01C81E6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B0D90674-47A8-4215-BE5C-4B01C81E6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B0D90674-47A8-4215-BE5C-4B01C81E6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Graphic spid="3" grpId="0">
        <p:bldAsOne/>
      </p:bldGraphic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482600"/>
            <a:ext cx="8178800" cy="41782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E494C-6E3C-4F45-BF08-B6C765A9C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796245"/>
            <a:ext cx="7213600" cy="782331"/>
          </a:xfrm>
        </p:spPr>
        <p:txBody>
          <a:bodyPr>
            <a:normAutofit/>
          </a:bodyPr>
          <a:lstStyle/>
          <a:p>
            <a:r>
              <a:rPr lang="en-US" sz="3600" cap="none" dirty="0"/>
              <a:t>Method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0BB62B-CDCD-AB42-8BA4-47DE1AA14144}"/>
              </a:ext>
            </a:extLst>
          </p:cNvPr>
          <p:cNvSpPr txBox="1">
            <a:spLocks/>
          </p:cNvSpPr>
          <p:nvPr/>
        </p:nvSpPr>
        <p:spPr>
          <a:xfrm>
            <a:off x="965199" y="1657537"/>
            <a:ext cx="7213600" cy="268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5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3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sz="16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19622"/>
            <a:ext cx="4320480" cy="271204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65199" y="1670010"/>
            <a:ext cx="7213600" cy="2689718"/>
          </a:xfrm>
        </p:spPr>
        <p:txBody>
          <a:bodyPr>
            <a:normAutofit/>
          </a:bodyPr>
          <a:lstStyle/>
          <a:p>
            <a:r>
              <a:rPr lang="en-GB" sz="1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collected over 2 months 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1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Types of calls </a:t>
            </a:r>
          </a:p>
          <a:p>
            <a:pPr lvl="1"/>
            <a:r>
              <a:rPr lang="en-GB" sz="145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categorised</a:t>
            </a:r>
          </a:p>
          <a:p>
            <a:r>
              <a:rPr lang="en-GB" sz="1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analysed </a:t>
            </a:r>
          </a:p>
          <a:p>
            <a:pPr lvl="1"/>
            <a:r>
              <a:rPr lang="en-GB" sz="145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Excel</a:t>
            </a:r>
          </a:p>
          <a:p>
            <a:r>
              <a:rPr lang="en-GB" sz="16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Team meeting </a:t>
            </a:r>
          </a:p>
          <a:p>
            <a:pPr lvl="1"/>
            <a:r>
              <a:rPr lang="en-GB" sz="145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Review of data </a:t>
            </a:r>
          </a:p>
          <a:p>
            <a:endParaRPr lang="en-GB" sz="18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Graphic 6" descr="Magnifying glass">
            <a:extLst>
              <a:ext uri="{FF2B5EF4-FFF2-40B4-BE49-F238E27FC236}">
                <a16:creationId xmlns:a16="http://schemas.microsoft.com/office/drawing/2014/main" id="{E4D287D2-3A24-FA42-8922-BEC0BC2D57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7679" y="208694"/>
            <a:ext cx="1583108" cy="158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7495"/>
            <a:ext cx="7797662" cy="863974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Results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22067814"/>
              </p:ext>
            </p:extLst>
          </p:nvPr>
        </p:nvGraphicFramePr>
        <p:xfrm>
          <a:off x="467544" y="915566"/>
          <a:ext cx="78488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105958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6680" y="178607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46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949622" y="123478"/>
            <a:ext cx="2016224" cy="1224136"/>
          </a:xfrm>
          <a:prstGeom prst="wedgeEllipseCallout">
            <a:avLst>
              <a:gd name="adj1" fmla="val -50926"/>
              <a:gd name="adj2" fmla="val 541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Enquiries were directed to…</a:t>
            </a:r>
          </a:p>
        </p:txBody>
      </p:sp>
    </p:spTree>
    <p:extLst>
      <p:ext uri="{BB962C8B-B14F-4D97-AF65-F5344CB8AC3E}">
        <p14:creationId xmlns:p14="http://schemas.microsoft.com/office/powerpoint/2010/main" val="2991671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7797662" cy="863974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Results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847391"/>
              </p:ext>
            </p:extLst>
          </p:nvPr>
        </p:nvGraphicFramePr>
        <p:xfrm>
          <a:off x="-756592" y="843558"/>
          <a:ext cx="7416824" cy="387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644354"/>
              </p:ext>
            </p:extLst>
          </p:nvPr>
        </p:nvGraphicFramePr>
        <p:xfrm>
          <a:off x="3995936" y="749484"/>
          <a:ext cx="6933381" cy="3902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3608" y="56481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April 2022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16" y="56481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116672678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Outcome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66B015-19F4-AABD-EA14-EECF4B6F096A}"/>
              </a:ext>
            </a:extLst>
          </p:cNvPr>
          <p:cNvSpPr/>
          <p:nvPr/>
        </p:nvSpPr>
        <p:spPr>
          <a:xfrm>
            <a:off x="315822" y="1356815"/>
            <a:ext cx="192941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Team-based discussion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95E993-19C4-2C5F-4C43-ACA8B2EE96B0}"/>
              </a:ext>
            </a:extLst>
          </p:cNvPr>
          <p:cNvSpPr/>
          <p:nvPr/>
        </p:nvSpPr>
        <p:spPr>
          <a:xfrm>
            <a:off x="2547836" y="1356815"/>
            <a:ext cx="192941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Signposting document – Primary Care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137223-A341-8749-036D-CB23C08097A6}"/>
              </a:ext>
            </a:extLst>
          </p:cNvPr>
          <p:cNvSpPr/>
          <p:nvPr/>
        </p:nvSpPr>
        <p:spPr>
          <a:xfrm>
            <a:off x="4743156" y="1347614"/>
            <a:ext cx="192941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Patient Information Leaflet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B568C9-F381-8FDE-4FBF-287C17442039}"/>
              </a:ext>
            </a:extLst>
          </p:cNvPr>
          <p:cNvSpPr/>
          <p:nvPr/>
        </p:nvSpPr>
        <p:spPr>
          <a:xfrm>
            <a:off x="6938476" y="1347614"/>
            <a:ext cx="192941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FAQ page – via QR code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59350"/>
            <a:ext cx="2460775" cy="1408794"/>
          </a:xfrm>
          <a:prstGeom prst="rect">
            <a:avLst/>
          </a:prstGeom>
        </p:spPr>
      </p:pic>
      <p:pic>
        <p:nvPicPr>
          <p:cNvPr id="1028" name="Picture 4" descr="Scan QR Code To Mobile Phone. Electronic , Digital Technology, Barcode  Stock Vector - Illustration of information, closeup: 1545807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77944"/>
            <a:ext cx="1778307" cy="177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00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16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159</Words>
  <Application>Microsoft Office PowerPoint</Application>
  <PresentationFormat>On-screen Show (16:9)</PresentationFormat>
  <Paragraphs>44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Impact</vt:lpstr>
      <vt:lpstr>Main Event</vt:lpstr>
      <vt:lpstr>16_Main Event</vt:lpstr>
      <vt:lpstr>Analysis of ‘Inappropriate’ Medicines Helpline Calls and Identification of Strategies to Reduce Such Calls</vt:lpstr>
      <vt:lpstr>Introduction</vt:lpstr>
      <vt:lpstr>Method</vt:lpstr>
      <vt:lpstr>Results </vt:lpstr>
      <vt:lpstr>Results</vt:lpstr>
      <vt:lpstr>Outcome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Medicines Information Session 1</dc:title>
  <dc:creator>Afsher Mohamed</dc:creator>
  <cp:lastModifiedBy>Thompson Clare - Office Manager</cp:lastModifiedBy>
  <cp:revision>41</cp:revision>
  <dcterms:created xsi:type="dcterms:W3CDTF">2022-08-11T22:18:37Z</dcterms:created>
  <dcterms:modified xsi:type="dcterms:W3CDTF">2022-10-31T11:55:49Z</dcterms:modified>
</cp:coreProperties>
</file>