
<file path=[Content_Types].xml><?xml version="1.0" encoding="utf-8"?>
<Types xmlns="http://schemas.openxmlformats.org/package/2006/content-types">
  <Default Extension="aac" ContentType="audio/aac"/>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 id="2147483651" r:id="rId5"/>
    <p:sldMasterId id="2147483659" r:id="rId6"/>
    <p:sldMasterId id="2147483667" r:id="rId7"/>
  </p:sldMasterIdLst>
  <p:notesMasterIdLst>
    <p:notesMasterId r:id="rId13"/>
  </p:notesMasterIdLst>
  <p:handoutMasterIdLst>
    <p:handoutMasterId r:id="rId14"/>
  </p:handoutMasterIdLst>
  <p:sldIdLst>
    <p:sldId id="265" r:id="rId8"/>
    <p:sldId id="267" r:id="rId9"/>
    <p:sldId id="268" r:id="rId10"/>
    <p:sldId id="270" r:id="rId11"/>
    <p:sldId id="269" r:id="rId12"/>
  </p:sldIdLst>
  <p:sldSz cx="9144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27" userDrawn="1">
          <p15:clr>
            <a:srgbClr val="A4A3A4"/>
          </p15:clr>
        </p15:guide>
        <p15:guide id="2" orient="horz" pos="2672" userDrawn="1">
          <p15:clr>
            <a:srgbClr val="A4A3A4"/>
          </p15:clr>
        </p15:guide>
        <p15:guide id="3" orient="horz" pos="1481" userDrawn="1">
          <p15:clr>
            <a:srgbClr val="A4A3A4"/>
          </p15:clr>
        </p15:guide>
        <p15:guide id="4" pos="2889" userDrawn="1">
          <p15:clr>
            <a:srgbClr val="A4A3A4"/>
          </p15:clr>
        </p15:guide>
        <p15:guide id="5" pos="5559" userDrawn="1">
          <p15:clr>
            <a:srgbClr val="A4A3A4"/>
          </p15:clr>
        </p15:guide>
        <p15:guide id="6" pos="5327" userDrawn="1">
          <p15:clr>
            <a:srgbClr val="A4A3A4"/>
          </p15:clr>
        </p15:guide>
        <p15:guide id="7" pos="4889" userDrawn="1">
          <p15:clr>
            <a:srgbClr val="A4A3A4"/>
          </p15:clr>
        </p15:guide>
        <p15:guide id="8" pos="4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D61A5"/>
    <a:srgbClr val="0072C6"/>
    <a:srgbClr val="105393"/>
    <a:srgbClr val="005A9B"/>
    <a:srgbClr val="979797"/>
    <a:srgbClr val="AFAFAF"/>
    <a:srgbClr val="55B8CE"/>
    <a:srgbClr val="D238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2" autoAdjust="0"/>
    <p:restoredTop sz="99662" autoAdjust="0"/>
  </p:normalViewPr>
  <p:slideViewPr>
    <p:cSldViewPr snapToGrid="0" snapToObjects="1">
      <p:cViewPr varScale="1">
        <p:scale>
          <a:sx n="39" d="100"/>
          <a:sy n="39" d="100"/>
        </p:scale>
        <p:origin x="2064" y="32"/>
      </p:cViewPr>
      <p:guideLst>
        <p:guide orient="horz" pos="5527"/>
        <p:guide orient="horz" pos="2672"/>
        <p:guide orient="horz" pos="1481"/>
        <p:guide pos="2889"/>
        <p:guide pos="5559"/>
        <p:guide pos="5327"/>
        <p:guide pos="4889"/>
        <p:guide pos="48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oxnethome02.oxnet.nhs.uk\users$\rachel.reuby\Documents\Controlled%20Drugs%20and%20Medicines%20Information%20Practitioner\Medicines%20Information\Projects\20201%20UKMi%20abstract%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000" dirty="0">
                <a:latin typeface="Arial" panose="020B0604020202020204" pitchFamily="34" charset="0"/>
                <a:cs typeface="Arial" panose="020B0604020202020204" pitchFamily="34" charset="0"/>
              </a:rPr>
              <a:t>Figure 1: Enquiries received per financial</a:t>
            </a:r>
            <a:r>
              <a:rPr lang="en-US" sz="1000" baseline="0" dirty="0">
                <a:latin typeface="Arial" panose="020B0604020202020204" pitchFamily="34" charset="0"/>
                <a:cs typeface="Arial" panose="020B0604020202020204" pitchFamily="34" charset="0"/>
              </a:rPr>
              <a:t> year</a:t>
            </a:r>
            <a:endParaRPr lang="en-US" sz="1000"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Sheet3!$B$1</c:f>
              <c:strCache>
                <c:ptCount val="1"/>
                <c:pt idx="0">
                  <c:v>Enquiries received</c:v>
                </c:pt>
              </c:strCache>
            </c:strRef>
          </c:tx>
          <c:spPr>
            <a:ln w="31750" cap="rnd">
              <a:solidFill>
                <a:schemeClr val="accent1"/>
              </a:solidFill>
              <a:round/>
            </a:ln>
            <a:effectLst/>
          </c:spPr>
          <c:marker>
            <c:symbol val="circle"/>
            <c:size val="17"/>
            <c:spPr>
              <a:solidFill>
                <a:schemeClr val="accent1"/>
              </a:solidFill>
              <a:ln>
                <a:noFill/>
              </a:ln>
              <a:effectLst/>
            </c:spPr>
          </c:marker>
          <c:dLbls>
            <c:dLbl>
              <c:idx val="7"/>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392-4B49-8BDC-4215FDD1874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Sheet3!$A$2:$A$11</c:f>
              <c:strCache>
                <c:ptCount val="10"/>
                <c:pt idx="0">
                  <c:v>2010-11</c:v>
                </c:pt>
                <c:pt idx="1">
                  <c:v>2011-12</c:v>
                </c:pt>
                <c:pt idx="2">
                  <c:v>2012-13</c:v>
                </c:pt>
                <c:pt idx="3">
                  <c:v>2013-14</c:v>
                </c:pt>
                <c:pt idx="4">
                  <c:v>2014-15</c:v>
                </c:pt>
                <c:pt idx="5">
                  <c:v>2015-16</c:v>
                </c:pt>
                <c:pt idx="6">
                  <c:v>2016-17</c:v>
                </c:pt>
                <c:pt idx="7">
                  <c:v>2017-18</c:v>
                </c:pt>
                <c:pt idx="8">
                  <c:v>2018-19</c:v>
                </c:pt>
                <c:pt idx="9">
                  <c:v>2019-20</c:v>
                </c:pt>
              </c:strCache>
            </c:strRef>
          </c:cat>
          <c:val>
            <c:numRef>
              <c:f>Sheet3!$B$2:$B$11</c:f>
              <c:numCache>
                <c:formatCode>General</c:formatCode>
                <c:ptCount val="10"/>
                <c:pt idx="0">
                  <c:v>28</c:v>
                </c:pt>
                <c:pt idx="1">
                  <c:v>59</c:v>
                </c:pt>
                <c:pt idx="2">
                  <c:v>54</c:v>
                </c:pt>
                <c:pt idx="3">
                  <c:v>38</c:v>
                </c:pt>
                <c:pt idx="4">
                  <c:v>34</c:v>
                </c:pt>
                <c:pt idx="5">
                  <c:v>22</c:v>
                </c:pt>
                <c:pt idx="6">
                  <c:v>241</c:v>
                </c:pt>
                <c:pt idx="7">
                  <c:v>539</c:v>
                </c:pt>
                <c:pt idx="8">
                  <c:v>557</c:v>
                </c:pt>
                <c:pt idx="9">
                  <c:v>576</c:v>
                </c:pt>
              </c:numCache>
            </c:numRef>
          </c:val>
          <c:smooth val="0"/>
          <c:extLst>
            <c:ext xmlns:c16="http://schemas.microsoft.com/office/drawing/2014/chart" uri="{C3380CC4-5D6E-409C-BE32-E72D297353CC}">
              <c16:uniqueId val="{00000001-4392-4B49-8BDC-4215FDD18745}"/>
            </c:ext>
          </c:extLst>
        </c:ser>
        <c:dLbls>
          <c:dLblPos val="ctr"/>
          <c:showLegendKey val="0"/>
          <c:showVal val="1"/>
          <c:showCatName val="0"/>
          <c:showSerName val="0"/>
          <c:showPercent val="0"/>
          <c:showBubbleSize val="0"/>
        </c:dLbls>
        <c:marker val="1"/>
        <c:smooth val="0"/>
        <c:axId val="480981784"/>
        <c:axId val="480974896"/>
      </c:lineChart>
      <c:catAx>
        <c:axId val="4809817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480974896"/>
        <c:crosses val="autoZero"/>
        <c:auto val="1"/>
        <c:lblAlgn val="ctr"/>
        <c:lblOffset val="100"/>
        <c:noMultiLvlLbl val="0"/>
      </c:catAx>
      <c:valAx>
        <c:axId val="48097489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809817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4F81BD"/>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000" b="1" dirty="0">
                <a:latin typeface="Arial" panose="020B0604020202020204" pitchFamily="34" charset="0"/>
                <a:cs typeface="Arial" panose="020B0604020202020204" pitchFamily="34" charset="0"/>
              </a:rPr>
              <a:t>Figure 2: Enquiry</a:t>
            </a:r>
            <a:r>
              <a:rPr lang="en-GB" sz="1000" b="1" baseline="0" dirty="0">
                <a:latin typeface="Arial" panose="020B0604020202020204" pitchFamily="34" charset="0"/>
                <a:cs typeface="Arial" panose="020B0604020202020204" pitchFamily="34" charset="0"/>
              </a:rPr>
              <a:t> categories for 2010 and 2020</a:t>
            </a:r>
            <a:endParaRPr lang="en-GB" sz="1000" b="1"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2010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Sheet1!$A$2:$A$18</c:f>
              <c:strCache>
                <c:ptCount val="17"/>
                <c:pt idx="0">
                  <c:v>Dosage/administration</c:v>
                </c:pt>
                <c:pt idx="1">
                  <c:v>Pharmacology/Pharmacokinetics</c:v>
                </c:pt>
                <c:pt idx="2">
                  <c:v>ADRs</c:v>
                </c:pt>
                <c:pt idx="3">
                  <c:v>Availability</c:v>
                </c:pt>
                <c:pt idx="4">
                  <c:v>Injectables</c:v>
                </c:pt>
                <c:pt idx="5">
                  <c:v>Therapy choice</c:v>
                </c:pt>
                <c:pt idx="6">
                  <c:v>Herbals</c:v>
                </c:pt>
                <c:pt idx="7">
                  <c:v>Identification</c:v>
                </c:pt>
                <c:pt idx="8">
                  <c:v>Interactions</c:v>
                </c:pt>
                <c:pt idx="9">
                  <c:v>Breastfeeding</c:v>
                </c:pt>
                <c:pt idx="10">
                  <c:v>Pregnancy</c:v>
                </c:pt>
                <c:pt idx="11">
                  <c:v>Renal disease</c:v>
                </c:pt>
                <c:pt idx="12">
                  <c:v>Review</c:v>
                </c:pt>
                <c:pt idx="13">
                  <c:v>Non-clinical</c:v>
                </c:pt>
                <c:pt idx="14">
                  <c:v>Pharmaceutical</c:v>
                </c:pt>
                <c:pt idx="15">
                  <c:v>Drugs of abuse</c:v>
                </c:pt>
                <c:pt idx="16">
                  <c:v>Other</c:v>
                </c:pt>
              </c:strCache>
            </c:strRef>
          </c:cat>
          <c:val>
            <c:numRef>
              <c:f>Sheet1!$B$2:$B$18</c:f>
              <c:numCache>
                <c:formatCode>General</c:formatCode>
                <c:ptCount val="17"/>
                <c:pt idx="0">
                  <c:v>2</c:v>
                </c:pt>
                <c:pt idx="1">
                  <c:v>1</c:v>
                </c:pt>
                <c:pt idx="2">
                  <c:v>7</c:v>
                </c:pt>
                <c:pt idx="3">
                  <c:v>4</c:v>
                </c:pt>
                <c:pt idx="4">
                  <c:v>0</c:v>
                </c:pt>
                <c:pt idx="5">
                  <c:v>2</c:v>
                </c:pt>
                <c:pt idx="6">
                  <c:v>0</c:v>
                </c:pt>
                <c:pt idx="7">
                  <c:v>0</c:v>
                </c:pt>
                <c:pt idx="8">
                  <c:v>4</c:v>
                </c:pt>
                <c:pt idx="9">
                  <c:v>0</c:v>
                </c:pt>
                <c:pt idx="10">
                  <c:v>1</c:v>
                </c:pt>
                <c:pt idx="11">
                  <c:v>0</c:v>
                </c:pt>
                <c:pt idx="12">
                  <c:v>0</c:v>
                </c:pt>
                <c:pt idx="13">
                  <c:v>2</c:v>
                </c:pt>
                <c:pt idx="14">
                  <c:v>5</c:v>
                </c:pt>
                <c:pt idx="15">
                  <c:v>0</c:v>
                </c:pt>
                <c:pt idx="16">
                  <c:v>2</c:v>
                </c:pt>
              </c:numCache>
            </c:numRef>
          </c:val>
          <c:smooth val="0"/>
          <c:extLst>
            <c:ext xmlns:c16="http://schemas.microsoft.com/office/drawing/2014/chart" uri="{C3380CC4-5D6E-409C-BE32-E72D297353CC}">
              <c16:uniqueId val="{00000000-7F6D-49B2-9103-E4386AF4A77C}"/>
            </c:ext>
          </c:extLst>
        </c:ser>
        <c:ser>
          <c:idx val="1"/>
          <c:order val="1"/>
          <c:tx>
            <c:strRef>
              <c:f>Sheet1!$C$1</c:f>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Sheet1!$A$2:$A$18</c:f>
              <c:strCache>
                <c:ptCount val="17"/>
                <c:pt idx="0">
                  <c:v>Dosage/administration</c:v>
                </c:pt>
                <c:pt idx="1">
                  <c:v>Pharmacology/Pharmacokinetics</c:v>
                </c:pt>
                <c:pt idx="2">
                  <c:v>ADRs</c:v>
                </c:pt>
                <c:pt idx="3">
                  <c:v>Availability</c:v>
                </c:pt>
                <c:pt idx="4">
                  <c:v>Injectables</c:v>
                </c:pt>
                <c:pt idx="5">
                  <c:v>Therapy choice</c:v>
                </c:pt>
                <c:pt idx="6">
                  <c:v>Herbals</c:v>
                </c:pt>
                <c:pt idx="7">
                  <c:v>Identification</c:v>
                </c:pt>
                <c:pt idx="8">
                  <c:v>Interactions</c:v>
                </c:pt>
                <c:pt idx="9">
                  <c:v>Breastfeeding</c:v>
                </c:pt>
                <c:pt idx="10">
                  <c:v>Pregnancy</c:v>
                </c:pt>
                <c:pt idx="11">
                  <c:v>Renal disease</c:v>
                </c:pt>
                <c:pt idx="12">
                  <c:v>Review</c:v>
                </c:pt>
                <c:pt idx="13">
                  <c:v>Non-clinical</c:v>
                </c:pt>
                <c:pt idx="14">
                  <c:v>Pharmaceutical</c:v>
                </c:pt>
                <c:pt idx="15">
                  <c:v>Drugs of abuse</c:v>
                </c:pt>
                <c:pt idx="16">
                  <c:v>Other</c:v>
                </c:pt>
              </c:strCache>
            </c:strRef>
          </c:cat>
          <c:val>
            <c:numRef>
              <c:f>Sheet1!$C$2:$C$18</c:f>
              <c:numCache>
                <c:formatCode>General</c:formatCode>
                <c:ptCount val="17"/>
                <c:pt idx="0">
                  <c:v>205</c:v>
                </c:pt>
                <c:pt idx="1">
                  <c:v>1</c:v>
                </c:pt>
                <c:pt idx="2">
                  <c:v>54</c:v>
                </c:pt>
                <c:pt idx="3">
                  <c:v>137</c:v>
                </c:pt>
                <c:pt idx="4">
                  <c:v>1</c:v>
                </c:pt>
                <c:pt idx="5">
                  <c:v>86</c:v>
                </c:pt>
                <c:pt idx="6">
                  <c:v>1</c:v>
                </c:pt>
                <c:pt idx="7">
                  <c:v>3</c:v>
                </c:pt>
                <c:pt idx="8">
                  <c:v>19</c:v>
                </c:pt>
                <c:pt idx="9">
                  <c:v>1</c:v>
                </c:pt>
                <c:pt idx="10">
                  <c:v>0</c:v>
                </c:pt>
                <c:pt idx="11">
                  <c:v>11</c:v>
                </c:pt>
                <c:pt idx="12">
                  <c:v>1</c:v>
                </c:pt>
                <c:pt idx="13">
                  <c:v>15</c:v>
                </c:pt>
                <c:pt idx="14">
                  <c:v>9</c:v>
                </c:pt>
                <c:pt idx="15">
                  <c:v>1</c:v>
                </c:pt>
                <c:pt idx="16">
                  <c:v>119</c:v>
                </c:pt>
              </c:numCache>
            </c:numRef>
          </c:val>
          <c:smooth val="0"/>
          <c:extLst>
            <c:ext xmlns:c16="http://schemas.microsoft.com/office/drawing/2014/chart" uri="{C3380CC4-5D6E-409C-BE32-E72D297353CC}">
              <c16:uniqueId val="{00000001-7F6D-49B2-9103-E4386AF4A77C}"/>
            </c:ext>
          </c:extLst>
        </c:ser>
        <c:dLbls>
          <c:showLegendKey val="0"/>
          <c:showVal val="0"/>
          <c:showCatName val="0"/>
          <c:showSerName val="0"/>
          <c:showPercent val="0"/>
          <c:showBubbleSize val="0"/>
        </c:dLbls>
        <c:marker val="1"/>
        <c:smooth val="0"/>
        <c:axId val="454186696"/>
        <c:axId val="454190304"/>
      </c:lineChart>
      <c:catAx>
        <c:axId val="45418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4190304"/>
        <c:crosses val="autoZero"/>
        <c:auto val="1"/>
        <c:lblAlgn val="ctr"/>
        <c:lblOffset val="100"/>
        <c:noMultiLvlLbl val="0"/>
      </c:catAx>
      <c:valAx>
        <c:axId val="454190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4186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b="1" dirty="0">
                <a:latin typeface="Arial" panose="020B0604020202020204" pitchFamily="34" charset="0"/>
                <a:cs typeface="Arial" panose="020B0604020202020204" pitchFamily="34" charset="0"/>
              </a:rPr>
              <a:t>Figure 3: Enquirer status 2010-11</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EE-4344-90F6-222CF782CB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EE-4344-90F6-222CF782CB19}"/>
              </c:ext>
            </c:extLst>
          </c:dPt>
          <c:cat>
            <c:strRef>
              <c:f>Sheet1!$A$2:$A$3</c:f>
              <c:strCache>
                <c:ptCount val="2"/>
                <c:pt idx="0">
                  <c:v>Member of the public</c:v>
                </c:pt>
                <c:pt idx="1">
                  <c:v>Other</c:v>
                </c:pt>
              </c:strCache>
            </c:strRef>
          </c:cat>
          <c:val>
            <c:numRef>
              <c:f>Sheet1!$B$2:$B$3</c:f>
              <c:numCache>
                <c:formatCode>General</c:formatCode>
                <c:ptCount val="2"/>
                <c:pt idx="0">
                  <c:v>27</c:v>
                </c:pt>
                <c:pt idx="1">
                  <c:v>1</c:v>
                </c:pt>
              </c:numCache>
            </c:numRef>
          </c:val>
          <c:extLst>
            <c:ext xmlns:c16="http://schemas.microsoft.com/office/drawing/2014/chart" uri="{C3380CC4-5D6E-409C-BE32-E72D297353CC}">
              <c16:uniqueId val="{00000004-48EE-4344-90F6-222CF782CB1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b="1" dirty="0">
                <a:latin typeface="Arial" panose="020B0604020202020204" pitchFamily="34" charset="0"/>
                <a:cs typeface="Arial" panose="020B0604020202020204" pitchFamily="34" charset="0"/>
              </a:rPr>
              <a:t>Figure 4: Enquirer</a:t>
            </a:r>
            <a:r>
              <a:rPr lang="en-US" sz="1000" b="1" baseline="0" dirty="0">
                <a:latin typeface="Arial" panose="020B0604020202020204" pitchFamily="34" charset="0"/>
                <a:cs typeface="Arial" panose="020B0604020202020204" pitchFamily="34" charset="0"/>
              </a:rPr>
              <a:t> status 2019-20</a:t>
            </a:r>
            <a:endParaRPr lang="en-US" sz="1000" b="1" dirty="0">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6CA-418E-BD6F-FD9A1347C0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CA-418E-BD6F-FD9A1347C09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6CA-418E-BD6F-FD9A1347C09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CA-418E-BD6F-FD9A1347C09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6CA-418E-BD6F-FD9A1347C097}"/>
              </c:ext>
            </c:extLst>
          </c:dPt>
          <c:cat>
            <c:strRef>
              <c:f>Sheet1!$A$2:$A$6</c:f>
              <c:strCache>
                <c:ptCount val="5"/>
                <c:pt idx="0">
                  <c:v>Member of public</c:v>
                </c:pt>
                <c:pt idx="1">
                  <c:v>Primary care nurse/midwife</c:v>
                </c:pt>
                <c:pt idx="2">
                  <c:v>Practice pharmacist</c:v>
                </c:pt>
                <c:pt idx="3">
                  <c:v>Community pharmacy staff</c:v>
                </c:pt>
                <c:pt idx="4">
                  <c:v>GP</c:v>
                </c:pt>
              </c:strCache>
            </c:strRef>
          </c:cat>
          <c:val>
            <c:numRef>
              <c:f>Sheet1!$B$2:$B$6</c:f>
              <c:numCache>
                <c:formatCode>General</c:formatCode>
                <c:ptCount val="5"/>
                <c:pt idx="0">
                  <c:v>476</c:v>
                </c:pt>
                <c:pt idx="1">
                  <c:v>13</c:v>
                </c:pt>
                <c:pt idx="2">
                  <c:v>43</c:v>
                </c:pt>
                <c:pt idx="3">
                  <c:v>28</c:v>
                </c:pt>
                <c:pt idx="4">
                  <c:v>16</c:v>
                </c:pt>
              </c:numCache>
            </c:numRef>
          </c:val>
          <c:extLst>
            <c:ext xmlns:c16="http://schemas.microsoft.com/office/drawing/2014/chart" uri="{C3380CC4-5D6E-409C-BE32-E72D297353CC}">
              <c16:uniqueId val="{0000000A-16CA-418E-BD6F-FD9A1347C09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59BA26-F036-4D4E-92E2-EDCBCEB047B9}" type="datetimeFigureOut">
              <a:rPr lang="en-US" smtClean="0"/>
              <a:t>9/10/2021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D5A77A-0E4F-7746-9145-8929A8B77DC0}" type="slidenum">
              <a:rPr lang="en-US" smtClean="0"/>
              <a:t>‹#›</a:t>
            </a:fld>
            <a:endParaRPr lang="en-US"/>
          </a:p>
        </p:txBody>
      </p:sp>
    </p:spTree>
    <p:extLst>
      <p:ext uri="{BB962C8B-B14F-4D97-AF65-F5344CB8AC3E}">
        <p14:creationId xmlns:p14="http://schemas.microsoft.com/office/powerpoint/2010/main" val="247188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29F382-7CD3-FC4A-805A-252AEE4C4E1D}" type="datetimeFigureOut">
              <a:rPr lang="en-US" smtClean="0"/>
              <a:t>9/10/2021</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E491C-26EA-1040-AD66-805C981117D6}" type="slidenum">
              <a:rPr lang="en-US" smtClean="0"/>
              <a:t>‹#›</a:t>
            </a:fld>
            <a:endParaRPr lang="en-US"/>
          </a:p>
        </p:txBody>
      </p:sp>
    </p:spTree>
    <p:extLst>
      <p:ext uri="{BB962C8B-B14F-4D97-AF65-F5344CB8AC3E}">
        <p14:creationId xmlns:p14="http://schemas.microsoft.com/office/powerpoint/2010/main" val="22852295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6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19209"/>
            <a:ext cx="8229600" cy="2032000"/>
          </a:xfrm>
          <a:prstGeom prst="rect">
            <a:avLst/>
          </a:prstGeom>
        </p:spPr>
        <p:txBody>
          <a:bodyPr/>
          <a:lstStyle/>
          <a:p>
            <a:r>
              <a:rPr lang="en-GB" dirty="0"/>
              <a:t>Click to edit Master title style</a:t>
            </a:r>
            <a:endParaRPr lang="en-US" dirty="0"/>
          </a:p>
        </p:txBody>
      </p:sp>
    </p:spTree>
    <p:extLst>
      <p:ext uri="{BB962C8B-B14F-4D97-AF65-F5344CB8AC3E}">
        <p14:creationId xmlns:p14="http://schemas.microsoft.com/office/powerpoint/2010/main" val="96482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959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94716"/>
            <a:ext cx="3008313" cy="2065867"/>
          </a:xfrm>
          <a:prstGeom prst="rect">
            <a:avLst/>
          </a:prstGeo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575050" y="2094717"/>
            <a:ext cx="5111751" cy="87962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4603360"/>
            <a:ext cx="3008313" cy="6287599"/>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GB" dirty="0"/>
              <a:t>Click to edit Master text styles</a:t>
            </a:r>
          </a:p>
        </p:txBody>
      </p:sp>
    </p:spTree>
    <p:extLst>
      <p:ext uri="{BB962C8B-B14F-4D97-AF65-F5344CB8AC3E}">
        <p14:creationId xmlns:p14="http://schemas.microsoft.com/office/powerpoint/2010/main" val="1859462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094716"/>
            <a:ext cx="5486400" cy="6309861"/>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9541937"/>
            <a:ext cx="5486400" cy="1430865"/>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GB"/>
              <a:t>Click to edit Master text styles</a:t>
            </a:r>
          </a:p>
        </p:txBody>
      </p:sp>
    </p:spTree>
    <p:extLst>
      <p:ext uri="{BB962C8B-B14F-4D97-AF65-F5344CB8AC3E}">
        <p14:creationId xmlns:p14="http://schemas.microsoft.com/office/powerpoint/2010/main" val="135253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87426"/>
            <a:ext cx="7772400" cy="2613377"/>
          </a:xfrm>
        </p:spPr>
        <p:txBody>
          <a:bodyPr/>
          <a:lstStyle/>
          <a:p>
            <a:r>
              <a:rPr lang="en-GB"/>
              <a:t>Click to edit Master title style</a:t>
            </a:r>
            <a:endParaRPr lang="en-US"/>
          </a:p>
        </p:txBody>
      </p:sp>
      <p:sp>
        <p:nvSpPr>
          <p:cNvPr id="3" name="Subtitle 2"/>
          <p:cNvSpPr>
            <a:spLocks noGrp="1"/>
          </p:cNvSpPr>
          <p:nvPr>
            <p:ph type="subTitle" idx="1"/>
          </p:nvPr>
        </p:nvSpPr>
        <p:spPr>
          <a:xfrm>
            <a:off x="1371600" y="6908800"/>
            <a:ext cx="6400800" cy="3115733"/>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89484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54966"/>
            <a:ext cx="8229600" cy="763599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Placeholder 1"/>
          <p:cNvSpPr>
            <a:spLocks noGrp="1"/>
          </p:cNvSpPr>
          <p:nvPr>
            <p:ph type="title"/>
          </p:nvPr>
        </p:nvSpPr>
        <p:spPr>
          <a:xfrm>
            <a:off x="457200" y="1906570"/>
            <a:ext cx="8229600" cy="929521"/>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213611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90343"/>
            <a:ext cx="7772400" cy="2421467"/>
          </a:xfrm>
        </p:spPr>
        <p:txBody>
          <a:bodyPr anchor="t"/>
          <a:lstStyle>
            <a:lvl1pPr algn="l">
              <a:defRPr sz="4000" b="1" cap="all"/>
            </a:lvl1pPr>
          </a:lstStyle>
          <a:p>
            <a:r>
              <a:rPr lang="en-GB" dirty="0"/>
              <a:t>Click to edit Master title style</a:t>
            </a:r>
            <a:endParaRPr lang="en-US" dirty="0"/>
          </a:p>
        </p:txBody>
      </p:sp>
    </p:spTree>
    <p:extLst>
      <p:ext uri="{BB962C8B-B14F-4D97-AF65-F5344CB8AC3E}">
        <p14:creationId xmlns:p14="http://schemas.microsoft.com/office/powerpoint/2010/main" val="304396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386670"/>
            <a:ext cx="4038600" cy="75042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3386670"/>
            <a:ext cx="4038600" cy="75042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1"/>
          <p:cNvSpPr>
            <a:spLocks noGrp="1"/>
          </p:cNvSpPr>
          <p:nvPr>
            <p:ph type="title"/>
          </p:nvPr>
        </p:nvSpPr>
        <p:spPr>
          <a:xfrm>
            <a:off x="457200" y="1906570"/>
            <a:ext cx="8229600" cy="929521"/>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91682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3428305"/>
            <a:ext cx="4040188" cy="72035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1" y="4289777"/>
            <a:ext cx="4040188" cy="66011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6" y="3428309"/>
            <a:ext cx="4041775" cy="642007"/>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4289778"/>
            <a:ext cx="4041775" cy="66011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itle Placeholder 1"/>
          <p:cNvSpPr>
            <a:spLocks noGrp="1"/>
          </p:cNvSpPr>
          <p:nvPr>
            <p:ph type="title"/>
          </p:nvPr>
        </p:nvSpPr>
        <p:spPr>
          <a:xfrm>
            <a:off x="457200" y="1906570"/>
            <a:ext cx="8229600" cy="929521"/>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37790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22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87426"/>
            <a:ext cx="7772400" cy="2613377"/>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6908800"/>
            <a:ext cx="6400800" cy="3115733"/>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71066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3331201"/>
            <a:ext cx="4040188" cy="1137355"/>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1" y="4628444"/>
            <a:ext cx="4040188" cy="62625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3331201"/>
            <a:ext cx="4041775" cy="1137355"/>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6" y="4628444"/>
            <a:ext cx="4041775" cy="62625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Placeholder 1"/>
          <p:cNvSpPr>
            <a:spLocks noGrp="1"/>
          </p:cNvSpPr>
          <p:nvPr>
            <p:ph type="title"/>
          </p:nvPr>
        </p:nvSpPr>
        <p:spPr>
          <a:xfrm>
            <a:off x="457200" y="1906570"/>
            <a:ext cx="8229600" cy="929521"/>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8784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OUH_FT_Powerpoint_Elements-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192000"/>
          </a:xfrm>
          <a:prstGeom prst="rect">
            <a:avLst/>
          </a:prstGeom>
        </p:spPr>
      </p:pic>
    </p:spTree>
    <p:extLst>
      <p:ext uri="{BB962C8B-B14F-4D97-AF65-F5344CB8AC3E}">
        <p14:creationId xmlns:p14="http://schemas.microsoft.com/office/powerpoint/2010/main" val="2996225713"/>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06570"/>
            <a:ext cx="8229600" cy="92952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3349039"/>
            <a:ext cx="8229600" cy="754192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1289"/>
            <a:ext cx="9140952" cy="1608807"/>
          </a:xfrm>
          <a:prstGeom prst="rect">
            <a:avLst/>
          </a:prstGeom>
        </p:spPr>
      </p:pic>
      <p:sp>
        <p:nvSpPr>
          <p:cNvPr id="10" name="Rectangle 9"/>
          <p:cNvSpPr/>
          <p:nvPr userDrawn="1"/>
        </p:nvSpPr>
        <p:spPr>
          <a:xfrm>
            <a:off x="0" y="11740446"/>
            <a:ext cx="9140952" cy="451556"/>
          </a:xfrm>
          <a:prstGeom prst="rect">
            <a:avLst/>
          </a:prstGeom>
          <a:solidFill>
            <a:srgbClr val="0072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8930215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txStyles>
    <p:titleStyle>
      <a:lvl1pPr algn="ctr" defTabSz="457189" rtl="0" eaLnBrk="1" latinLnBrk="0" hangingPunct="1">
        <a:spcBef>
          <a:spcPct val="0"/>
        </a:spcBef>
        <a:buNone/>
        <a:defRPr sz="3000" b="1" i="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739190"/>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844803"/>
            <a:ext cx="8229600" cy="804615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OUH_FT_Powerpoint_Elements-3.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1614763"/>
          </a:xfrm>
          <a:prstGeom prst="rect">
            <a:avLst/>
          </a:prstGeom>
        </p:spPr>
      </p:pic>
      <p:sp>
        <p:nvSpPr>
          <p:cNvPr id="8" name="Rectangle 7"/>
          <p:cNvSpPr/>
          <p:nvPr userDrawn="1"/>
        </p:nvSpPr>
        <p:spPr>
          <a:xfrm>
            <a:off x="0" y="11740446"/>
            <a:ext cx="9140952" cy="451556"/>
          </a:xfrm>
          <a:prstGeom prst="rect">
            <a:avLst/>
          </a:prstGeom>
          <a:solidFill>
            <a:srgbClr val="0072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58211680"/>
      </p:ext>
    </p:extLst>
  </p:cSld>
  <p:clrMap bg1="lt1" tx1="dk1" bg2="lt2" tx2="dk2" accent1="accent1" accent2="accent2" accent3="accent3" accent4="accent4" accent5="accent5" accent6="accent6" hlink="hlink" folHlink="folHlink"/>
  <p:sldLayoutIdLst>
    <p:sldLayoutId id="2147483668" r:id="rId1"/>
    <p:sldLayoutId id="2147483672" r:id="rId2"/>
    <p:sldLayoutId id="2147483673" r:id="rId3"/>
    <p:sldLayoutId id="2147483674" r:id="rId4"/>
    <p:sldLayoutId id="2147483675" r:id="rId5"/>
    <p:sldLayoutId id="2147483676" r:id="rId6"/>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aac"/><Relationship Id="rId1" Type="http://schemas.microsoft.com/office/2007/relationships/media" Target="../media/media1.aac"/><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991665"/>
            <a:ext cx="8229600" cy="4244307"/>
          </a:xfrm>
        </p:spPr>
        <p:txBody>
          <a:bodyPr>
            <a:normAutofit fontScale="92500" lnSpcReduction="20000"/>
          </a:bodyPr>
          <a:lstStyle/>
          <a:p>
            <a:pPr marL="0" indent="0" algn="ctr">
              <a:spcAft>
                <a:spcPts val="600"/>
              </a:spcAft>
              <a:buNone/>
            </a:pPr>
            <a:r>
              <a:rPr lang="en-US" sz="2400" b="1" dirty="0">
                <a:latin typeface="Arial" panose="020B0604020202020204" pitchFamily="34" charset="0"/>
                <a:cs typeface="Arial" panose="020B0604020202020204" pitchFamily="34" charset="0"/>
              </a:rPr>
              <a:t>Introduction</a:t>
            </a:r>
          </a:p>
          <a:p>
            <a:pPr algn="just"/>
            <a:r>
              <a:rPr lang="en-US" sz="1900" dirty="0">
                <a:latin typeface="Arial" panose="020B0604020202020204" pitchFamily="34" charset="0"/>
                <a:cs typeface="Arial" panose="020B0604020202020204" pitchFamily="34" charset="0"/>
              </a:rPr>
              <a:t>The Oxford University Hospitals (OUH) NHS Foundation Trust is a multi-site Trust. The Medicines Information (MI) service covers all Trust sites but is largely based at the John Radcliffe Hospital in Oxford.</a:t>
            </a:r>
          </a:p>
          <a:p>
            <a:pPr algn="just"/>
            <a:r>
              <a:rPr lang="en-US" sz="1900" dirty="0">
                <a:latin typeface="Arial" panose="020B0604020202020204" pitchFamily="34" charset="0"/>
                <a:cs typeface="Arial" panose="020B0604020202020204" pitchFamily="34" charset="0"/>
              </a:rPr>
              <a:t>The MI patient helpline was set up in 2010 in response to the </a:t>
            </a:r>
            <a:r>
              <a:rPr lang="en-US" sz="1900" dirty="0" err="1">
                <a:latin typeface="Arial" panose="020B0604020202020204" pitchFamily="34" charset="0"/>
                <a:cs typeface="Arial" panose="020B0604020202020204" pitchFamily="34" charset="0"/>
              </a:rPr>
              <a:t>UKMi</a:t>
            </a:r>
            <a:r>
              <a:rPr lang="en-US" sz="1900" dirty="0">
                <a:latin typeface="Arial" panose="020B0604020202020204" pitchFamily="34" charset="0"/>
                <a:cs typeface="Arial" panose="020B0604020202020204" pitchFamily="34" charset="0"/>
              </a:rPr>
              <a:t> strategy aims to increase the access to, and the number of, patient helplines.</a:t>
            </a:r>
          </a:p>
          <a:p>
            <a:pPr algn="just"/>
            <a:r>
              <a:rPr lang="en-US" sz="1900" dirty="0">
                <a:latin typeface="Arial" panose="020B0604020202020204" pitchFamily="34" charset="0"/>
                <a:cs typeface="Arial" panose="020B0604020202020204" pitchFamily="34" charset="0"/>
              </a:rPr>
              <a:t>The MI patient helpline only provides advice on patients under the care of, or discharged from, OUH services. All other patient-related enquiries are referred to the regional </a:t>
            </a:r>
            <a:r>
              <a:rPr lang="en-US" sz="1900" dirty="0" err="1">
                <a:latin typeface="Arial" panose="020B0604020202020204" pitchFamily="34" charset="0"/>
                <a:cs typeface="Arial" panose="020B0604020202020204" pitchFamily="34" charset="0"/>
              </a:rPr>
              <a:t>centre</a:t>
            </a:r>
            <a:r>
              <a:rPr lang="en-US" sz="1900" dirty="0">
                <a:latin typeface="Arial" panose="020B0604020202020204" pitchFamily="34" charset="0"/>
                <a:cs typeface="Arial" panose="020B0604020202020204" pitchFamily="34" charset="0"/>
              </a:rPr>
              <a:t>.</a:t>
            </a:r>
          </a:p>
          <a:p>
            <a:pPr algn="just"/>
            <a:r>
              <a:rPr lang="en-US" sz="1900" dirty="0">
                <a:latin typeface="Arial" panose="020B0604020202020204" pitchFamily="34" charset="0"/>
                <a:cs typeface="Arial" panose="020B0604020202020204" pitchFamily="34" charset="0"/>
              </a:rPr>
              <a:t>Non-medicine related queries, e.g., dressings, physiotherapy, appointments, etc. are referred to the appropriate departments, e.g., ward, outpatient area, consultant secretary, etc.</a:t>
            </a:r>
          </a:p>
          <a:p>
            <a:pPr algn="just"/>
            <a:r>
              <a:rPr lang="en-US" sz="1900" dirty="0">
                <a:latin typeface="Arial" panose="020B0604020202020204" pitchFamily="34" charset="0"/>
                <a:cs typeface="Arial" panose="020B0604020202020204" pitchFamily="34" charset="0"/>
              </a:rPr>
              <a:t>The MI patient helpline was advertised to outpatients and inpatients using business cards with the MI telephone number on, which were placed inside their green medicines bag at the accuracy checking stage, or by ward-based dispensary staff.</a:t>
            </a:r>
          </a:p>
          <a:p>
            <a:pPr marL="0" indent="0" algn="just">
              <a:buNone/>
            </a:pPr>
            <a:endParaRPr lang="en-US" sz="1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1540098"/>
            <a:ext cx="8229600" cy="1397682"/>
          </a:xfrm>
        </p:spPr>
        <p:txBody>
          <a:bodyPr>
            <a:normAutofit/>
          </a:bodyPr>
          <a:lstStyle/>
          <a:p>
            <a:r>
              <a:rPr lang="en-US" sz="3200" dirty="0">
                <a:latin typeface="Arial" panose="020B0604020202020204" pitchFamily="34" charset="0"/>
                <a:cs typeface="Arial" panose="020B0604020202020204" pitchFamily="34" charset="0"/>
              </a:rPr>
              <a:t>Evaluating a Medicines Information patient helpline – 10 years on</a:t>
            </a:r>
          </a:p>
        </p:txBody>
      </p:sp>
      <p:sp>
        <p:nvSpPr>
          <p:cNvPr id="4" name="Title 2">
            <a:extLst>
              <a:ext uri="{FF2B5EF4-FFF2-40B4-BE49-F238E27FC236}">
                <a16:creationId xmlns:a16="http://schemas.microsoft.com/office/drawing/2014/main" id="{AD493CB7-318B-483E-ACE0-036D5C47A460}"/>
              </a:ext>
            </a:extLst>
          </p:cNvPr>
          <p:cNvSpPr txBox="1">
            <a:spLocks/>
          </p:cNvSpPr>
          <p:nvPr/>
        </p:nvSpPr>
        <p:spPr>
          <a:xfrm>
            <a:off x="553453" y="3168317"/>
            <a:ext cx="8229600" cy="1397682"/>
          </a:xfrm>
          <a:prstGeom prst="rect">
            <a:avLst/>
          </a:prstGeom>
        </p:spPr>
        <p:txBody>
          <a:bodyPr vert="horz" lIns="91440" tIns="45720" rIns="91440" bIns="45720" rtlCol="0" anchor="ctr">
            <a:normAutofit fontScale="97500"/>
          </a:bodyPr>
          <a:lstStyle>
            <a:lvl1pPr algn="ctr" defTabSz="457189" rtl="0" eaLnBrk="1" latinLnBrk="0" hangingPunct="1">
              <a:spcBef>
                <a:spcPct val="0"/>
              </a:spcBef>
              <a:buNone/>
              <a:defRPr sz="3000" b="1" i="0" kern="1200">
                <a:solidFill>
                  <a:schemeClr val="tx1"/>
                </a:solidFill>
                <a:latin typeface="+mj-lt"/>
                <a:ea typeface="+mj-ea"/>
                <a:cs typeface="+mj-cs"/>
              </a:defRPr>
            </a:lvl1pPr>
          </a:lstStyle>
          <a:p>
            <a:endParaRPr lang="en-US" dirty="0"/>
          </a:p>
        </p:txBody>
      </p:sp>
      <p:sp>
        <p:nvSpPr>
          <p:cNvPr id="5" name="TextBox 4">
            <a:extLst>
              <a:ext uri="{FF2B5EF4-FFF2-40B4-BE49-F238E27FC236}">
                <a16:creationId xmlns:a16="http://schemas.microsoft.com/office/drawing/2014/main" id="{351D40D7-D563-45C4-9A35-D1F7D9992E9D}"/>
              </a:ext>
            </a:extLst>
          </p:cNvPr>
          <p:cNvSpPr txBox="1"/>
          <p:nvPr/>
        </p:nvSpPr>
        <p:spPr>
          <a:xfrm>
            <a:off x="1155032" y="3128211"/>
            <a:ext cx="6946231" cy="646331"/>
          </a:xfrm>
          <a:prstGeom prst="rect">
            <a:avLst/>
          </a:prstGeom>
          <a:noFill/>
        </p:spPr>
        <p:txBody>
          <a:bodyPr wrap="square" rtlCol="0">
            <a:spAutoFit/>
          </a:bodyPr>
          <a:lstStyle/>
          <a:p>
            <a:pPr algn="just"/>
            <a:r>
              <a:rPr lang="en-GB" b="1" dirty="0">
                <a:latin typeface="Arial" panose="020B0604020202020204" pitchFamily="34" charset="0"/>
                <a:cs typeface="Arial" panose="020B0604020202020204" pitchFamily="34" charset="0"/>
              </a:rPr>
              <a:t>Authors:</a:t>
            </a:r>
            <a:r>
              <a:rPr lang="en-GB" dirty="0">
                <a:latin typeface="Arial" panose="020B0604020202020204" pitchFamily="34" charset="0"/>
                <a:cs typeface="Arial" panose="020B0604020202020204" pitchFamily="34" charset="0"/>
              </a:rPr>
              <a:t> </a:t>
            </a:r>
            <a:r>
              <a:rPr lang="en-GB" u="sng" dirty="0">
                <a:latin typeface="Arial" panose="020B0604020202020204" pitchFamily="34" charset="0"/>
                <a:cs typeface="Arial" panose="020B0604020202020204" pitchFamily="34" charset="0"/>
              </a:rPr>
              <a:t>Reuby R</a:t>
            </a:r>
            <a:r>
              <a:rPr lang="en-GB" dirty="0">
                <a:latin typeface="Arial" panose="020B0604020202020204" pitchFamily="34" charset="0"/>
                <a:cs typeface="Arial" panose="020B0604020202020204" pitchFamily="34" charset="0"/>
              </a:rPr>
              <a:t>, Medicines Information at Oxford University Hospitals NHS Foundation Trust; Rachel.Reuby@ouh.nhs.uk</a:t>
            </a:r>
            <a:endParaRPr lang="en-GB" b="1" dirty="0">
              <a:latin typeface="Arial" panose="020B0604020202020204" pitchFamily="34" charset="0"/>
              <a:cs typeface="Arial" panose="020B0604020202020204" pitchFamily="34" charset="0"/>
            </a:endParaRPr>
          </a:p>
        </p:txBody>
      </p:sp>
      <p:sp>
        <p:nvSpPr>
          <p:cNvPr id="6" name="Content Placeholder 1">
            <a:extLst>
              <a:ext uri="{FF2B5EF4-FFF2-40B4-BE49-F238E27FC236}">
                <a16:creationId xmlns:a16="http://schemas.microsoft.com/office/drawing/2014/main" id="{2D3BED71-7BD7-476B-9A72-BD66923EBDFF}"/>
              </a:ext>
            </a:extLst>
          </p:cNvPr>
          <p:cNvSpPr txBox="1">
            <a:spLocks/>
          </p:cNvSpPr>
          <p:nvPr/>
        </p:nvSpPr>
        <p:spPr>
          <a:xfrm>
            <a:off x="457200" y="8401785"/>
            <a:ext cx="8229600" cy="1485914"/>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b="1" dirty="0">
                <a:latin typeface="Arial" panose="020B0604020202020204" pitchFamily="34" charset="0"/>
                <a:cs typeface="Arial" panose="020B0604020202020204" pitchFamily="34" charset="0"/>
              </a:rPr>
              <a:t>Aim</a:t>
            </a:r>
          </a:p>
          <a:p>
            <a:pPr algn="just"/>
            <a:r>
              <a:rPr lang="en-US" sz="1800" dirty="0">
                <a:latin typeface="Arial" panose="020B0604020202020204" pitchFamily="34" charset="0"/>
                <a:cs typeface="Arial" panose="020B0604020202020204" pitchFamily="34" charset="0"/>
              </a:rPr>
              <a:t>The aim of this poster is to demonstrate how small efforts to improve visibility of the MI patient helpline has led to an increased usage of the service not just by patients, but by healthcare professionals.</a:t>
            </a:r>
          </a:p>
          <a:p>
            <a:pPr marL="0" indent="0" algn="just">
              <a:buFont typeface="Arial"/>
              <a:buNone/>
            </a:pPr>
            <a:endParaRPr lang="en-US" sz="1800" dirty="0">
              <a:latin typeface="Arial" panose="020B060402020202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E6F65AB3-9C34-4DCC-A9F0-82A9081DB8E2}"/>
              </a:ext>
            </a:extLst>
          </p:cNvPr>
          <p:cNvSpPr txBox="1">
            <a:spLocks/>
          </p:cNvSpPr>
          <p:nvPr/>
        </p:nvSpPr>
        <p:spPr>
          <a:xfrm>
            <a:off x="513347" y="10053511"/>
            <a:ext cx="8229600" cy="1485914"/>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200" b="1" dirty="0">
                <a:latin typeface="Arial" panose="020B0604020202020204" pitchFamily="34" charset="0"/>
                <a:cs typeface="Arial" panose="020B0604020202020204" pitchFamily="34" charset="0"/>
              </a:rPr>
              <a:t>Method</a:t>
            </a:r>
          </a:p>
          <a:p>
            <a:pPr algn="just"/>
            <a:r>
              <a:rPr lang="en-US" sz="1800" dirty="0">
                <a:latin typeface="Arial" panose="020B0604020202020204" pitchFamily="34" charset="0"/>
                <a:cs typeface="Arial" panose="020B0604020202020204" pitchFamily="34" charset="0"/>
              </a:rPr>
              <a:t>Data was collected for each financial year from 2010 to 2020 using the Reporter function on </a:t>
            </a:r>
            <a:r>
              <a:rPr lang="en-US" sz="1800" dirty="0" err="1">
                <a:latin typeface="Arial" panose="020B0604020202020204" pitchFamily="34" charset="0"/>
                <a:cs typeface="Arial" panose="020B0604020202020204" pitchFamily="34" charset="0"/>
              </a:rPr>
              <a:t>MiDatabank</a:t>
            </a:r>
            <a:r>
              <a:rPr lang="en-US" sz="1800" dirty="0">
                <a:latin typeface="Arial" panose="020B0604020202020204" pitchFamily="34" charset="0"/>
                <a:cs typeface="Arial" panose="020B0604020202020204" pitchFamily="34" charset="0"/>
              </a:rPr>
              <a:t> 3, and then evaluated for enquiry type, level of complexity, and enquirer status.</a:t>
            </a:r>
          </a:p>
        </p:txBody>
      </p:sp>
      <p:pic>
        <p:nvPicPr>
          <p:cNvPr id="9" name="ukmi presentation audio">
            <a:hlinkClick r:id="" action="ppaction://media"/>
            <a:extLst>
              <a:ext uri="{FF2B5EF4-FFF2-40B4-BE49-F238E27FC236}">
                <a16:creationId xmlns:a16="http://schemas.microsoft.com/office/drawing/2014/main" id="{296F83FD-90A1-4633-B101-75C917108D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251031" y="210909"/>
            <a:ext cx="609600" cy="609600"/>
          </a:xfrm>
          <a:prstGeom prst="rect">
            <a:avLst/>
          </a:prstGeom>
        </p:spPr>
      </p:pic>
    </p:spTree>
    <p:extLst>
      <p:ext uri="{BB962C8B-B14F-4D97-AF65-F5344CB8AC3E}">
        <p14:creationId xmlns:p14="http://schemas.microsoft.com/office/powerpoint/2010/main" val="3172282684"/>
      </p:ext>
    </p:extLst>
  </p:cSld>
  <p:clrMapOvr>
    <a:masterClrMapping/>
  </p:clrMapOvr>
  <mc:AlternateContent xmlns:mc="http://schemas.openxmlformats.org/markup-compatibility/2006" xmlns:p14="http://schemas.microsoft.com/office/powerpoint/2010/main">
    <mc:Choice Requires="p14">
      <p:transition spd="slow" p14:dur="2000" advTm="146348"/>
    </mc:Choice>
    <mc:Fallback xmlns="">
      <p:transition spd="slow" advTm="1463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1D9896-75CB-4E94-8FF6-A0EF7BA28EDD}"/>
              </a:ext>
            </a:extLst>
          </p:cNvPr>
          <p:cNvSpPr>
            <a:spLocks noGrp="1"/>
          </p:cNvSpPr>
          <p:nvPr>
            <p:ph type="title"/>
          </p:nvPr>
        </p:nvSpPr>
        <p:spPr>
          <a:xfrm>
            <a:off x="457200" y="1395663"/>
            <a:ext cx="8229600" cy="849828"/>
          </a:xfrm>
        </p:spPr>
        <p:txBody>
          <a:bodyPr>
            <a:normAutofit/>
          </a:bodyPr>
          <a:lstStyle/>
          <a:p>
            <a:r>
              <a:rPr lang="en-GB" sz="2400" dirty="0">
                <a:latin typeface="Arial" panose="020B0604020202020204" pitchFamily="34" charset="0"/>
                <a:cs typeface="Arial" panose="020B0604020202020204" pitchFamily="34" charset="0"/>
              </a:rPr>
              <a:t>Results</a:t>
            </a:r>
          </a:p>
        </p:txBody>
      </p:sp>
      <p:sp>
        <p:nvSpPr>
          <p:cNvPr id="18" name="TextBox 17">
            <a:extLst>
              <a:ext uri="{FF2B5EF4-FFF2-40B4-BE49-F238E27FC236}">
                <a16:creationId xmlns:a16="http://schemas.microsoft.com/office/drawing/2014/main" id="{2E6C2ED4-CC27-4FA6-AE1D-E64C1717A3A7}"/>
              </a:ext>
            </a:extLst>
          </p:cNvPr>
          <p:cNvSpPr txBox="1"/>
          <p:nvPr/>
        </p:nvSpPr>
        <p:spPr>
          <a:xfrm>
            <a:off x="802105" y="2618184"/>
            <a:ext cx="7539790" cy="7155805"/>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For the financial year 2010-11, 28 calls were made to the MI patient helpline.</a:t>
            </a:r>
          </a:p>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Of these, 96.4% (n=27) were from members of the public, and 3.6% (n=1) were classified as ‘other’ (coroner’s officer). Zero calls were received from other healthcare professionals in primary care.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The most frequently received enquiry categories were adverse drug reactions (23%; n=7) and pharmaceutical (13%; n=5).</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Just over two thirds of enquiries received were level 2 (63%; n=17). Nine level 1 enquiries were received (33%), and 2 level 3 enquiries (4%).</a:t>
            </a:r>
          </a:p>
          <a:p>
            <a:pPr algn="just">
              <a:spcAft>
                <a:spcPts val="600"/>
              </a:spcAft>
            </a:pPr>
            <a:endParaRPr lang="en-GB" dirty="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endParaRPr lang="en-GB"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In the financial year 2019-2020 a total of 576 calls were received to the MI patient helpline.</a:t>
            </a:r>
          </a:p>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Enquirer status was more varied, although the majority (82.6%; n=476) were still from members of the public. Practice Pharmacists (7.5%; n=43) and Community Pharmacy Staff (4.9%; n=28) were the second and third most frequent callers.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Over half of enquiries received were regarding administration or dosage (35.6%; n=205) and availability or supply (23.8%; n=137). </a:t>
            </a:r>
          </a:p>
          <a:p>
            <a:pPr marL="285750" indent="-285750" algn="just">
              <a:spcAft>
                <a:spcPts val="600"/>
              </a:spcAft>
              <a:buFont typeface="Arial" panose="020B0604020202020204" pitchFamily="34" charset="0"/>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Most enquiries received were either level 1 (57%; n=329) or level 2 (43%; n=250). Less than 1% (n=2) of enquiries were categorised as level 3.</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101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76FCFA6-C245-411F-824D-593A9FE015F0}"/>
              </a:ext>
            </a:extLst>
          </p:cNvPr>
          <p:cNvSpPr txBox="1"/>
          <p:nvPr/>
        </p:nvSpPr>
        <p:spPr>
          <a:xfrm>
            <a:off x="525379" y="5242556"/>
            <a:ext cx="7956884" cy="2308324"/>
          </a:xfrm>
          <a:prstGeom prst="rect">
            <a:avLst/>
          </a:prstGeom>
          <a:noFill/>
        </p:spPr>
        <p:txBody>
          <a:bodyPr wrap="square" rtlCol="0">
            <a:spAutoFit/>
          </a:bodyPr>
          <a:lstStyle/>
          <a:p>
            <a:pPr marL="285750" indent="-285750" algn="just">
              <a:buFont typeface="Arial" panose="020B0604020202020204" pitchFamily="34" charset="0"/>
              <a:buChar char="•"/>
            </a:pPr>
            <a:r>
              <a:rPr lang="en-GB" sz="1800" dirty="0">
                <a:latin typeface="Arial" panose="020B0604020202020204" pitchFamily="34" charset="0"/>
                <a:cs typeface="Arial" panose="020B0604020202020204" pitchFamily="34" charset="0"/>
              </a:rPr>
              <a:t>The small reduction in calls between 2013 and 2015 was largely caused by difficulty obtaining supplies of the business cards and staff forgetting to </a:t>
            </a:r>
            <a:r>
              <a:rPr lang="en-GB" dirty="0">
                <a:latin typeface="Arial" panose="020B0604020202020204" pitchFamily="34" charset="0"/>
                <a:cs typeface="Arial" panose="020B0604020202020204" pitchFamily="34" charset="0"/>
              </a:rPr>
              <a:t>place the cards into green TTO bags.</a:t>
            </a:r>
            <a:endParaRPr lang="en-GB" sz="18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800" dirty="0">
                <a:latin typeface="Arial" panose="020B0604020202020204" pitchFamily="34" charset="0"/>
                <a:cs typeface="Arial" panose="020B0604020202020204" pitchFamily="34" charset="0"/>
              </a:rPr>
              <a:t>The most significant impact on the number of enquiries received was the addition of the MI patient helpline telephone number to the bottom of all discharge summaries in early 2016. This provided increased visibility of the service not just to all patients, but also to healthcare professionals in the community.  </a:t>
            </a:r>
          </a:p>
        </p:txBody>
      </p:sp>
      <p:sp>
        <p:nvSpPr>
          <p:cNvPr id="23" name="Content Placeholder 1">
            <a:extLst>
              <a:ext uri="{FF2B5EF4-FFF2-40B4-BE49-F238E27FC236}">
                <a16:creationId xmlns:a16="http://schemas.microsoft.com/office/drawing/2014/main" id="{9104DF68-4C2D-47E9-B269-D1E476C958EF}"/>
              </a:ext>
            </a:extLst>
          </p:cNvPr>
          <p:cNvSpPr txBox="1">
            <a:spLocks/>
          </p:cNvSpPr>
          <p:nvPr/>
        </p:nvSpPr>
        <p:spPr>
          <a:xfrm>
            <a:off x="525379" y="7756214"/>
            <a:ext cx="7956884" cy="2510734"/>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2200" b="1" dirty="0">
                <a:latin typeface="Arial" panose="020B0604020202020204" pitchFamily="34" charset="0"/>
                <a:cs typeface="Arial" panose="020B0604020202020204" pitchFamily="34" charset="0"/>
              </a:rPr>
              <a:t>Complexity of enquiries received</a:t>
            </a:r>
          </a:p>
          <a:p>
            <a:pPr algn="just"/>
            <a:r>
              <a:rPr lang="en-GB" sz="1800" dirty="0">
                <a:latin typeface="Arial" panose="020B0604020202020204" pitchFamily="34" charset="0"/>
                <a:cs typeface="Arial" panose="020B0604020202020204" pitchFamily="34" charset="0"/>
              </a:rPr>
              <a:t>The number of level 1 enquiries received has increased over time, whilst the number of level 2 enquiries received has decreased slightly. The number of level 3 enquiries hasn’t changed over time.</a:t>
            </a:r>
          </a:p>
          <a:p>
            <a:pPr algn="just"/>
            <a:r>
              <a:rPr lang="en-GB" sz="1800" dirty="0">
                <a:latin typeface="Arial" panose="020B0604020202020204" pitchFamily="34" charset="0"/>
                <a:cs typeface="Arial" panose="020B0604020202020204" pitchFamily="34" charset="0"/>
              </a:rPr>
              <a:t>The majority of enquiries received now involve counselling patients or clarifying small but important details to primary care healthcare professionals, e.g. why drugs have been stopped.</a:t>
            </a:r>
          </a:p>
        </p:txBody>
      </p:sp>
      <p:sp>
        <p:nvSpPr>
          <p:cNvPr id="29" name="TextBox 28">
            <a:extLst>
              <a:ext uri="{FF2B5EF4-FFF2-40B4-BE49-F238E27FC236}">
                <a16:creationId xmlns:a16="http://schemas.microsoft.com/office/drawing/2014/main" id="{70086FEE-AD27-4562-8C3F-CBBA78236376}"/>
              </a:ext>
            </a:extLst>
          </p:cNvPr>
          <p:cNvSpPr txBox="1"/>
          <p:nvPr/>
        </p:nvSpPr>
        <p:spPr>
          <a:xfrm>
            <a:off x="2261937" y="843806"/>
            <a:ext cx="4620126" cy="461665"/>
          </a:xfrm>
          <a:prstGeom prst="rect">
            <a:avLst/>
          </a:prstGeom>
          <a:noFill/>
        </p:spPr>
        <p:txBody>
          <a:bodyPr wrap="square">
            <a:spAutoFit/>
          </a:bodyPr>
          <a:lstStyle/>
          <a:p>
            <a:pPr algn="ctr"/>
            <a:r>
              <a:rPr lang="en-GB" sz="2400" b="1" dirty="0">
                <a:latin typeface="Arial" panose="020B0604020202020204" pitchFamily="34" charset="0"/>
                <a:cs typeface="Arial" panose="020B0604020202020204" pitchFamily="34" charset="0"/>
              </a:rPr>
              <a:t>Discussion</a:t>
            </a:r>
            <a:endParaRPr lang="en-GB" sz="2400" b="1" dirty="0"/>
          </a:p>
        </p:txBody>
      </p:sp>
      <p:sp>
        <p:nvSpPr>
          <p:cNvPr id="30" name="Content Placeholder 1">
            <a:extLst>
              <a:ext uri="{FF2B5EF4-FFF2-40B4-BE49-F238E27FC236}">
                <a16:creationId xmlns:a16="http://schemas.microsoft.com/office/drawing/2014/main" id="{8773CF0F-6F46-437C-A6EF-84EDD62A505F}"/>
              </a:ext>
            </a:extLst>
          </p:cNvPr>
          <p:cNvSpPr>
            <a:spLocks noGrp="1"/>
          </p:cNvSpPr>
          <p:nvPr>
            <p:ph idx="1"/>
          </p:nvPr>
        </p:nvSpPr>
        <p:spPr>
          <a:xfrm>
            <a:off x="4415589" y="1747113"/>
            <a:ext cx="4066674" cy="3290110"/>
          </a:xfrm>
        </p:spPr>
        <p:txBody>
          <a:bodyPr>
            <a:normAutofit lnSpcReduction="10000"/>
          </a:bodyPr>
          <a:lstStyle/>
          <a:p>
            <a:pPr marL="0" indent="0" algn="ctr">
              <a:spcAft>
                <a:spcPts val="600"/>
              </a:spcAft>
              <a:buNone/>
            </a:pPr>
            <a:r>
              <a:rPr lang="en-GB" sz="2200" b="1" dirty="0">
                <a:latin typeface="Arial" panose="020B0604020202020204" pitchFamily="34" charset="0"/>
                <a:cs typeface="Arial" panose="020B0604020202020204" pitchFamily="34" charset="0"/>
              </a:rPr>
              <a:t>Number of enquiries received</a:t>
            </a:r>
          </a:p>
          <a:p>
            <a:pPr algn="just"/>
            <a:r>
              <a:rPr lang="en-GB" sz="1800" dirty="0">
                <a:latin typeface="Arial" panose="020B0604020202020204" pitchFamily="34" charset="0"/>
                <a:cs typeface="Arial" panose="020B0604020202020204" pitchFamily="34" charset="0"/>
              </a:rPr>
              <a:t>Between 2010 and 2020, the total number of enquiries received via the MI patient helpline increased by nearly 2000% (2010-11, n=28; 2019-2020, n=576; see Figure 1).</a:t>
            </a:r>
          </a:p>
          <a:p>
            <a:pPr algn="just"/>
            <a:r>
              <a:rPr lang="en-GB" sz="1800" dirty="0">
                <a:latin typeface="Arial" panose="020B0604020202020204" pitchFamily="34" charset="0"/>
                <a:cs typeface="Arial" panose="020B0604020202020204" pitchFamily="34" charset="0"/>
              </a:rPr>
              <a:t>The average number  of enquiries received per month has increased from 2 in 2010-11 to 48 in 2019-20.</a:t>
            </a:r>
          </a:p>
        </p:txBody>
      </p:sp>
      <p:graphicFrame>
        <p:nvGraphicFramePr>
          <p:cNvPr id="31" name="Chart 30">
            <a:extLst>
              <a:ext uri="{FF2B5EF4-FFF2-40B4-BE49-F238E27FC236}">
                <a16:creationId xmlns:a16="http://schemas.microsoft.com/office/drawing/2014/main" id="{BB91BEF5-654C-409D-BE06-970BF8AAEDC1}"/>
              </a:ext>
            </a:extLst>
          </p:cNvPr>
          <p:cNvGraphicFramePr/>
          <p:nvPr>
            <p:extLst>
              <p:ext uri="{D42A27DB-BD31-4B8C-83A1-F6EECF244321}">
                <p14:modId xmlns:p14="http://schemas.microsoft.com/office/powerpoint/2010/main" val="2992703759"/>
              </p:ext>
            </p:extLst>
          </p:nvPr>
        </p:nvGraphicFramePr>
        <p:xfrm>
          <a:off x="525379" y="1747113"/>
          <a:ext cx="3890210" cy="329010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C1F967D9-E12D-4DD9-96BE-34A33DD2703A}"/>
              </a:ext>
            </a:extLst>
          </p:cNvPr>
          <p:cNvSpPr txBox="1"/>
          <p:nvPr/>
        </p:nvSpPr>
        <p:spPr>
          <a:xfrm>
            <a:off x="6047874" y="11213432"/>
            <a:ext cx="2434389"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Continued on next slide</a:t>
            </a:r>
          </a:p>
        </p:txBody>
      </p:sp>
    </p:spTree>
    <p:extLst>
      <p:ext uri="{BB962C8B-B14F-4D97-AF65-F5344CB8AC3E}">
        <p14:creationId xmlns:p14="http://schemas.microsoft.com/office/powerpoint/2010/main" val="3834168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689E8775-02FB-459F-8D51-AE7B8A5D693F}"/>
              </a:ext>
            </a:extLst>
          </p:cNvPr>
          <p:cNvSpPr txBox="1">
            <a:spLocks/>
          </p:cNvSpPr>
          <p:nvPr/>
        </p:nvSpPr>
        <p:spPr>
          <a:xfrm>
            <a:off x="457200" y="1668379"/>
            <a:ext cx="8229600" cy="1657535"/>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2200" b="1" dirty="0">
                <a:latin typeface="Arial" panose="020B0604020202020204" pitchFamily="34" charset="0"/>
                <a:cs typeface="Arial" panose="020B0604020202020204" pitchFamily="34" charset="0"/>
              </a:rPr>
              <a:t>Enquiry categories received</a:t>
            </a:r>
          </a:p>
          <a:p>
            <a:pPr algn="just"/>
            <a:r>
              <a:rPr lang="en-GB" sz="1800" dirty="0">
                <a:latin typeface="Arial" panose="020B0604020202020204" pitchFamily="34" charset="0"/>
                <a:cs typeface="Arial" panose="020B0604020202020204" pitchFamily="34" charset="0"/>
              </a:rPr>
              <a:t>As the number of enquiries has increased overall, bigger majorities in enquiry categories can be observed. In 2019-20, the most common enquiry categories received via the MI patient helpline were dosage/administration, availability/supply, and adverse drug reactions.</a:t>
            </a:r>
          </a:p>
        </p:txBody>
      </p:sp>
      <p:graphicFrame>
        <p:nvGraphicFramePr>
          <p:cNvPr id="10" name="Chart 9">
            <a:extLst>
              <a:ext uri="{FF2B5EF4-FFF2-40B4-BE49-F238E27FC236}">
                <a16:creationId xmlns:a16="http://schemas.microsoft.com/office/drawing/2014/main" id="{BDF8DAB0-0C79-4D89-9673-5C1CCD9C3C0F}"/>
              </a:ext>
            </a:extLst>
          </p:cNvPr>
          <p:cNvGraphicFramePr/>
          <p:nvPr>
            <p:extLst>
              <p:ext uri="{D42A27DB-BD31-4B8C-83A1-F6EECF244321}">
                <p14:modId xmlns:p14="http://schemas.microsoft.com/office/powerpoint/2010/main" val="2479123072"/>
              </p:ext>
            </p:extLst>
          </p:nvPr>
        </p:nvGraphicFramePr>
        <p:xfrm>
          <a:off x="457200" y="3489106"/>
          <a:ext cx="8229600" cy="2825762"/>
        </p:xfrm>
        <a:graphic>
          <a:graphicData uri="http://schemas.openxmlformats.org/drawingml/2006/chart">
            <c:chart xmlns:c="http://schemas.openxmlformats.org/drawingml/2006/chart" xmlns:r="http://schemas.openxmlformats.org/officeDocument/2006/relationships" r:id="rId2"/>
          </a:graphicData>
        </a:graphic>
      </p:graphicFrame>
      <p:sp>
        <p:nvSpPr>
          <p:cNvPr id="12" name="Content Placeholder 1">
            <a:extLst>
              <a:ext uri="{FF2B5EF4-FFF2-40B4-BE49-F238E27FC236}">
                <a16:creationId xmlns:a16="http://schemas.microsoft.com/office/drawing/2014/main" id="{0BAA1694-DEB0-4169-8405-812FFD4BB47B}"/>
              </a:ext>
            </a:extLst>
          </p:cNvPr>
          <p:cNvSpPr txBox="1">
            <a:spLocks/>
          </p:cNvSpPr>
          <p:nvPr/>
        </p:nvSpPr>
        <p:spPr>
          <a:xfrm>
            <a:off x="457200" y="6475467"/>
            <a:ext cx="8229600" cy="1518519"/>
          </a:xfrm>
          <a:prstGeom prst="rect">
            <a:avLst/>
          </a:prstGeom>
        </p:spPr>
        <p:txBody>
          <a:bodyPr vert="horz" lIns="91440" tIns="45720" rIns="91440" bIns="45720" rtlCol="0">
            <a:normAutofit/>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2200" b="1" dirty="0">
                <a:latin typeface="Arial" panose="020B0604020202020204" pitchFamily="34" charset="0"/>
                <a:cs typeface="Arial" panose="020B0604020202020204" pitchFamily="34" charset="0"/>
              </a:rPr>
              <a:t>Enquirer status</a:t>
            </a:r>
          </a:p>
          <a:p>
            <a:pPr algn="just"/>
            <a:r>
              <a:rPr lang="en-GB" sz="1800" dirty="0">
                <a:latin typeface="Arial" panose="020B0604020202020204" pitchFamily="34" charset="0"/>
                <a:cs typeface="Arial" panose="020B0604020202020204" pitchFamily="34" charset="0"/>
              </a:rPr>
              <a:t>Enquirer status has diversified considerably between 2010 and 2020. Whilst the majority of enquirers continued to be patients, usage by healthcare professionals has markedly increased.</a:t>
            </a:r>
          </a:p>
        </p:txBody>
      </p:sp>
      <p:graphicFrame>
        <p:nvGraphicFramePr>
          <p:cNvPr id="13" name="Chart 12">
            <a:extLst>
              <a:ext uri="{FF2B5EF4-FFF2-40B4-BE49-F238E27FC236}">
                <a16:creationId xmlns:a16="http://schemas.microsoft.com/office/drawing/2014/main" id="{76386898-4735-4E01-A4B9-DA6D8D7FA10A}"/>
              </a:ext>
            </a:extLst>
          </p:cNvPr>
          <p:cNvGraphicFramePr/>
          <p:nvPr>
            <p:extLst>
              <p:ext uri="{D42A27DB-BD31-4B8C-83A1-F6EECF244321}">
                <p14:modId xmlns:p14="http://schemas.microsoft.com/office/powerpoint/2010/main" val="3933052629"/>
              </p:ext>
            </p:extLst>
          </p:nvPr>
        </p:nvGraphicFramePr>
        <p:xfrm>
          <a:off x="256674" y="8157177"/>
          <a:ext cx="3882190" cy="3251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397A095B-2D0D-4C03-926C-AC4C00E07AB3}"/>
              </a:ext>
            </a:extLst>
          </p:cNvPr>
          <p:cNvGraphicFramePr/>
          <p:nvPr>
            <p:extLst>
              <p:ext uri="{D42A27DB-BD31-4B8C-83A1-F6EECF244321}">
                <p14:modId xmlns:p14="http://schemas.microsoft.com/office/powerpoint/2010/main" val="3171274226"/>
              </p:ext>
            </p:extLst>
          </p:nvPr>
        </p:nvGraphicFramePr>
        <p:xfrm>
          <a:off x="3048000" y="7625348"/>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2">
            <a:extLst>
              <a:ext uri="{FF2B5EF4-FFF2-40B4-BE49-F238E27FC236}">
                <a16:creationId xmlns:a16="http://schemas.microsoft.com/office/drawing/2014/main" id="{20AA6457-C408-4CEF-B6FB-CC26A6A78428}"/>
              </a:ext>
            </a:extLst>
          </p:cNvPr>
          <p:cNvSpPr txBox="1">
            <a:spLocks/>
          </p:cNvSpPr>
          <p:nvPr/>
        </p:nvSpPr>
        <p:spPr>
          <a:xfrm>
            <a:off x="521370" y="681277"/>
            <a:ext cx="8229600" cy="626657"/>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000" b="1" i="0" kern="1200">
                <a:solidFill>
                  <a:schemeClr val="tx1"/>
                </a:solidFill>
                <a:latin typeface="+mj-lt"/>
                <a:ea typeface="+mj-ea"/>
                <a:cs typeface="+mj-cs"/>
              </a:defRPr>
            </a:lvl1pPr>
          </a:lstStyle>
          <a:p>
            <a:r>
              <a:rPr lang="en-GB" sz="2400" dirty="0">
                <a:latin typeface="Arial" panose="020B0604020202020204" pitchFamily="34" charset="0"/>
                <a:cs typeface="Arial" panose="020B0604020202020204" pitchFamily="34" charset="0"/>
              </a:rPr>
              <a:t>Discussion, continued</a:t>
            </a:r>
          </a:p>
        </p:txBody>
      </p:sp>
    </p:spTree>
    <p:extLst>
      <p:ext uri="{BB962C8B-B14F-4D97-AF65-F5344CB8AC3E}">
        <p14:creationId xmlns:p14="http://schemas.microsoft.com/office/powerpoint/2010/main" val="2504489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68A53E-A891-4F79-AE46-4AB072A239B5}"/>
              </a:ext>
            </a:extLst>
          </p:cNvPr>
          <p:cNvSpPr>
            <a:spLocks noGrp="1"/>
          </p:cNvSpPr>
          <p:nvPr>
            <p:ph idx="1"/>
          </p:nvPr>
        </p:nvSpPr>
        <p:spPr>
          <a:xfrm>
            <a:off x="457200" y="2970279"/>
            <a:ext cx="8229600" cy="7635993"/>
          </a:xfrm>
        </p:spPr>
        <p:txBody>
          <a:bodyPr>
            <a:normAutofit lnSpcReduction="10000"/>
          </a:bodyPr>
          <a:lstStyle/>
          <a:p>
            <a:pPr algn="just"/>
            <a:r>
              <a:rPr lang="en-GB" sz="1800" dirty="0">
                <a:latin typeface="Arial" panose="020B0604020202020204" pitchFamily="34" charset="0"/>
                <a:cs typeface="Arial" panose="020B0604020202020204" pitchFamily="34" charset="0"/>
              </a:rPr>
              <a:t>Discharge Medicines Service:</a:t>
            </a:r>
          </a:p>
          <a:p>
            <a:pPr lvl="1" algn="just"/>
            <a:r>
              <a:rPr lang="en-GB" sz="1800" dirty="0">
                <a:latin typeface="Arial" panose="020B0604020202020204" pitchFamily="34" charset="0"/>
                <a:cs typeface="Arial" panose="020B0604020202020204" pitchFamily="34" charset="0"/>
              </a:rPr>
              <a:t>Patients are referred by ward-based pharmacists for review by community pharmacists post-discharge.</a:t>
            </a:r>
          </a:p>
          <a:p>
            <a:pPr lvl="1" algn="just"/>
            <a:r>
              <a:rPr lang="en-GB" sz="1800" dirty="0">
                <a:latin typeface="Arial" panose="020B0604020202020204" pitchFamily="34" charset="0"/>
                <a:cs typeface="Arial" panose="020B0604020202020204" pitchFamily="34" charset="0"/>
              </a:rPr>
              <a:t>Queries from community pharmacists regarding discharges are directed to MI in the first instance.</a:t>
            </a:r>
          </a:p>
          <a:p>
            <a:pPr marL="457188" lvl="1" indent="0" algn="just">
              <a:buNone/>
            </a:pPr>
            <a:endParaRPr lang="en-GB" sz="1800" dirty="0">
              <a:latin typeface="Arial" panose="020B0604020202020204" pitchFamily="34" charset="0"/>
              <a:cs typeface="Arial" panose="020B0604020202020204" pitchFamily="34" charset="0"/>
            </a:endParaRPr>
          </a:p>
          <a:p>
            <a:pPr algn="just"/>
            <a:r>
              <a:rPr lang="en-GB" sz="1800" dirty="0">
                <a:latin typeface="Arial" panose="020B0604020202020204" pitchFamily="34" charset="0"/>
                <a:cs typeface="Arial" panose="020B0604020202020204" pitchFamily="34" charset="0"/>
              </a:rPr>
              <a:t>Obtaining feedback from service users:</a:t>
            </a:r>
          </a:p>
          <a:p>
            <a:pPr lvl="1" algn="just"/>
            <a:r>
              <a:rPr lang="en-GB" sz="1800" dirty="0">
                <a:latin typeface="Arial" panose="020B0604020202020204" pitchFamily="34" charset="0"/>
                <a:cs typeface="Arial" panose="020B0604020202020204" pitchFamily="34" charset="0"/>
              </a:rPr>
              <a:t>Regular review of feedback to identify ways to improve the service.</a:t>
            </a:r>
          </a:p>
          <a:p>
            <a:pPr lvl="1" algn="just"/>
            <a:r>
              <a:rPr lang="en-GB" sz="1800" dirty="0">
                <a:latin typeface="Arial" panose="020B0604020202020204" pitchFamily="34" charset="0"/>
                <a:cs typeface="Arial" panose="020B0604020202020204" pitchFamily="34" charset="0"/>
              </a:rPr>
              <a:t>Provides data showing the positive impact the service has on patients and their relatives or carers.</a:t>
            </a:r>
          </a:p>
          <a:p>
            <a:pPr lvl="1" algn="just"/>
            <a:r>
              <a:rPr lang="en-GB" sz="1800" dirty="0">
                <a:latin typeface="Arial" panose="020B0604020202020204" pitchFamily="34" charset="0"/>
                <a:cs typeface="Arial" panose="020B0604020202020204" pitchFamily="34" charset="0"/>
              </a:rPr>
              <a:t>To demonstrate to the Trust and Oxfordshire Clinical Commissioning Group the value the service provides in improving patient care.</a:t>
            </a:r>
          </a:p>
          <a:p>
            <a:pPr marL="457188" lvl="1" indent="0" algn="just">
              <a:buNone/>
            </a:pPr>
            <a:endParaRPr lang="en-GB" sz="1800" dirty="0">
              <a:latin typeface="Arial" panose="020B0604020202020204" pitchFamily="34" charset="0"/>
              <a:cs typeface="Arial" panose="020B0604020202020204" pitchFamily="34" charset="0"/>
            </a:endParaRPr>
          </a:p>
          <a:p>
            <a:pPr algn="just"/>
            <a:r>
              <a:rPr lang="en-GB" sz="1800" dirty="0">
                <a:latin typeface="Arial" panose="020B0604020202020204" pitchFamily="34" charset="0"/>
                <a:cs typeface="Arial" panose="020B0604020202020204" pitchFamily="34" charset="0"/>
              </a:rPr>
              <a:t>Hybrid home and office working for MI staff</a:t>
            </a:r>
          </a:p>
          <a:p>
            <a:pPr lvl="1" algn="just"/>
            <a:r>
              <a:rPr lang="en-GB" sz="1800" dirty="0">
                <a:latin typeface="Arial" panose="020B0604020202020204" pitchFamily="34" charset="0"/>
                <a:cs typeface="Arial" panose="020B0604020202020204" pitchFamily="34" charset="0"/>
              </a:rPr>
              <a:t>Communication more important than ever.</a:t>
            </a:r>
          </a:p>
          <a:p>
            <a:pPr lvl="1" algn="just"/>
            <a:r>
              <a:rPr lang="en-GB" sz="1800" dirty="0">
                <a:latin typeface="Arial" panose="020B0604020202020204" pitchFamily="34" charset="0"/>
                <a:cs typeface="Arial" panose="020B0604020202020204" pitchFamily="34" charset="0"/>
              </a:rPr>
              <a:t>Potential barriers to staff training.</a:t>
            </a:r>
          </a:p>
          <a:p>
            <a:pPr lvl="1" algn="just"/>
            <a:endParaRPr lang="en-GB" sz="1800" dirty="0">
              <a:latin typeface="Arial" panose="020B0604020202020204" pitchFamily="34" charset="0"/>
              <a:cs typeface="Arial" panose="020B0604020202020204" pitchFamily="34" charset="0"/>
            </a:endParaRPr>
          </a:p>
          <a:p>
            <a:pPr algn="just"/>
            <a:r>
              <a:rPr lang="en-GB" sz="1800" dirty="0">
                <a:latin typeface="Arial" panose="020B0604020202020204" pitchFamily="34" charset="0"/>
                <a:cs typeface="Arial" panose="020B0604020202020204" pitchFamily="34" charset="0"/>
              </a:rPr>
              <a:t>Seven-day NHS service</a:t>
            </a:r>
          </a:p>
          <a:p>
            <a:pPr lvl="1" algn="just"/>
            <a:r>
              <a:rPr lang="en-GB" sz="1800" dirty="0">
                <a:latin typeface="Arial" panose="020B0604020202020204" pitchFamily="34" charset="0"/>
                <a:cs typeface="Arial" panose="020B0604020202020204" pitchFamily="34" charset="0"/>
              </a:rPr>
              <a:t>Patients expect more from their NHS services, including access outside of ‘normal working’ hours.</a:t>
            </a:r>
          </a:p>
          <a:p>
            <a:pPr lvl="1" algn="just"/>
            <a:r>
              <a:rPr lang="en-GB" sz="1800" dirty="0">
                <a:latin typeface="Arial" panose="020B0604020202020204" pitchFamily="34" charset="0"/>
                <a:cs typeface="Arial" panose="020B0604020202020204" pitchFamily="34" charset="0"/>
              </a:rPr>
              <a:t>A demand for a 7-day MI service has not yet been identified within the OUH from the number of voicemails and emails received from patients or healthcare professionals outside of working hours.</a:t>
            </a:r>
          </a:p>
          <a:p>
            <a:pPr lvl="1" algn="just"/>
            <a:r>
              <a:rPr lang="en-GB" sz="1800" dirty="0">
                <a:latin typeface="Arial" panose="020B0604020202020204" pitchFamily="34" charset="0"/>
                <a:cs typeface="Arial" panose="020B0604020202020204" pitchFamily="34" charset="0"/>
              </a:rPr>
              <a:t>Outside of MI working hours (Monday to Friday 9am to 5pm), patients are referred to NHS 111 or the discharging ward.</a:t>
            </a:r>
          </a:p>
        </p:txBody>
      </p:sp>
      <p:sp>
        <p:nvSpPr>
          <p:cNvPr id="3" name="Title 2">
            <a:extLst>
              <a:ext uri="{FF2B5EF4-FFF2-40B4-BE49-F238E27FC236}">
                <a16:creationId xmlns:a16="http://schemas.microsoft.com/office/drawing/2014/main" id="{CCC63B7E-B8A2-4CAB-9577-F7AECBFD1EE7}"/>
              </a:ext>
            </a:extLst>
          </p:cNvPr>
          <p:cNvSpPr>
            <a:spLocks noGrp="1"/>
          </p:cNvSpPr>
          <p:nvPr>
            <p:ph type="title"/>
          </p:nvPr>
        </p:nvSpPr>
        <p:spPr>
          <a:xfrm>
            <a:off x="457200" y="1585728"/>
            <a:ext cx="8229600" cy="929521"/>
          </a:xfrm>
        </p:spPr>
        <p:txBody>
          <a:bodyPr>
            <a:normAutofit/>
          </a:bodyPr>
          <a:lstStyle/>
          <a:p>
            <a:r>
              <a:rPr lang="en-GB" sz="2400" dirty="0">
                <a:latin typeface="Arial" panose="020B0604020202020204" pitchFamily="34" charset="0"/>
                <a:cs typeface="Arial" panose="020B0604020202020204" pitchFamily="34" charset="0"/>
              </a:rPr>
              <a:t>What does the future hold?</a:t>
            </a:r>
          </a:p>
        </p:txBody>
      </p:sp>
    </p:spTree>
    <p:extLst>
      <p:ext uri="{BB962C8B-B14F-4D97-AF65-F5344CB8AC3E}">
        <p14:creationId xmlns:p14="http://schemas.microsoft.com/office/powerpoint/2010/main" val="3725211215"/>
      </p:ext>
    </p:extLst>
  </p:cSld>
  <p:clrMapOvr>
    <a:masterClrMapping/>
  </p:clrMapOvr>
  <mc:AlternateContent xmlns:mc="http://schemas.openxmlformats.org/markup-compatibility/2006" xmlns:p14="http://schemas.microsoft.com/office/powerpoint/2010/main">
    <mc:Choice Requires="p14">
      <p:transition spd="slow" p14:dur="2000" advTm="146348"/>
    </mc:Choice>
    <mc:Fallback xmlns="">
      <p:transition spd="slow" advTm="146348"/>
    </mc:Fallback>
  </mc:AlternateContent>
  <p:timing>
    <p:tnLst>
      <p:par>
        <p:cTn id="1" dur="indefinite" restart="never" nodeType="tmRoot"/>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eviewDate xmlns="http://schemas.microsoft.com/sharepoint/v3">2019-03-31T23:00:00+00:00</ReviewDate>
    <VersionNumber xmlns="0B744228-C2AB-451F-8ACF-67FA4EC3D1F5" xsi:nil="true"/>
    <ORHAuthor xmlns="0B744228-C2AB-451F-8ACF-67FA4EC3D1F5">Oxford Medical Illustration</ORHAuthor>
    <Comment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 ma:contentTypeID="0x010100B8D667E6D53D4008BD59E0D3C18CDFE0002C5A1DDA58C74C1DA30BCB735DA141630038A282E86ABA2D458EEE07B9D121378F" ma:contentTypeVersion="22" ma:contentTypeDescription="" ma:contentTypeScope="" ma:versionID="8d38bd3fcaae430eb2d3fa5d9dc75e25">
  <xsd:schema xmlns:xsd="http://www.w3.org/2001/XMLSchema" xmlns:p="http://schemas.microsoft.com/office/2006/metadata/properties" xmlns:ns1="http://schemas.microsoft.com/sharepoint/v3" xmlns:ns2="0B744228-C2AB-451F-8ACF-67FA4EC3D1F5" targetNamespace="http://schemas.microsoft.com/office/2006/metadata/properties" ma:root="true" ma:fieldsID="1d2b574526517c6297143bf4df8a4cc6" ns1:_="" ns2:_="">
    <xsd:import namespace="http://schemas.microsoft.com/sharepoint/v3"/>
    <xsd:import namespace="0B744228-C2AB-451F-8ACF-67FA4EC3D1F5"/>
    <xsd:element name="properties">
      <xsd:complexType>
        <xsd:sequence>
          <xsd:element name="documentManagement">
            <xsd:complexType>
              <xsd:all>
                <xsd:element ref="ns1:ReviewDate"/>
                <xsd:element ref="ns2:ORHAuthor"/>
                <xsd:element ref="ns2:VersionNumber" minOccurs="0"/>
                <xsd:element ref="ns1:Comments"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ReviewDate" ma:index="8" ma:displayName="Review Date" ma:description="Please indicate when this document needs to be updated or reviewed" ma:format="DateOnly" ma:internalName="ReviewDate" ma:readOnly="false">
      <xsd:simpleType>
        <xsd:restriction base="dms:DateTime"/>
      </xsd:simpleType>
    </xsd:element>
    <xsd:element name="Comments" ma:index="12" nillable="true" ma:displayName="Comments" ma:internalName="Comments">
      <xsd:simpleType>
        <xsd:restriction base="dms:Note"/>
      </xsd:simpleType>
    </xsd:element>
  </xsd:schema>
  <xsd:schema xmlns:xsd="http://www.w3.org/2001/XMLSchema" xmlns:dms="http://schemas.microsoft.com/office/2006/documentManagement/types" targetNamespace="0B744228-C2AB-451F-8ACF-67FA4EC3D1F5" elementFormDefault="qualified">
    <xsd:import namespace="http://schemas.microsoft.com/office/2006/documentManagement/types"/>
    <xsd:element name="ORHAuthor" ma:index="9" ma:displayName="Author" ma:description="Primary author of document (person, group, department or directorate)" ma:internalName="ORHAuthor" ma:readOnly="false">
      <xsd:simpleType>
        <xsd:restriction base="dms:Text"/>
      </xsd:simpleType>
    </xsd:element>
    <xsd:element name="VersionNumber" ma:index="10" nillable="true" ma:displayName="Version Number" ma:description="Organisation's version number (may be different to system version)" ma:internalName="VersionNumb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1"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5F7FAA-8721-4A8B-A7F0-2A1ADC3D99DA}">
  <ds:schemaRefs>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0B744228-C2AB-451F-8ACF-67FA4EC3D1F5"/>
    <ds:schemaRef ds:uri="http://schemas.microsoft.com/sharepoint/v3"/>
    <ds:schemaRef ds:uri="http://purl.org/dc/terms/"/>
  </ds:schemaRefs>
</ds:datastoreItem>
</file>

<file path=customXml/itemProps2.xml><?xml version="1.0" encoding="utf-8"?>
<ds:datastoreItem xmlns:ds="http://schemas.openxmlformats.org/officeDocument/2006/customXml" ds:itemID="{0838E0B4-B44F-45C7-B003-1CF4B4D366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744228-C2AB-451F-8ACF-67FA4EC3D1F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7258F6A-9E64-4CE8-8384-21054F3EE1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1921</TotalTime>
  <Words>1026</Words>
  <Application>Microsoft Office PowerPoint</Application>
  <PresentationFormat>Custom</PresentationFormat>
  <Paragraphs>61</Paragraphs>
  <Slides>5</Slides>
  <Notes>0</Notes>
  <HiddenSlides>0</HiddenSlides>
  <MMClips>1</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5</vt:i4>
      </vt:variant>
    </vt:vector>
  </HeadingPairs>
  <TitlesOfParts>
    <vt:vector size="12" baseType="lpstr">
      <vt:lpstr>Arial</vt:lpstr>
      <vt:lpstr>Calibri</vt:lpstr>
      <vt:lpstr>Times New Roman</vt:lpstr>
      <vt:lpstr>3_Custom Design</vt:lpstr>
      <vt:lpstr>Custom Design</vt:lpstr>
      <vt:lpstr>1_Custom Design</vt:lpstr>
      <vt:lpstr>2_Custom Design</vt:lpstr>
      <vt:lpstr>Evaluating a Medicines Information patient helpline – 10 years on</vt:lpstr>
      <vt:lpstr>Results</vt:lpstr>
      <vt:lpstr>PowerPoint Presentation</vt:lpstr>
      <vt:lpstr>PowerPoint Presentation</vt:lpstr>
      <vt:lpstr>What does the future hold?</vt:lpstr>
    </vt:vector>
  </TitlesOfParts>
  <Company>OUH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OUH Powerpoint presentation template</dc:title>
  <dc:creator>Sharelle Hunt</dc:creator>
  <cp:keywords/>
  <cp:lastModifiedBy>Cheeseman, Mark</cp:lastModifiedBy>
  <cp:revision>299</cp:revision>
  <cp:lastPrinted>2016-07-12T13:46:32Z</cp:lastPrinted>
  <dcterms:created xsi:type="dcterms:W3CDTF">2015-04-01T09:31:58Z</dcterms:created>
  <dcterms:modified xsi:type="dcterms:W3CDTF">2021-09-10T08:58:51Z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0x010100B8D667E6D53D4008BD59E0D3C18CDFE0002C5A1DDA58C74C1DA30BCB735DA141630038A282E86ABA2D458EEE07B9D121378F</vt:lpwstr>
  </property>
</Properties>
</file>