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FF"/>
    <a:srgbClr val="00467A"/>
    <a:srgbClr val="005EA4"/>
    <a:srgbClr val="9E223D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1" autoAdjust="0"/>
  </p:normalViewPr>
  <p:slideViewPr>
    <p:cSldViewPr>
      <p:cViewPr varScale="1">
        <p:scale>
          <a:sx n="56" d="100"/>
          <a:sy n="56" d="100"/>
        </p:scale>
        <p:origin x="1580" y="-11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0ACD3-85D3-4073-BC96-F7BC599FC88C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A12B-0028-4ED9-BC5B-D53A871F25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53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A12B-0028-4ED9-BC5B-D53A871F258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633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A12B-0028-4ED9-BC5B-D53A871F258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4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A12B-0028-4ED9-BC5B-D53A871F258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26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A12B-0028-4ED9-BC5B-D53A871F258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64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A12B-0028-4ED9-BC5B-D53A871F25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8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4653136"/>
            <a:ext cx="9144000" cy="1433318"/>
            <a:chOff x="0" y="4572000"/>
            <a:chExt cx="9144000" cy="18288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4572000"/>
              <a:ext cx="9144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300000"/>
            <a:ext cx="631027" cy="360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 userDrawn="1"/>
        </p:nvSpPr>
        <p:spPr>
          <a:xfrm>
            <a:off x="827584" y="635164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 smtClean="0">
                <a:solidFill>
                  <a:schemeClr val="accent1"/>
                </a:solidFill>
              </a:rPr>
              <a:t>www.swmit.nhs.uk</a:t>
            </a:r>
            <a:endParaRPr lang="en-GB" sz="1400" b="0" dirty="0">
              <a:solidFill>
                <a:schemeClr val="accent1"/>
              </a:solidFill>
            </a:endParaRPr>
          </a:p>
        </p:txBody>
      </p:sp>
      <p:pic>
        <p:nvPicPr>
          <p:cNvPr id="22" name="Picture 21" descr="NHS logo.bmp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0722" y="5527685"/>
            <a:ext cx="778892" cy="3694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075663" y="54508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bg1"/>
                </a:solidFill>
              </a:rPr>
              <a:t>South West Medicines Information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237312"/>
            <a:ext cx="1119397" cy="36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34000" cy="936104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24936" cy="936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2132856"/>
            <a:ext cx="4104456" cy="3971479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4104000" cy="3971479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>
            <a:lvl1pPr>
              <a:defRPr baseline="0"/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980728"/>
            <a:ext cx="8424000" cy="936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41040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924944"/>
            <a:ext cx="4104000" cy="309634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132856"/>
            <a:ext cx="41040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924944"/>
            <a:ext cx="4104000" cy="3096344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8224" y="6309320"/>
            <a:ext cx="2133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692696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755576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2483768" y="72000"/>
            <a:ext cx="569133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West Medicines Information  &amp; Training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NHS logo.bmp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80000" y="115200"/>
            <a:ext cx="778892" cy="3694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79200"/>
            <a:ext cx="842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800" y="2132856"/>
            <a:ext cx="6003032" cy="381642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132856"/>
            <a:ext cx="2016224" cy="3816424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232" y="6309320"/>
            <a:ext cx="2133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24000" cy="93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none" spc="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348880"/>
            <a:ext cx="5969832" cy="3672408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2204864"/>
            <a:ext cx="1944216" cy="388843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6AB51-6A69-4B72-B9B4-8ACB62F1ABBC}" type="datetimeFigureOut">
              <a:rPr lang="en-GB" smtClean="0"/>
              <a:pPr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979200"/>
            <a:ext cx="8424000" cy="936000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528" y="2132856"/>
            <a:ext cx="8424000" cy="39933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09320"/>
            <a:ext cx="2895600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>
            <a:gsLst>
              <a:gs pos="43000">
                <a:schemeClr val="accent1">
                  <a:tint val="66000"/>
                  <a:satMod val="160000"/>
                </a:schemeClr>
              </a:gs>
              <a:gs pos="12000">
                <a:schemeClr val="bg1"/>
              </a:gs>
              <a:gs pos="65000">
                <a:srgbClr val="0070C0"/>
              </a:gs>
              <a:gs pos="100000">
                <a:srgbClr val="0070C0"/>
              </a:gs>
            </a:gsLst>
            <a:lin ang="0" scaled="1"/>
          </a:gradFill>
          <a:ln>
            <a:noFill/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4240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3DE6AB51-6A69-4B72-B9B4-8ACB62F1ABBC}" type="datetimeFigureOut">
              <a:rPr lang="en-GB" smtClean="0"/>
              <a:pPr/>
              <a:t>03/09/2021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536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2483768" y="72000"/>
            <a:ext cx="5691336" cy="457200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South West Medicines Information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 descr="NHS logo.bmp"/>
          <p:cNvPicPr/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280000" y="115200"/>
            <a:ext cx="778892" cy="369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818"/>
            <a:ext cx="1368152" cy="440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69" r:id="rId7"/>
    <p:sldLayoutId id="2147483670" r:id="rId8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none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5576" y="476672"/>
            <a:ext cx="7632848" cy="201622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en-GB" sz="60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Innovation in </a:t>
            </a:r>
            <a:br>
              <a:rPr lang="en-GB" sz="60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6000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Isolation</a:t>
            </a:r>
            <a:r>
              <a:rPr lang="en-GB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GB" dirty="0" smtClean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-GB" sz="8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-GB" sz="800" dirty="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lang="en-GB" i="1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816" y="3573016"/>
            <a:ext cx="3384376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Roboto"/>
              </a:rPr>
              <a:t>transformation</a:t>
            </a:r>
            <a:endParaRPr lang="en-GB" sz="2800" dirty="0">
              <a:solidFill>
                <a:srgbClr val="0070C0"/>
              </a:solidFill>
              <a:latin typeface="Robo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685463"/>
            <a:ext cx="105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How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107" y="2634632"/>
            <a:ext cx="298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d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730" y="274701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Roboto"/>
              </a:rPr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9756" y="2780368"/>
            <a:ext cx="32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s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4951" y="2665409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Roboto"/>
              </a:rPr>
              <a:t>rup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822" y="2786878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 smtClean="0">
                <a:solidFill>
                  <a:srgbClr val="C00000"/>
                </a:solidFill>
                <a:latin typeface="Roboto"/>
              </a:rPr>
              <a:t>i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4655" y="2665410"/>
            <a:ext cx="6848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on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719171"/>
            <a:ext cx="169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fuelled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sp>
        <p:nvSpPr>
          <p:cNvPr id="13" name="Google Shape;87;p13"/>
          <p:cNvSpPr txBox="1"/>
          <p:nvPr/>
        </p:nvSpPr>
        <p:spPr>
          <a:xfrm>
            <a:off x="32048" y="4725144"/>
            <a:ext cx="2016224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Authors</a:t>
            </a:r>
            <a:r>
              <a:rPr lang="en" sz="1600" dirty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:</a:t>
            </a:r>
            <a:endParaRPr sz="1600" dirty="0">
              <a:solidFill>
                <a:schemeClr val="lt1"/>
              </a:solidFill>
              <a:latin typeface="Roboto"/>
              <a:ea typeface="Montserrat"/>
              <a:cs typeface="Montserrat"/>
              <a:sym typeface="Montserrat"/>
            </a:endParaRP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en" sz="1600" dirty="0" smtClean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- </a:t>
            </a:r>
            <a:r>
              <a:rPr lang="en" sz="1600" u="sng" dirty="0" smtClean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Tiffany </a:t>
            </a:r>
            <a:r>
              <a:rPr lang="en" sz="1600" u="sng" dirty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Barrett</a:t>
            </a:r>
            <a:endParaRPr sz="1600" u="sng" dirty="0">
              <a:solidFill>
                <a:schemeClr val="lt1"/>
              </a:solidFill>
              <a:latin typeface="Roboto"/>
              <a:ea typeface="Montserrat"/>
              <a:cs typeface="Montserrat"/>
              <a:sym typeface="Montserrat"/>
            </a:endParaRP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en" sz="1600" dirty="0" smtClean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-  Anya </a:t>
            </a:r>
            <a:r>
              <a:rPr lang="en" sz="1600" dirty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Palitsina</a:t>
            </a:r>
            <a:endParaRPr sz="1600" dirty="0">
              <a:solidFill>
                <a:schemeClr val="lt1"/>
              </a:solidFill>
              <a:latin typeface="Roboto"/>
              <a:ea typeface="Montserrat"/>
              <a:cs typeface="Montserrat"/>
              <a:sym typeface="Montserrat"/>
            </a:endParaRPr>
          </a:p>
          <a:p>
            <a:pPr marL="1651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</a:pPr>
            <a:r>
              <a:rPr lang="en" sz="1600" dirty="0" smtClean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-  Michèle </a:t>
            </a:r>
            <a:r>
              <a:rPr lang="en" sz="1600" dirty="0">
                <a:solidFill>
                  <a:schemeClr val="lt1"/>
                </a:solidFill>
                <a:latin typeface="Roboto"/>
                <a:ea typeface="Montserrat"/>
                <a:cs typeface="Montserrat"/>
                <a:sym typeface="Montserrat"/>
              </a:rPr>
              <a:t>Skipp</a:t>
            </a:r>
            <a:endParaRPr sz="1600" dirty="0">
              <a:latin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6674" y="2518758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C00000"/>
                </a:solidFill>
                <a:latin typeface="Roboto"/>
              </a:rPr>
              <a:t>t</a:t>
            </a:r>
            <a:endParaRPr lang="en-GB" sz="3200" b="1" dirty="0">
              <a:solidFill>
                <a:srgbClr val="C00000"/>
              </a:solidFill>
              <a:latin typeface="Roboto"/>
            </a:endParaRPr>
          </a:p>
        </p:txBody>
      </p:sp>
      <p:pic>
        <p:nvPicPr>
          <p:cNvPr id="15" name="Barrett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55976" y="1196752"/>
            <a:ext cx="4536504" cy="5472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649" y="2564904"/>
            <a:ext cx="4032448" cy="3888432"/>
          </a:xfrm>
        </p:spPr>
        <p:txBody>
          <a:bodyPr/>
          <a:lstStyle/>
          <a:p>
            <a:pPr marL="0" lvl="0" indent="0">
              <a:spcBef>
                <a:spcPts val="1200"/>
              </a:spcBef>
              <a:buNone/>
            </a:pPr>
            <a:r>
              <a:rPr lang="en-GB" sz="2400" b="1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1 week residential course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Workshops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Self-directed learning</a:t>
            </a:r>
          </a:p>
          <a:p>
            <a:pPr>
              <a:spcBef>
                <a:spcPts val="1200"/>
              </a:spcBef>
            </a:pPr>
            <a:r>
              <a:rPr lang="en-GB" dirty="0" smtClean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Supervised visits to wards and other sites of interest locally, e.g. prison, acute mental health hospital</a:t>
            </a:r>
            <a:endParaRPr lang="en-GB" dirty="0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1340768"/>
            <a:ext cx="3888432" cy="4712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5000"/>
              </a:lnSpc>
              <a:spcBef>
                <a:spcPts val="1200"/>
              </a:spcBef>
            </a:pPr>
            <a:r>
              <a:rPr lang="en-GB" sz="28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The present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n-GB" sz="2400" b="1" dirty="0" smtClean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spcBef>
                <a:spcPts val="1200"/>
              </a:spcBef>
              <a:spcAft>
                <a:spcPts val="10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Virtual </a:t>
            </a:r>
            <a:r>
              <a:rPr lang="en-GB" sz="2400"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training package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 9 x 1h monthly webinars</a:t>
            </a:r>
            <a:endParaRPr lang="en-GB" sz="22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 Pre-session </a:t>
            </a:r>
            <a:r>
              <a:rPr lang="en-GB" sz="2200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tasks</a:t>
            </a:r>
          </a:p>
          <a:p>
            <a:pPr marL="285750" lvl="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200" dirty="0" smtClean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rPr>
              <a:t>   Self-directed learning</a:t>
            </a: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n-GB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n-GB" dirty="0" smtClean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>
              <a:lnSpc>
                <a:spcPct val="115000"/>
              </a:lnSpc>
              <a:spcBef>
                <a:spcPts val="1200"/>
              </a:spcBef>
            </a:pPr>
            <a:endParaRPr lang="en-GB" dirty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Google Shape;92;p14"/>
          <p:cNvSpPr txBox="1">
            <a:spLocks noGrp="1"/>
          </p:cNvSpPr>
          <p:nvPr>
            <p:ph type="title"/>
          </p:nvPr>
        </p:nvSpPr>
        <p:spPr>
          <a:xfrm>
            <a:off x="107504" y="1393332"/>
            <a:ext cx="4045200" cy="5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pc="0" dirty="0">
                <a:solidFill>
                  <a:srgbClr val="0070C0"/>
                </a:solidFill>
                <a:latin typeface="Roboto"/>
                <a:ea typeface="Raleway"/>
                <a:cs typeface="Raleway"/>
                <a:sym typeface="Raleway"/>
              </a:rPr>
              <a:t>The past</a:t>
            </a:r>
            <a:endParaRPr sz="2800" b="1" spc="0" dirty="0">
              <a:solidFill>
                <a:srgbClr val="0070C0"/>
              </a:solidFill>
              <a:latin typeface="Roboto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4398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4732" y="3275692"/>
            <a:ext cx="2859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latin typeface="Roboto"/>
              </a:rPr>
              <a:t>The new programme</a:t>
            </a:r>
            <a:endParaRPr lang="en-GB" sz="2000" b="1" dirty="0">
              <a:latin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89956" y="121823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"/>
              </a:rPr>
              <a:t>Introduction session</a:t>
            </a:r>
            <a:endParaRPr lang="en-GB" sz="1600" dirty="0">
              <a:latin typeface="Robot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101208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Adverse drug reactions and interactions</a:t>
            </a:r>
            <a:endParaRPr lang="en-GB" sz="1600" dirty="0">
              <a:latin typeface="Robot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174145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Administration of medicines to patients with swallowing difficulties or via enteral feeding tubes and fridge enquiries</a:t>
            </a:r>
            <a:endParaRPr lang="en-GB" sz="1600" dirty="0">
              <a:latin typeface="Robot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7676" y="3766680"/>
            <a:ext cx="2916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Decision making, shortages of medicines/new medicines/formularies</a:t>
            </a:r>
            <a:endParaRPr lang="en-GB" sz="1600" dirty="0">
              <a:latin typeface="Robot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199" y="4938243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IV administration of medicines and injection and syringe driver compatibility</a:t>
            </a:r>
            <a:endParaRPr lang="en-GB" sz="1600" dirty="0">
              <a:latin typeface="Robot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320" y="5554348"/>
            <a:ext cx="2300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Herbal medicines, excipients and TICTAC demo</a:t>
            </a:r>
            <a:endParaRPr lang="en-GB" sz="1600" dirty="0">
              <a:latin typeface="Roboto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3" y="525939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Drugs in renal impairment</a:t>
            </a:r>
            <a:endParaRPr lang="en-GB" sz="1600" dirty="0">
              <a:latin typeface="Robot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72" y="1819999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Roboto"/>
              </a:rPr>
              <a:t>Quality and safety in answering questions about medicines, medicines in paediatrics</a:t>
            </a:r>
            <a:endParaRPr lang="en-GB" sz="1600" dirty="0">
              <a:latin typeface="Robot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572" y="3766680"/>
            <a:ext cx="1664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Roboto"/>
              </a:rPr>
              <a:t>Pregnancy/</a:t>
            </a:r>
          </a:p>
          <a:p>
            <a:r>
              <a:rPr lang="en-GB" sz="1600" dirty="0" smtClean="0">
                <a:latin typeface="Roboto"/>
              </a:rPr>
              <a:t>breastfeeding</a:t>
            </a:r>
            <a:endParaRPr lang="en-GB" sz="1600" dirty="0">
              <a:latin typeface="Roboto"/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5400000" flipH="1" flipV="1">
            <a:off x="4592035" y="1792851"/>
            <a:ext cx="1544107" cy="1152128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5580112" y="2368915"/>
            <a:ext cx="1152128" cy="772054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5508104" y="3766680"/>
            <a:ext cx="936104" cy="570839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4932040" y="3897612"/>
            <a:ext cx="1440160" cy="1409946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>
            <a:off x="3718323" y="4619327"/>
            <a:ext cx="1456129" cy="12700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0800000" flipV="1">
            <a:off x="2483768" y="3805878"/>
            <a:ext cx="1407194" cy="1063282"/>
          </a:xfrm>
          <a:prstGeom prst="curvedConnector3">
            <a:avLst>
              <a:gd name="adj1" fmla="val 60711"/>
            </a:avLst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1691680" y="3573085"/>
            <a:ext cx="1212096" cy="485981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6200000" flipV="1">
            <a:off x="3109852" y="1884381"/>
            <a:ext cx="1472098" cy="897059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/>
          <p:nvPr/>
        </p:nvCxnSpPr>
        <p:spPr>
          <a:xfrm rot="10800000">
            <a:off x="2864732" y="2436277"/>
            <a:ext cx="843172" cy="708059"/>
          </a:xfrm>
          <a:prstGeom prst="curvedConnector3">
            <a:avLst/>
          </a:prstGeom>
          <a:ln w="190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4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0;p16"/>
          <p:cNvSpPr txBox="1">
            <a:spLocks noGrp="1"/>
          </p:cNvSpPr>
          <p:nvPr>
            <p:ph type="title"/>
          </p:nvPr>
        </p:nvSpPr>
        <p:spPr>
          <a:xfrm>
            <a:off x="347076" y="1093008"/>
            <a:ext cx="3456384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spc="0" dirty="0" smtClean="0">
                <a:solidFill>
                  <a:srgbClr val="0070C0"/>
                </a:solidFill>
                <a:highlight>
                  <a:schemeClr val="lt1"/>
                </a:highlight>
                <a:latin typeface="Roboto"/>
                <a:ea typeface="Oswald"/>
                <a:cs typeface="Oswald"/>
                <a:sym typeface="Raleway"/>
              </a:rPr>
              <a:t>  </a:t>
            </a:r>
            <a:r>
              <a:rPr lang="en" sz="3200" b="1" spc="0" dirty="0" smtClean="0">
                <a:solidFill>
                  <a:srgbClr val="0070C0"/>
                </a:solidFill>
                <a:highlight>
                  <a:schemeClr val="lt1"/>
                </a:highlight>
                <a:latin typeface="Roboto"/>
                <a:ea typeface="Oswald"/>
                <a:cs typeface="Oswald"/>
                <a:sym typeface="Raleway"/>
              </a:rPr>
              <a:t>Results</a:t>
            </a:r>
            <a:r>
              <a:rPr lang="en" sz="3200" b="1" dirty="0" smtClean="0">
                <a:highlight>
                  <a:schemeClr val="lt1"/>
                </a:highlight>
                <a:latin typeface="Roboto"/>
                <a:ea typeface="Oswald"/>
                <a:cs typeface="Oswald"/>
                <a:sym typeface="Oswald"/>
              </a:rPr>
              <a:t> </a:t>
            </a:r>
            <a:endParaRPr sz="4800" b="1" dirty="0">
              <a:highlight>
                <a:schemeClr val="lt1"/>
              </a:highlight>
              <a:latin typeface="Roboto"/>
            </a:endParaRPr>
          </a:p>
        </p:txBody>
      </p:sp>
      <p:sp>
        <p:nvSpPr>
          <p:cNvPr id="9" name="Google Shape;107;p16"/>
          <p:cNvSpPr txBox="1"/>
          <p:nvPr/>
        </p:nvSpPr>
        <p:spPr>
          <a:xfrm>
            <a:off x="2627784" y="2420888"/>
            <a:ext cx="1916100" cy="46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   </a:t>
            </a:r>
            <a:r>
              <a:rPr lang="en-GB" dirty="0" smtClean="0">
                <a:solidFill>
                  <a:schemeClr val="bg1"/>
                </a:solidFill>
                <a:latin typeface="Roboto"/>
              </a:rPr>
              <a:t>Applicability</a:t>
            </a:r>
            <a:endParaRPr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3" name="Google Shape;107;p16"/>
          <p:cNvSpPr txBox="1"/>
          <p:nvPr/>
        </p:nvSpPr>
        <p:spPr>
          <a:xfrm>
            <a:off x="395536" y="2420888"/>
            <a:ext cx="1916100" cy="46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 smtClean="0">
                <a:solidFill>
                  <a:schemeClr val="lt1"/>
                </a:solidFill>
              </a:rPr>
              <a:t>   </a:t>
            </a:r>
            <a:r>
              <a:rPr lang="en-GB" dirty="0" smtClean="0">
                <a:solidFill>
                  <a:schemeClr val="lt1"/>
                </a:solidFill>
                <a:latin typeface="Roboto"/>
              </a:rPr>
              <a:t>Accessibility</a:t>
            </a:r>
            <a:endParaRPr lang="en-GB" dirty="0">
              <a:solidFill>
                <a:schemeClr val="lt1"/>
              </a:solidFill>
              <a:latin typeface="Roboto"/>
            </a:endParaRPr>
          </a:p>
        </p:txBody>
      </p:sp>
      <p:sp>
        <p:nvSpPr>
          <p:cNvPr id="14" name="Google Shape;107;p16"/>
          <p:cNvSpPr txBox="1"/>
          <p:nvPr/>
        </p:nvSpPr>
        <p:spPr>
          <a:xfrm>
            <a:off x="4788024" y="2411661"/>
            <a:ext cx="1916100" cy="46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 </a:t>
            </a:r>
            <a:r>
              <a:rPr lang="en-GB" dirty="0" smtClean="0">
                <a:solidFill>
                  <a:schemeClr val="bg1"/>
                </a:solidFill>
                <a:latin typeface="Roboto"/>
              </a:rPr>
              <a:t>Developmental</a:t>
            </a:r>
            <a:endParaRPr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15" name="Google Shape;107;p16"/>
          <p:cNvSpPr txBox="1"/>
          <p:nvPr/>
        </p:nvSpPr>
        <p:spPr>
          <a:xfrm>
            <a:off x="6951640" y="2420888"/>
            <a:ext cx="1916100" cy="461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      </a:t>
            </a:r>
            <a:r>
              <a:rPr lang="en-GB" dirty="0" smtClean="0">
                <a:solidFill>
                  <a:schemeClr val="bg1"/>
                </a:solidFill>
                <a:latin typeface="Roboto"/>
              </a:rPr>
              <a:t>Engaging</a:t>
            </a:r>
            <a:endParaRPr dirty="0">
              <a:solidFill>
                <a:schemeClr val="bg1"/>
              </a:solidFill>
              <a:latin typeface="Robot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55776" y="2924944"/>
            <a:ext cx="1911600" cy="1384995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en-GB" sz="1400" dirty="0">
                <a:latin typeface="Roboto"/>
              </a:rPr>
              <a:t>All PRPs thought monthly webinars were a good idea (100%) &amp; would recommend them to future PRPs (98%)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6" y="2996952"/>
            <a:ext cx="19161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GB" sz="1400" dirty="0">
                <a:solidFill>
                  <a:prstClr val="black"/>
                </a:solidFill>
                <a:latin typeface="Roboto"/>
                <a:ea typeface="Raleway"/>
                <a:cs typeface="Raleway"/>
                <a:sym typeface="Raleway"/>
              </a:rPr>
              <a:t>100% attendance (including a split post holder) because of the virtual, short </a:t>
            </a:r>
            <a:r>
              <a:rPr lang="en-GB" sz="1400" dirty="0" smtClean="0">
                <a:solidFill>
                  <a:prstClr val="black"/>
                </a:solidFill>
                <a:latin typeface="Roboto"/>
                <a:ea typeface="Raleway"/>
                <a:cs typeface="Raleway"/>
                <a:sym typeface="Raleway"/>
              </a:rPr>
              <a:t>format</a:t>
            </a:r>
            <a:endParaRPr lang="en-GB" sz="1400" dirty="0">
              <a:solidFill>
                <a:prstClr val="black"/>
              </a:solidFill>
              <a:latin typeface="Roboto"/>
              <a:ea typeface="Raleway"/>
              <a:cs typeface="Raleway"/>
              <a:sym typeface="Raleway"/>
            </a:endParaRPr>
          </a:p>
        </p:txBody>
      </p:sp>
      <p:sp>
        <p:nvSpPr>
          <p:cNvPr id="25" name="Google Shape;108;p16"/>
          <p:cNvSpPr/>
          <p:nvPr/>
        </p:nvSpPr>
        <p:spPr>
          <a:xfrm>
            <a:off x="395536" y="2852936"/>
            <a:ext cx="1900800" cy="1540042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08;p16"/>
          <p:cNvSpPr/>
          <p:nvPr/>
        </p:nvSpPr>
        <p:spPr>
          <a:xfrm>
            <a:off x="2627784" y="2852936"/>
            <a:ext cx="1900800" cy="1540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08;p16"/>
          <p:cNvSpPr/>
          <p:nvPr/>
        </p:nvSpPr>
        <p:spPr>
          <a:xfrm>
            <a:off x="4788024" y="2852936"/>
            <a:ext cx="1900800" cy="1540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Rectangle 27"/>
          <p:cNvSpPr/>
          <p:nvPr/>
        </p:nvSpPr>
        <p:spPr>
          <a:xfrm>
            <a:off x="4716016" y="2924944"/>
            <a:ext cx="19161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r>
              <a:rPr lang="en-GB" sz="1400" dirty="0">
                <a:solidFill>
                  <a:schemeClr val="dk1"/>
                </a:solidFill>
                <a:latin typeface="Roboto"/>
                <a:ea typeface="Raleway"/>
                <a:cs typeface="Raleway"/>
                <a:sym typeface="Raleway"/>
              </a:rPr>
              <a:t>One PRP “Thought the webinars were fantastic and the resources supplied have been superb in practice”</a:t>
            </a:r>
          </a:p>
        </p:txBody>
      </p:sp>
      <p:sp>
        <p:nvSpPr>
          <p:cNvPr id="29" name="Google Shape;108;p16"/>
          <p:cNvSpPr/>
          <p:nvPr/>
        </p:nvSpPr>
        <p:spPr>
          <a:xfrm>
            <a:off x="6958800" y="2852936"/>
            <a:ext cx="1900800" cy="15408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Rectangle 29"/>
          <p:cNvSpPr/>
          <p:nvPr/>
        </p:nvSpPr>
        <p:spPr>
          <a:xfrm>
            <a:off x="6971080" y="3068960"/>
            <a:ext cx="18966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200"/>
              </a:spcAft>
            </a:pPr>
            <a:r>
              <a:rPr lang="en-GB" sz="1400" dirty="0">
                <a:solidFill>
                  <a:schemeClr val="dk1"/>
                </a:solidFill>
                <a:latin typeface="Roboto"/>
                <a:ea typeface="Raleway"/>
                <a:cs typeface="Raleway"/>
                <a:sym typeface="Raleway"/>
              </a:rPr>
              <a:t>All PRPs engaged fully with the process (before and during discussions</a:t>
            </a:r>
            <a:r>
              <a:rPr lang="en-GB" sz="1400" dirty="0" smtClean="0">
                <a:solidFill>
                  <a:schemeClr val="dk1"/>
                </a:solidFill>
                <a:latin typeface="Roboto"/>
                <a:ea typeface="Raleway"/>
                <a:cs typeface="Raleway"/>
                <a:sym typeface="Raleway"/>
              </a:rPr>
              <a:t>)</a:t>
            </a:r>
            <a:endParaRPr lang="en-GB" sz="1400" dirty="0">
              <a:solidFill>
                <a:schemeClr val="dk1"/>
              </a:solidFill>
              <a:latin typeface="Roboto"/>
              <a:ea typeface="Raleway"/>
              <a:cs typeface="Raleway"/>
              <a:sym typeface="Raleway"/>
            </a:endParaRPr>
          </a:p>
        </p:txBody>
      </p:sp>
      <p:sp>
        <p:nvSpPr>
          <p:cNvPr id="37" name="Google Shape;129;p16"/>
          <p:cNvSpPr txBox="1"/>
          <p:nvPr/>
        </p:nvSpPr>
        <p:spPr>
          <a:xfrm>
            <a:off x="683568" y="5301208"/>
            <a:ext cx="1980300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Friendly atmosphere and not pressured, just contributed when I was able to!</a:t>
            </a:r>
            <a:endParaRPr sz="11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128;p16"/>
          <p:cNvSpPr txBox="1"/>
          <p:nvPr/>
        </p:nvSpPr>
        <p:spPr>
          <a:xfrm>
            <a:off x="3667680" y="5301208"/>
            <a:ext cx="1912432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latin typeface="Roboto"/>
                <a:ea typeface="Roboto"/>
                <a:cs typeface="Roboto"/>
                <a:sym typeface="Roboto"/>
              </a:rPr>
              <a:t>I really liked how the sessions were interactive and we learned from each </a:t>
            </a:r>
            <a:r>
              <a:rPr lang="en" sz="1100" dirty="0" smtClean="0">
                <a:latin typeface="Roboto"/>
                <a:ea typeface="Roboto"/>
                <a:cs typeface="Roboto"/>
                <a:sym typeface="Roboto"/>
              </a:rPr>
              <a:t>other.</a:t>
            </a:r>
            <a:endParaRPr sz="1100" dirty="0"/>
          </a:p>
        </p:txBody>
      </p:sp>
      <p:sp>
        <p:nvSpPr>
          <p:cNvPr id="44" name="Google Shape;128;p16"/>
          <p:cNvSpPr txBox="1"/>
          <p:nvPr/>
        </p:nvSpPr>
        <p:spPr>
          <a:xfrm>
            <a:off x="6516216" y="5301208"/>
            <a:ext cx="2032732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spAutoFit/>
          </a:bodyPr>
          <a:lstStyle/>
          <a:p>
            <a:pPr lvl="0"/>
            <a:r>
              <a:rPr lang="en-GB" sz="1100" dirty="0">
                <a:latin typeface="Roboto"/>
                <a:ea typeface="Roboto"/>
                <a:cs typeface="Roboto"/>
                <a:sym typeface="Roboto"/>
              </a:rPr>
              <a:t>Thought this session was great, gave us the perfect resources we use day in day </a:t>
            </a:r>
            <a:r>
              <a:rPr lang="en-GB" sz="1100" dirty="0" smtClean="0">
                <a:latin typeface="Roboto"/>
                <a:ea typeface="Roboto"/>
                <a:cs typeface="Roboto"/>
                <a:sym typeface="Roboto"/>
              </a:rPr>
              <a:t>out.</a:t>
            </a:r>
            <a:endParaRPr sz="1100" dirty="0"/>
          </a:p>
        </p:txBody>
      </p:sp>
      <p:pic>
        <p:nvPicPr>
          <p:cNvPr id="45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52" y="5236408"/>
            <a:ext cx="190800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435001" y="5864075"/>
            <a:ext cx="190800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5903" y="5259208"/>
            <a:ext cx="190800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3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0252" y="5259208"/>
            <a:ext cx="190800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358148" y="5843166"/>
            <a:ext cx="190800" cy="1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292080" y="5843165"/>
            <a:ext cx="190800" cy="12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5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40" y="1196752"/>
            <a:ext cx="8334000" cy="720080"/>
          </a:xfrm>
        </p:spPr>
        <p:txBody>
          <a:bodyPr/>
          <a:lstStyle/>
          <a:p>
            <a:r>
              <a:rPr lang="en" sz="3200" b="1" spc="0" dirty="0">
                <a:solidFill>
                  <a:srgbClr val="0070C0"/>
                </a:solidFill>
                <a:latin typeface="Roboto"/>
              </a:rPr>
              <a:t>Going forward</a:t>
            </a:r>
            <a:endParaRPr lang="en-GB" sz="3200" b="1" spc="0" dirty="0">
              <a:solidFill>
                <a:srgbClr val="0070C0"/>
              </a:solidFill>
              <a:latin typeface="Roboto"/>
            </a:endParaRPr>
          </a:p>
        </p:txBody>
      </p:sp>
      <p:sp>
        <p:nvSpPr>
          <p:cNvPr id="4" name="Google Shape;139;p17"/>
          <p:cNvSpPr/>
          <p:nvPr/>
        </p:nvSpPr>
        <p:spPr>
          <a:xfrm>
            <a:off x="432350" y="2173128"/>
            <a:ext cx="2469300" cy="607800"/>
          </a:xfrm>
          <a:prstGeom prst="homePlat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41;p17"/>
          <p:cNvSpPr/>
          <p:nvPr/>
        </p:nvSpPr>
        <p:spPr>
          <a:xfrm>
            <a:off x="3103878" y="2173128"/>
            <a:ext cx="2760600" cy="607800"/>
          </a:xfrm>
          <a:prstGeom prst="chevron">
            <a:avLst>
              <a:gd name="adj" fmla="val 50000"/>
            </a:avLst>
          </a:prstGeom>
          <a:solidFill>
            <a:srgbClr val="005EA4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41;p17"/>
          <p:cNvSpPr/>
          <p:nvPr/>
        </p:nvSpPr>
        <p:spPr>
          <a:xfrm>
            <a:off x="6012160" y="2173128"/>
            <a:ext cx="2760600" cy="607800"/>
          </a:xfrm>
          <a:prstGeom prst="chevron">
            <a:avLst>
              <a:gd name="adj" fmla="val 50000"/>
            </a:avLst>
          </a:prstGeom>
          <a:solidFill>
            <a:srgbClr val="00467A"/>
          </a:solidFill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40;p17"/>
          <p:cNvSpPr txBox="1">
            <a:spLocks/>
          </p:cNvSpPr>
          <p:nvPr/>
        </p:nvSpPr>
        <p:spPr>
          <a:xfrm>
            <a:off x="439544" y="3009453"/>
            <a:ext cx="2471700" cy="29398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2400"/>
              </a:spcAft>
              <a:buClrTx/>
              <a:buSzTx/>
              <a:buNone/>
            </a:pPr>
            <a:r>
              <a:rPr lang="en-GB" sz="1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 Set </a:t>
            </a:r>
            <a:r>
              <a:rPr lang="en-GB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ground </a:t>
            </a:r>
            <a:r>
              <a:rPr lang="en-GB" sz="1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rule</a:t>
            </a:r>
            <a:r>
              <a:rPr lang="en-GB" sz="1800" dirty="0" smtClean="0">
                <a:solidFill>
                  <a:srgbClr val="000000"/>
                </a:solidFill>
                <a:latin typeface="Raleway"/>
                <a:ea typeface="Playfair Display"/>
                <a:cs typeface="Playfair Display"/>
                <a:sym typeface="Playfair Display"/>
              </a:rPr>
              <a:t>s       - </a:t>
            </a:r>
            <a:r>
              <a:rPr lang="en-GB" sz="1800" dirty="0">
                <a:solidFill>
                  <a:srgbClr val="000000"/>
                </a:solidFill>
                <a:latin typeface="Raleway"/>
                <a:ea typeface="Playfair Display"/>
                <a:cs typeface="Playfair Display"/>
                <a:sym typeface="Playfair Display"/>
              </a:rPr>
              <a:t>Improve feedback </a:t>
            </a:r>
            <a:r>
              <a:rPr lang="en-GB" sz="1800" dirty="0" smtClean="0">
                <a:solidFill>
                  <a:srgbClr val="000000"/>
                </a:solidFill>
                <a:latin typeface="Raleway"/>
                <a:ea typeface="Playfair Display"/>
                <a:cs typeface="Playfair Display"/>
                <a:sym typeface="Playfair Display"/>
              </a:rPr>
              <a:t>collection                    - Every </a:t>
            </a:r>
            <a:r>
              <a:rPr lang="en-GB" sz="1800" dirty="0">
                <a:solidFill>
                  <a:srgbClr val="000000"/>
                </a:solidFill>
                <a:latin typeface="Raleway"/>
                <a:ea typeface="Playfair Display"/>
                <a:cs typeface="Playfair Display"/>
                <a:sym typeface="Playfair Display"/>
              </a:rPr>
              <a:t>PRP to have access to camera and </a:t>
            </a:r>
            <a:r>
              <a:rPr lang="en-GB" sz="1800" dirty="0" smtClean="0">
                <a:solidFill>
                  <a:srgbClr val="000000"/>
                </a:solidFill>
                <a:latin typeface="Raleway"/>
                <a:ea typeface="Playfair Display"/>
                <a:cs typeface="Playfair Display"/>
                <a:sym typeface="Playfair Display"/>
              </a:rPr>
              <a:t>mic                              - </a:t>
            </a:r>
            <a:r>
              <a:rPr lang="en-GB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Incorporate a reflective </a:t>
            </a:r>
            <a:r>
              <a:rPr lang="en-GB" sz="18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summary element </a:t>
            </a:r>
            <a:r>
              <a:rPr lang="en-GB" sz="1800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at the beginning of each webinar 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ClrTx/>
              <a:buSzTx/>
              <a:buNone/>
            </a:pPr>
            <a:endParaRPr lang="en-GB" sz="1800" dirty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GB" dirty="0" smtClean="0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FontTx/>
              <a:buChar char="-"/>
            </a:pPr>
            <a:endParaRPr lang="en-GB" sz="1600" dirty="0"/>
          </a:p>
        </p:txBody>
      </p:sp>
      <p:sp>
        <p:nvSpPr>
          <p:cNvPr id="10" name="Google Shape;142;p17"/>
          <p:cNvSpPr txBox="1">
            <a:spLocks/>
          </p:cNvSpPr>
          <p:nvPr/>
        </p:nvSpPr>
        <p:spPr>
          <a:xfrm>
            <a:off x="3392778" y="2993503"/>
            <a:ext cx="2471700" cy="265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GB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-GB" sz="20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Connect with designated supervisors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GB" sz="2000" dirty="0" smtClean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- Have an understanding of local and regional training programmes</a:t>
            </a:r>
          </a:p>
        </p:txBody>
      </p:sp>
      <p:sp>
        <p:nvSpPr>
          <p:cNvPr id="11" name="Google Shape;144;p17"/>
          <p:cNvSpPr txBox="1">
            <a:spLocks/>
          </p:cNvSpPr>
          <p:nvPr/>
        </p:nvSpPr>
        <p:spPr>
          <a:xfrm>
            <a:off x="6204756" y="2870559"/>
            <a:ext cx="2255676" cy="2650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indent="-4572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1800"/>
              </a:spcBef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SzPct val="80000"/>
              <a:buFont typeface="Wingdings" pitchFamily="2" charset="2"/>
              <a:buChar char="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1200"/>
              </a:spcBef>
              <a:buClr>
                <a:schemeClr val="accent4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800"/>
              </a:spcAft>
              <a:buFont typeface="Wingdings" pitchFamily="2" charset="2"/>
              <a:buNone/>
            </a:pPr>
            <a:r>
              <a:rPr lang="en-GB" sz="2000" dirty="0" smtClean="0">
                <a:latin typeface="Raleway"/>
              </a:rPr>
              <a:t>- Review the programme of webinars                 </a:t>
            </a:r>
            <a:r>
              <a:rPr lang="en-GB" sz="2400" dirty="0" smtClean="0">
                <a:latin typeface="Raleway"/>
              </a:rPr>
              <a:t>- </a:t>
            </a:r>
            <a:r>
              <a:rPr lang="en-GB" sz="2000" dirty="0" smtClean="0">
                <a:latin typeface="Raleway"/>
              </a:rPr>
              <a:t>Update pre-session learning materials                 - Explore new ways of facilitating learning</a:t>
            </a:r>
            <a:endParaRPr lang="en-GB" sz="20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1702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653</TotalTime>
  <Words>338</Words>
  <Application>Microsoft Office PowerPoint</Application>
  <PresentationFormat>On-screen Show (4:3)</PresentationFormat>
  <Paragraphs>61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Calibri</vt:lpstr>
      <vt:lpstr>Courier New</vt:lpstr>
      <vt:lpstr>Montserrat</vt:lpstr>
      <vt:lpstr>Oswald</vt:lpstr>
      <vt:lpstr>Playfair Display</vt:lpstr>
      <vt:lpstr>Raleway</vt:lpstr>
      <vt:lpstr>Roboto</vt:lpstr>
      <vt:lpstr>Trebuchet MS</vt:lpstr>
      <vt:lpstr>Wingdings</vt:lpstr>
      <vt:lpstr>Mod</vt:lpstr>
      <vt:lpstr>Innovation in  Isolation  </vt:lpstr>
      <vt:lpstr>The past</vt:lpstr>
      <vt:lpstr>PowerPoint Presentation</vt:lpstr>
      <vt:lpstr>  Results </vt:lpstr>
      <vt:lpstr>Going forward</vt:lpstr>
    </vt:vector>
  </TitlesOfParts>
  <Company>United Bristol Healthcare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Lewis</dc:creator>
  <cp:lastModifiedBy>Cheeseman, Mark</cp:lastModifiedBy>
  <cp:revision>61</cp:revision>
  <dcterms:created xsi:type="dcterms:W3CDTF">2011-05-13T12:55:56Z</dcterms:created>
  <dcterms:modified xsi:type="dcterms:W3CDTF">2021-09-03T09:53:40Z</dcterms:modified>
</cp:coreProperties>
</file>