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3333FF"/>
    <a:srgbClr val="00467A"/>
    <a:srgbClr val="005EA4"/>
    <a:srgbClr val="9E223D"/>
    <a:srgbClr val="0033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741" autoAdjust="0"/>
  </p:normalViewPr>
  <p:slideViewPr>
    <p:cSldViewPr>
      <p:cViewPr varScale="1">
        <p:scale>
          <a:sx n="56" d="100"/>
          <a:sy n="56" d="100"/>
        </p:scale>
        <p:origin x="1580" y="-11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0ACD3-85D3-4073-BC96-F7BC599FC88C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EFA12B-0028-4ED9-BC5B-D53A871F25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53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EFA12B-0028-4ED9-BC5B-D53A871F258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633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EFA12B-0028-4ED9-BC5B-D53A871F258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48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EFA12B-0028-4ED9-BC5B-D53A871F258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262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EFA12B-0028-4ED9-BC5B-D53A871F258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364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EFA12B-0028-4ED9-BC5B-D53A871F258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83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4653136"/>
            <a:ext cx="9144000" cy="1433318"/>
            <a:chOff x="0" y="4572000"/>
            <a:chExt cx="9144000" cy="1828800"/>
          </a:xfrm>
        </p:grpSpPr>
        <p:sp>
          <p:nvSpPr>
            <p:cNvPr id="16" name="Rectangle 15"/>
            <p:cNvSpPr/>
            <p:nvPr userDrawn="1"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4572000"/>
              <a:ext cx="9144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bg1"/>
                </a:solidFill>
              </a:endParaRPr>
            </a:p>
          </p:txBody>
        </p:sp>
      </p:grpSp>
      <p:pic>
        <p:nvPicPr>
          <p:cNvPr id="19" name="Picture 3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6300000"/>
            <a:ext cx="631027" cy="360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 userDrawn="1"/>
        </p:nvSpPr>
        <p:spPr>
          <a:xfrm>
            <a:off x="827584" y="6351642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 smtClean="0">
                <a:solidFill>
                  <a:schemeClr val="accent1"/>
                </a:solidFill>
              </a:rPr>
              <a:t>www.swmit.nhs.uk</a:t>
            </a:r>
            <a:endParaRPr lang="en-GB" sz="1400" b="0" dirty="0">
              <a:solidFill>
                <a:schemeClr val="accent1"/>
              </a:solidFill>
            </a:endParaRPr>
          </a:p>
        </p:txBody>
      </p:sp>
      <p:pic>
        <p:nvPicPr>
          <p:cNvPr id="22" name="Picture 21" descr="NHS logo.bmp"/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00722" y="5527685"/>
            <a:ext cx="778892" cy="36947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075663" y="5450812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solidFill>
                  <a:schemeClr val="bg1"/>
                </a:solidFill>
              </a:rPr>
              <a:t>South West Medicines Information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237312"/>
            <a:ext cx="1119397" cy="360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334000" cy="936104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424936" cy="936000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2132856"/>
            <a:ext cx="4104456" cy="3971479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2132856"/>
            <a:ext cx="4104000" cy="3971479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8224" y="6309320"/>
            <a:ext cx="2133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3DE6AB51-6A69-4B72-B9B4-8ACB62F1ABBC}" type="datetimeFigureOut">
              <a:rPr lang="en-GB" smtClean="0"/>
              <a:pPr/>
              <a:t>03/09/2021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2895600" cy="365125"/>
          </a:xfrm>
        </p:spPr>
        <p:txBody>
          <a:bodyPr/>
          <a:lstStyle>
            <a:lvl1pPr>
              <a:defRPr baseline="0"/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980728"/>
            <a:ext cx="8424000" cy="936000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2132856"/>
            <a:ext cx="41040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2924944"/>
            <a:ext cx="4104000" cy="3096344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8" y="2132856"/>
            <a:ext cx="41040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008" y="2924944"/>
            <a:ext cx="4104000" cy="3096344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8224" y="6309320"/>
            <a:ext cx="2133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3DE6AB51-6A69-4B72-B9B4-8ACB62F1ABBC}" type="datetimeFigureOut">
              <a:rPr lang="en-GB" smtClean="0"/>
              <a:pPr/>
              <a:t>03/09/2021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2895600" cy="365125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692696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755576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3DE6AB51-6A69-4B72-B9B4-8ACB62F1ABBC}" type="datetimeFigureOut">
              <a:rPr lang="en-GB" smtClean="0"/>
              <a:pPr/>
              <a:t>03/09/2021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2483768" y="72000"/>
            <a:ext cx="5691336" cy="457200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r"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South West Medicines Information  &amp; Training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NHS logo.bmp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00" y="115200"/>
            <a:ext cx="778892" cy="3694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79200"/>
            <a:ext cx="8424000" cy="93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cap="none" spc="2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1800" y="2132856"/>
            <a:ext cx="6003032" cy="3816424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8" y="2132856"/>
            <a:ext cx="2016224" cy="381642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60232" y="6309320"/>
            <a:ext cx="2133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3DE6AB51-6A69-4B72-B9B4-8ACB62F1ABBC}" type="datetimeFigureOut">
              <a:rPr lang="en-GB" smtClean="0"/>
              <a:pPr/>
              <a:t>03/09/2021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2895600" cy="365125"/>
          </a:xfrm>
        </p:spPr>
        <p:txBody>
          <a:bodyPr/>
          <a:lstStyle>
            <a:lvl1pPr>
              <a:defRPr baseline="0">
                <a:latin typeface="+mn-lt"/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424000" cy="93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cap="none" spc="2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348880"/>
            <a:ext cx="5969832" cy="3672408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8" y="2204864"/>
            <a:ext cx="1944216" cy="388843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AB51-6A69-4B72-B9B4-8ACB62F1ABBC}" type="datetimeFigureOut">
              <a:rPr lang="en-GB" smtClean="0"/>
              <a:pPr/>
              <a:t>03/09/2021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2895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979200"/>
            <a:ext cx="8424000" cy="936000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528" y="2132856"/>
            <a:ext cx="8424000" cy="39933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3DE6AB51-6A69-4B72-B9B4-8ACB62F1ABBC}" type="datetimeFigureOut">
              <a:rPr lang="en-GB" smtClean="0"/>
              <a:pPr/>
              <a:t>03/09/2021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2895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gradFill>
            <a:gsLst>
              <a:gs pos="43000">
                <a:schemeClr val="accent1">
                  <a:tint val="66000"/>
                  <a:satMod val="160000"/>
                </a:schemeClr>
              </a:gs>
              <a:gs pos="12000">
                <a:schemeClr val="bg1"/>
              </a:gs>
              <a:gs pos="65000">
                <a:srgbClr val="0070C0"/>
              </a:gs>
              <a:gs pos="100000">
                <a:srgbClr val="0070C0"/>
              </a:gs>
            </a:gsLst>
            <a:lin ang="0" scaled="1"/>
          </a:gra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424000" cy="3993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3DE6AB51-6A69-4B72-B9B4-8ACB62F1ABBC}" type="datetimeFigureOut">
              <a:rPr lang="en-GB" smtClean="0"/>
              <a:pPr/>
              <a:t>03/09/2021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536" y="63093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2483768" y="72000"/>
            <a:ext cx="5691336" cy="457200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r"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South West Medicines Information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 descr="NHS logo.bmp"/>
          <p:cNvPicPr/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8280000" y="115200"/>
            <a:ext cx="778892" cy="3694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7818"/>
            <a:ext cx="1368152" cy="4400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8" r:id="rId6"/>
    <p:sldLayoutId id="2147483669" r:id="rId7"/>
    <p:sldLayoutId id="2147483670" r:id="rId8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cap="none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55576" y="476672"/>
            <a:ext cx="7632848" cy="2016224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ts val="0"/>
              </a:spcBef>
            </a:pPr>
            <a:r>
              <a:rPr lang="en-GB" sz="6000" dirty="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  <a:t>Innovation in </a:t>
            </a:r>
            <a:br>
              <a:rPr lang="en-GB" sz="6000" dirty="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6000" dirty="0" smtClean="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  <a:t>Isolation</a:t>
            </a:r>
            <a:r>
              <a:rPr lang="en-GB" dirty="0" smtClean="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  <a:t/>
            </a:r>
            <a:br>
              <a:rPr lang="en-GB" dirty="0" smtClean="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800" dirty="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  <a:t/>
            </a:r>
            <a:br>
              <a:rPr lang="en-GB" sz="800" dirty="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</a:br>
            <a:endParaRPr lang="en-GB" i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3573016"/>
            <a:ext cx="3384376" cy="523220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  <a:latin typeface="Roboto"/>
              </a:rPr>
              <a:t>transformation</a:t>
            </a:r>
            <a:endParaRPr lang="en-GB" sz="2800" dirty="0">
              <a:solidFill>
                <a:srgbClr val="0070C0"/>
              </a:solidFill>
              <a:latin typeface="Robot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7704" y="2685463"/>
            <a:ext cx="1050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rgbClr val="C00000"/>
                </a:solidFill>
                <a:latin typeface="Roboto"/>
              </a:rPr>
              <a:t>How</a:t>
            </a:r>
            <a:endParaRPr lang="en-GB" sz="3200" b="1" dirty="0">
              <a:solidFill>
                <a:srgbClr val="C00000"/>
              </a:solidFill>
              <a:latin typeface="Robot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67107" y="2634632"/>
            <a:ext cx="298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C00000"/>
                </a:solidFill>
                <a:latin typeface="Roboto"/>
              </a:rPr>
              <a:t>d</a:t>
            </a:r>
            <a:endParaRPr lang="en-GB" sz="3200" b="1" dirty="0">
              <a:solidFill>
                <a:srgbClr val="C00000"/>
              </a:solidFill>
              <a:latin typeface="Robot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7730" y="2747018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  <a:latin typeface="Roboto"/>
              </a:rPr>
              <a:t>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89756" y="2780368"/>
            <a:ext cx="3251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C00000"/>
                </a:solidFill>
                <a:latin typeface="Roboto"/>
              </a:rPr>
              <a:t>s</a:t>
            </a:r>
            <a:endParaRPr lang="en-GB" sz="3200" b="1" dirty="0">
              <a:solidFill>
                <a:srgbClr val="C00000"/>
              </a:solidFill>
              <a:latin typeface="Robo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4951" y="2665409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err="1" smtClean="0">
                <a:solidFill>
                  <a:srgbClr val="C00000"/>
                </a:solidFill>
                <a:latin typeface="Roboto"/>
              </a:rPr>
              <a:t>rup</a:t>
            </a:r>
            <a:endParaRPr lang="en-GB" sz="3200" b="1" dirty="0">
              <a:solidFill>
                <a:srgbClr val="C00000"/>
              </a:solidFill>
              <a:latin typeface="Robot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70822" y="2786878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err="1" smtClean="0">
                <a:solidFill>
                  <a:srgbClr val="C00000"/>
                </a:solidFill>
                <a:latin typeface="Roboto"/>
              </a:rPr>
              <a:t>i</a:t>
            </a:r>
            <a:endParaRPr lang="en-GB" sz="3200" b="1" dirty="0">
              <a:solidFill>
                <a:srgbClr val="C00000"/>
              </a:solidFill>
              <a:latin typeface="Roboto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4655" y="2665410"/>
            <a:ext cx="6848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rgbClr val="C00000"/>
                </a:solidFill>
                <a:latin typeface="Roboto"/>
              </a:rPr>
              <a:t>on</a:t>
            </a:r>
            <a:endParaRPr lang="en-GB" sz="3200" b="1" dirty="0">
              <a:solidFill>
                <a:srgbClr val="C00000"/>
              </a:solidFill>
              <a:latin typeface="Roboto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6136" y="2719171"/>
            <a:ext cx="169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C00000"/>
                </a:solidFill>
                <a:latin typeface="Roboto"/>
              </a:rPr>
              <a:t>fuelled</a:t>
            </a:r>
            <a:endParaRPr lang="en-GB" sz="3200" b="1" dirty="0">
              <a:solidFill>
                <a:srgbClr val="C00000"/>
              </a:solidFill>
              <a:latin typeface="Roboto"/>
            </a:endParaRPr>
          </a:p>
        </p:txBody>
      </p:sp>
      <p:sp>
        <p:nvSpPr>
          <p:cNvPr id="13" name="Google Shape;87;p13"/>
          <p:cNvSpPr txBox="1"/>
          <p:nvPr/>
        </p:nvSpPr>
        <p:spPr>
          <a:xfrm>
            <a:off x="32048" y="4725144"/>
            <a:ext cx="2016224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lt1"/>
                </a:solidFill>
                <a:latin typeface="Roboto"/>
                <a:ea typeface="Montserrat"/>
                <a:cs typeface="Montserrat"/>
                <a:sym typeface="Montserrat"/>
              </a:rPr>
              <a:t>Authors</a:t>
            </a:r>
            <a:r>
              <a:rPr lang="en" sz="1600" dirty="0">
                <a:solidFill>
                  <a:schemeClr val="lt1"/>
                </a:solidFill>
                <a:latin typeface="Roboto"/>
                <a:ea typeface="Montserrat"/>
                <a:cs typeface="Montserrat"/>
                <a:sym typeface="Montserrat"/>
              </a:rPr>
              <a:t>:</a:t>
            </a:r>
            <a:endParaRPr sz="1600" dirty="0">
              <a:solidFill>
                <a:schemeClr val="lt1"/>
              </a:solidFill>
              <a:latin typeface="Roboto"/>
              <a:ea typeface="Montserrat"/>
              <a:cs typeface="Montserrat"/>
              <a:sym typeface="Montserrat"/>
            </a:endParaRPr>
          </a:p>
          <a:p>
            <a:pPr marL="16510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</a:pPr>
            <a:r>
              <a:rPr lang="en" sz="1600" dirty="0" smtClean="0">
                <a:solidFill>
                  <a:schemeClr val="lt1"/>
                </a:solidFill>
                <a:latin typeface="Roboto"/>
                <a:ea typeface="Montserrat"/>
                <a:cs typeface="Montserrat"/>
                <a:sym typeface="Montserrat"/>
              </a:rPr>
              <a:t>- </a:t>
            </a:r>
            <a:r>
              <a:rPr lang="en" sz="1600" u="sng" dirty="0" smtClean="0">
                <a:solidFill>
                  <a:schemeClr val="lt1"/>
                </a:solidFill>
                <a:latin typeface="Roboto"/>
                <a:ea typeface="Montserrat"/>
                <a:cs typeface="Montserrat"/>
                <a:sym typeface="Montserrat"/>
              </a:rPr>
              <a:t>Tiffany </a:t>
            </a:r>
            <a:r>
              <a:rPr lang="en" sz="1600" u="sng" dirty="0">
                <a:solidFill>
                  <a:schemeClr val="lt1"/>
                </a:solidFill>
                <a:latin typeface="Roboto"/>
                <a:ea typeface="Montserrat"/>
                <a:cs typeface="Montserrat"/>
                <a:sym typeface="Montserrat"/>
              </a:rPr>
              <a:t>Barrett</a:t>
            </a:r>
            <a:endParaRPr sz="1600" u="sng" dirty="0">
              <a:solidFill>
                <a:schemeClr val="lt1"/>
              </a:solidFill>
              <a:latin typeface="Roboto"/>
              <a:ea typeface="Montserrat"/>
              <a:cs typeface="Montserrat"/>
              <a:sym typeface="Montserrat"/>
            </a:endParaRPr>
          </a:p>
          <a:p>
            <a:pPr marL="16510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</a:pPr>
            <a:r>
              <a:rPr lang="en" sz="1600" dirty="0" smtClean="0">
                <a:solidFill>
                  <a:schemeClr val="lt1"/>
                </a:solidFill>
                <a:latin typeface="Roboto"/>
                <a:ea typeface="Montserrat"/>
                <a:cs typeface="Montserrat"/>
                <a:sym typeface="Montserrat"/>
              </a:rPr>
              <a:t>-  Anya </a:t>
            </a:r>
            <a:r>
              <a:rPr lang="en" sz="1600" dirty="0">
                <a:solidFill>
                  <a:schemeClr val="lt1"/>
                </a:solidFill>
                <a:latin typeface="Roboto"/>
                <a:ea typeface="Montserrat"/>
                <a:cs typeface="Montserrat"/>
                <a:sym typeface="Montserrat"/>
              </a:rPr>
              <a:t>Palitsina</a:t>
            </a:r>
            <a:endParaRPr sz="1600" dirty="0">
              <a:solidFill>
                <a:schemeClr val="lt1"/>
              </a:solidFill>
              <a:latin typeface="Roboto"/>
              <a:ea typeface="Montserrat"/>
              <a:cs typeface="Montserrat"/>
              <a:sym typeface="Montserrat"/>
            </a:endParaRPr>
          </a:p>
          <a:p>
            <a:pPr marL="16510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</a:pPr>
            <a:r>
              <a:rPr lang="en" sz="1600" dirty="0" smtClean="0">
                <a:solidFill>
                  <a:schemeClr val="lt1"/>
                </a:solidFill>
                <a:latin typeface="Roboto"/>
                <a:ea typeface="Montserrat"/>
                <a:cs typeface="Montserrat"/>
                <a:sym typeface="Montserrat"/>
              </a:rPr>
              <a:t>-  Michèle </a:t>
            </a:r>
            <a:r>
              <a:rPr lang="en" sz="1600" dirty="0">
                <a:solidFill>
                  <a:schemeClr val="lt1"/>
                </a:solidFill>
                <a:latin typeface="Roboto"/>
                <a:ea typeface="Montserrat"/>
                <a:cs typeface="Montserrat"/>
                <a:sym typeface="Montserrat"/>
              </a:rPr>
              <a:t>Skipp</a:t>
            </a:r>
            <a:endParaRPr sz="1600" dirty="0">
              <a:latin typeface="Roboto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96674" y="2518758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rgbClr val="C00000"/>
                </a:solidFill>
                <a:latin typeface="Roboto"/>
              </a:rPr>
              <a:t>t</a:t>
            </a:r>
            <a:endParaRPr lang="en-GB" sz="3200" b="1" dirty="0">
              <a:solidFill>
                <a:srgbClr val="C00000"/>
              </a:solidFill>
              <a:latin typeface="Roboto"/>
            </a:endParaRPr>
          </a:p>
        </p:txBody>
      </p:sp>
      <p:pic>
        <p:nvPicPr>
          <p:cNvPr id="15" name="Barrett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355976" y="1196752"/>
            <a:ext cx="4536504" cy="547260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649" y="2564904"/>
            <a:ext cx="4032448" cy="3888432"/>
          </a:xfrm>
        </p:spPr>
        <p:txBody>
          <a:bodyPr/>
          <a:lstStyle/>
          <a:p>
            <a:pPr marL="0" lvl="0" indent="0">
              <a:spcBef>
                <a:spcPts val="1200"/>
              </a:spcBef>
              <a:buNone/>
            </a:pPr>
            <a:r>
              <a:rPr lang="en-GB" sz="2400" b="1" dirty="0">
                <a:solidFill>
                  <a:srgbClr val="0070C0"/>
                </a:solidFill>
                <a:latin typeface="Roboto"/>
                <a:ea typeface="Roboto"/>
                <a:cs typeface="Roboto"/>
                <a:sym typeface="Roboto"/>
              </a:rPr>
              <a:t>1 week residential course</a:t>
            </a:r>
          </a:p>
          <a:p>
            <a:pPr>
              <a:spcBef>
                <a:spcPts val="1200"/>
              </a:spcBef>
            </a:pPr>
            <a:r>
              <a:rPr lang="en-GB" dirty="0">
                <a:solidFill>
                  <a:srgbClr val="0070C0"/>
                </a:solidFill>
                <a:latin typeface="Roboto"/>
                <a:ea typeface="Roboto"/>
                <a:cs typeface="Roboto"/>
                <a:sym typeface="Roboto"/>
              </a:rPr>
              <a:t>Workshops</a:t>
            </a:r>
          </a:p>
          <a:p>
            <a:pPr>
              <a:spcBef>
                <a:spcPts val="1200"/>
              </a:spcBef>
            </a:pPr>
            <a:r>
              <a:rPr lang="en-GB" dirty="0">
                <a:solidFill>
                  <a:srgbClr val="0070C0"/>
                </a:solidFill>
                <a:latin typeface="Roboto"/>
                <a:ea typeface="Roboto"/>
                <a:cs typeface="Roboto"/>
                <a:sym typeface="Roboto"/>
              </a:rPr>
              <a:t>Self-directed learning</a:t>
            </a:r>
          </a:p>
          <a:p>
            <a:pPr>
              <a:spcBef>
                <a:spcPts val="1200"/>
              </a:spcBef>
            </a:pPr>
            <a:r>
              <a:rPr lang="en-GB" dirty="0" smtClean="0">
                <a:solidFill>
                  <a:srgbClr val="0070C0"/>
                </a:solidFill>
                <a:latin typeface="Roboto"/>
                <a:ea typeface="Roboto"/>
                <a:cs typeface="Roboto"/>
                <a:sym typeface="Roboto"/>
              </a:rPr>
              <a:t>Supervised visits to wards and other sites of interest locally, e.g. prison, acute mental health hospital</a:t>
            </a:r>
            <a:endParaRPr lang="en-GB" dirty="0">
              <a:solidFill>
                <a:srgbClr val="0070C0"/>
              </a:solidFill>
              <a:latin typeface="Roboto"/>
              <a:ea typeface="Roboto"/>
              <a:cs typeface="Roboto"/>
              <a:sym typeface="Roboto"/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1340768"/>
            <a:ext cx="3888432" cy="4712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spcBef>
                <a:spcPts val="1200"/>
              </a:spcBef>
            </a:pPr>
            <a:r>
              <a:rPr lang="en-GB" sz="2800" b="1" dirty="0" smtClean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The present</a:t>
            </a:r>
          </a:p>
          <a:p>
            <a:pPr lvl="0">
              <a:lnSpc>
                <a:spcPct val="115000"/>
              </a:lnSpc>
              <a:spcBef>
                <a:spcPts val="1200"/>
              </a:spcBef>
            </a:pPr>
            <a:endParaRPr lang="en-GB" sz="2400" b="1" dirty="0" smtClean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>
              <a:spcBef>
                <a:spcPts val="1200"/>
              </a:spcBef>
              <a:spcAft>
                <a:spcPts val="1000"/>
              </a:spcAft>
            </a:pPr>
            <a:r>
              <a:rPr lang="en-GB" sz="2400" b="1" dirty="0" smtClean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Virtual </a:t>
            </a:r>
            <a:r>
              <a:rPr lang="en-GB" sz="2400" b="1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training package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GB" sz="2200" dirty="0" smtClean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   9 x 1h monthly webinars</a:t>
            </a:r>
            <a:endParaRPr lang="en-GB" sz="220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GB" sz="2200" dirty="0" smtClean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   Pre-session </a:t>
            </a:r>
            <a:r>
              <a:rPr lang="en-GB" sz="22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tasks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GB" sz="2200" dirty="0" smtClean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   Self-directed learning</a:t>
            </a:r>
          </a:p>
          <a:p>
            <a:pPr lvl="0">
              <a:lnSpc>
                <a:spcPct val="115000"/>
              </a:lnSpc>
              <a:spcBef>
                <a:spcPts val="1200"/>
              </a:spcBef>
            </a:pPr>
            <a:endParaRPr lang="en-GB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</a:pPr>
            <a:endParaRPr lang="en-GB" dirty="0" smtClean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</a:pPr>
            <a:endParaRPr lang="en-GB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Google Shape;92;p14"/>
          <p:cNvSpPr txBox="1">
            <a:spLocks noGrp="1"/>
          </p:cNvSpPr>
          <p:nvPr>
            <p:ph type="title"/>
          </p:nvPr>
        </p:nvSpPr>
        <p:spPr>
          <a:xfrm>
            <a:off x="107504" y="1393332"/>
            <a:ext cx="4045200" cy="52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spc="0" dirty="0">
                <a:solidFill>
                  <a:srgbClr val="0070C0"/>
                </a:solidFill>
                <a:latin typeface="Roboto"/>
                <a:ea typeface="Raleway"/>
                <a:cs typeface="Raleway"/>
                <a:sym typeface="Raleway"/>
              </a:rPr>
              <a:t>The past</a:t>
            </a:r>
            <a:endParaRPr sz="2800" b="1" spc="0" dirty="0">
              <a:solidFill>
                <a:srgbClr val="0070C0"/>
              </a:solidFill>
              <a:latin typeface="Roboto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43987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4732" y="3275692"/>
            <a:ext cx="2859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Roboto"/>
              </a:rPr>
              <a:t>The new programme</a:t>
            </a:r>
            <a:endParaRPr lang="en-GB" sz="2000" b="1" dirty="0">
              <a:latin typeface="Roboto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155679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689956" y="1218238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Roboto"/>
              </a:rPr>
              <a:t>Introduction session</a:t>
            </a:r>
            <a:endParaRPr lang="en-GB" sz="1600" dirty="0">
              <a:latin typeface="Robot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8024" y="1012086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Roboto"/>
              </a:rPr>
              <a:t>Adverse drug reactions and interactions</a:t>
            </a:r>
            <a:endParaRPr lang="en-GB" sz="1600" dirty="0">
              <a:latin typeface="Robo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8224" y="1741458"/>
            <a:ext cx="2376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Roboto"/>
              </a:rPr>
              <a:t>Administration of medicines to patients with swallowing difficulties or via enteral feeding tubes and fridge enquiries</a:t>
            </a:r>
            <a:endParaRPr lang="en-GB" sz="1600" dirty="0">
              <a:latin typeface="Robot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27676" y="3766680"/>
            <a:ext cx="2916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Roboto"/>
              </a:rPr>
              <a:t>Decision making, shortages of medicines/new medicines/formularies</a:t>
            </a:r>
            <a:endParaRPr lang="en-GB" sz="1600" dirty="0">
              <a:latin typeface="Roboto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0199" y="4938243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Roboto"/>
              </a:rPr>
              <a:t>IV administration of medicines and injection and syringe driver compatibility</a:t>
            </a:r>
            <a:endParaRPr lang="en-GB" sz="1600" dirty="0">
              <a:latin typeface="Roboto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3320" y="5554348"/>
            <a:ext cx="2300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Roboto"/>
              </a:rPr>
              <a:t>Herbal medicines, excipients and TICTAC demo</a:t>
            </a:r>
            <a:endParaRPr lang="en-GB" sz="1600" dirty="0">
              <a:latin typeface="Roboto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0153" y="5259397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Roboto"/>
              </a:rPr>
              <a:t>Drugs in renal impairment</a:t>
            </a:r>
            <a:endParaRPr lang="en-GB" sz="16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772" y="1819999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Roboto"/>
              </a:rPr>
              <a:t>Quality and safety in answering questions about medicines, medicines in paediatrics</a:t>
            </a:r>
            <a:endParaRPr lang="en-GB" sz="1600" dirty="0">
              <a:latin typeface="Roboto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572" y="3766680"/>
            <a:ext cx="1664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Roboto"/>
              </a:rPr>
              <a:t>Pregnancy/</a:t>
            </a:r>
          </a:p>
          <a:p>
            <a:r>
              <a:rPr lang="en-GB" sz="1600" dirty="0" smtClean="0">
                <a:latin typeface="Roboto"/>
              </a:rPr>
              <a:t>breastfeeding</a:t>
            </a:r>
            <a:endParaRPr lang="en-GB" sz="1600" dirty="0">
              <a:latin typeface="Roboto"/>
            </a:endParaRPr>
          </a:p>
        </p:txBody>
      </p:sp>
      <p:cxnSp>
        <p:nvCxnSpPr>
          <p:cNvPr id="16" name="Curved Connector 15"/>
          <p:cNvCxnSpPr/>
          <p:nvPr/>
        </p:nvCxnSpPr>
        <p:spPr>
          <a:xfrm rot="5400000" flipH="1" flipV="1">
            <a:off x="4592035" y="1792851"/>
            <a:ext cx="1544107" cy="1152128"/>
          </a:xfrm>
          <a:prstGeom prst="curvedConnector3">
            <a:avLst/>
          </a:prstGeom>
          <a:ln w="190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flipV="1">
            <a:off x="5580112" y="2368915"/>
            <a:ext cx="1152128" cy="772054"/>
          </a:xfrm>
          <a:prstGeom prst="curvedConnector3">
            <a:avLst/>
          </a:prstGeom>
          <a:ln w="190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/>
          <p:nvPr/>
        </p:nvCxnSpPr>
        <p:spPr>
          <a:xfrm>
            <a:off x="5508104" y="3766680"/>
            <a:ext cx="936104" cy="570839"/>
          </a:xfrm>
          <a:prstGeom prst="curvedConnector3">
            <a:avLst/>
          </a:prstGeom>
          <a:ln w="190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>
            <a:off x="4932040" y="3897612"/>
            <a:ext cx="1440160" cy="1409946"/>
          </a:xfrm>
          <a:prstGeom prst="curvedConnector3">
            <a:avLst/>
          </a:prstGeom>
          <a:ln w="190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 rot="5400000">
            <a:off x="3718323" y="4619327"/>
            <a:ext cx="1456129" cy="12700"/>
          </a:xfrm>
          <a:prstGeom prst="curvedConnector3">
            <a:avLst/>
          </a:prstGeom>
          <a:ln w="190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27"/>
          <p:cNvCxnSpPr/>
          <p:nvPr/>
        </p:nvCxnSpPr>
        <p:spPr>
          <a:xfrm rot="10800000" flipV="1">
            <a:off x="2483768" y="3805878"/>
            <a:ext cx="1407194" cy="1063282"/>
          </a:xfrm>
          <a:prstGeom prst="curvedConnector3">
            <a:avLst>
              <a:gd name="adj1" fmla="val 60711"/>
            </a:avLst>
          </a:prstGeom>
          <a:ln w="190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urved Connector 29"/>
          <p:cNvCxnSpPr/>
          <p:nvPr/>
        </p:nvCxnSpPr>
        <p:spPr>
          <a:xfrm rot="10800000" flipV="1">
            <a:off x="1691680" y="3573085"/>
            <a:ext cx="1212096" cy="485981"/>
          </a:xfrm>
          <a:prstGeom prst="curvedConnector3">
            <a:avLst/>
          </a:prstGeom>
          <a:ln w="190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/>
          <p:cNvCxnSpPr/>
          <p:nvPr/>
        </p:nvCxnSpPr>
        <p:spPr>
          <a:xfrm rot="16200000" flipV="1">
            <a:off x="3109852" y="1884381"/>
            <a:ext cx="1472098" cy="897059"/>
          </a:xfrm>
          <a:prstGeom prst="curvedConnector3">
            <a:avLst/>
          </a:prstGeom>
          <a:ln w="190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/>
          <p:cNvCxnSpPr/>
          <p:nvPr/>
        </p:nvCxnSpPr>
        <p:spPr>
          <a:xfrm rot="10800000">
            <a:off x="2864732" y="2436277"/>
            <a:ext cx="843172" cy="708059"/>
          </a:xfrm>
          <a:prstGeom prst="curvedConnector3">
            <a:avLst/>
          </a:prstGeom>
          <a:ln w="190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48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0;p16"/>
          <p:cNvSpPr txBox="1">
            <a:spLocks noGrp="1"/>
          </p:cNvSpPr>
          <p:nvPr>
            <p:ph type="title"/>
          </p:nvPr>
        </p:nvSpPr>
        <p:spPr>
          <a:xfrm>
            <a:off x="347076" y="1093008"/>
            <a:ext cx="3456384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pc="0" dirty="0" smtClean="0">
                <a:solidFill>
                  <a:srgbClr val="0070C0"/>
                </a:solidFill>
                <a:highlight>
                  <a:schemeClr val="lt1"/>
                </a:highlight>
                <a:latin typeface="Roboto"/>
                <a:ea typeface="Oswald"/>
                <a:cs typeface="Oswald"/>
                <a:sym typeface="Raleway"/>
              </a:rPr>
              <a:t>  </a:t>
            </a:r>
            <a:r>
              <a:rPr lang="en" sz="3200" b="1" spc="0" dirty="0" smtClean="0">
                <a:solidFill>
                  <a:srgbClr val="0070C0"/>
                </a:solidFill>
                <a:highlight>
                  <a:schemeClr val="lt1"/>
                </a:highlight>
                <a:latin typeface="Roboto"/>
                <a:ea typeface="Oswald"/>
                <a:cs typeface="Oswald"/>
                <a:sym typeface="Raleway"/>
              </a:rPr>
              <a:t>Results</a:t>
            </a:r>
            <a:r>
              <a:rPr lang="en" sz="3200" b="1" dirty="0" smtClean="0">
                <a:highlight>
                  <a:schemeClr val="lt1"/>
                </a:highlight>
                <a:latin typeface="Roboto"/>
                <a:ea typeface="Oswald"/>
                <a:cs typeface="Oswald"/>
                <a:sym typeface="Oswald"/>
              </a:rPr>
              <a:t> </a:t>
            </a:r>
            <a:endParaRPr sz="4800" b="1" dirty="0">
              <a:highlight>
                <a:schemeClr val="lt1"/>
              </a:highlight>
              <a:latin typeface="Roboto"/>
            </a:endParaRPr>
          </a:p>
        </p:txBody>
      </p:sp>
      <p:sp>
        <p:nvSpPr>
          <p:cNvPr id="9" name="Google Shape;107;p16"/>
          <p:cNvSpPr txBox="1"/>
          <p:nvPr/>
        </p:nvSpPr>
        <p:spPr>
          <a:xfrm>
            <a:off x="2627784" y="2420888"/>
            <a:ext cx="1916100" cy="461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    </a:t>
            </a:r>
            <a:r>
              <a:rPr lang="en-GB" dirty="0" smtClean="0">
                <a:solidFill>
                  <a:schemeClr val="bg1"/>
                </a:solidFill>
                <a:latin typeface="Roboto"/>
              </a:rPr>
              <a:t>Applicability</a:t>
            </a:r>
            <a:endParaRPr dirty="0">
              <a:solidFill>
                <a:schemeClr val="bg1"/>
              </a:solidFill>
              <a:latin typeface="Roboto"/>
            </a:endParaRPr>
          </a:p>
        </p:txBody>
      </p:sp>
      <p:sp>
        <p:nvSpPr>
          <p:cNvPr id="13" name="Google Shape;107;p16"/>
          <p:cNvSpPr txBox="1"/>
          <p:nvPr/>
        </p:nvSpPr>
        <p:spPr>
          <a:xfrm>
            <a:off x="395536" y="2420888"/>
            <a:ext cx="1916100" cy="461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dirty="0" smtClean="0">
                <a:solidFill>
                  <a:schemeClr val="lt1"/>
                </a:solidFill>
              </a:rPr>
              <a:t>   </a:t>
            </a:r>
            <a:r>
              <a:rPr lang="en-GB" dirty="0" smtClean="0">
                <a:solidFill>
                  <a:schemeClr val="lt1"/>
                </a:solidFill>
                <a:latin typeface="Roboto"/>
              </a:rPr>
              <a:t>Accessibility</a:t>
            </a:r>
            <a:endParaRPr lang="en-GB" dirty="0">
              <a:solidFill>
                <a:schemeClr val="lt1"/>
              </a:solidFill>
              <a:latin typeface="Roboto"/>
            </a:endParaRPr>
          </a:p>
        </p:txBody>
      </p:sp>
      <p:sp>
        <p:nvSpPr>
          <p:cNvPr id="14" name="Google Shape;107;p16"/>
          <p:cNvSpPr txBox="1"/>
          <p:nvPr/>
        </p:nvSpPr>
        <p:spPr>
          <a:xfrm>
            <a:off x="4788024" y="2411661"/>
            <a:ext cx="1916100" cy="461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  </a:t>
            </a:r>
            <a:r>
              <a:rPr lang="en-GB" dirty="0" smtClean="0">
                <a:solidFill>
                  <a:schemeClr val="bg1"/>
                </a:solidFill>
                <a:latin typeface="Roboto"/>
              </a:rPr>
              <a:t>Developmental</a:t>
            </a:r>
            <a:endParaRPr dirty="0">
              <a:solidFill>
                <a:schemeClr val="bg1"/>
              </a:solidFill>
              <a:latin typeface="Roboto"/>
            </a:endParaRPr>
          </a:p>
        </p:txBody>
      </p:sp>
      <p:sp>
        <p:nvSpPr>
          <p:cNvPr id="15" name="Google Shape;107;p16"/>
          <p:cNvSpPr txBox="1"/>
          <p:nvPr/>
        </p:nvSpPr>
        <p:spPr>
          <a:xfrm>
            <a:off x="6951640" y="2420888"/>
            <a:ext cx="1916100" cy="461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       </a:t>
            </a:r>
            <a:r>
              <a:rPr lang="en-GB" dirty="0" smtClean="0">
                <a:solidFill>
                  <a:schemeClr val="bg1"/>
                </a:solidFill>
                <a:latin typeface="Roboto"/>
              </a:rPr>
              <a:t>Engaging</a:t>
            </a:r>
            <a:endParaRPr dirty="0">
              <a:solidFill>
                <a:schemeClr val="bg1"/>
              </a:solidFill>
              <a:latin typeface="Roboto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55776" y="2924944"/>
            <a:ext cx="1911600" cy="1384995"/>
          </a:xfrm>
          <a:prstGeom prst="rect">
            <a:avLst/>
          </a:prstGeom>
          <a:noFill/>
        </p:spPr>
        <p:txBody>
          <a:bodyPr wrap="square" lIns="72000" rIns="72000" rtlCol="0">
            <a:spAutoFit/>
          </a:bodyPr>
          <a:lstStyle/>
          <a:p>
            <a:pPr algn="ctr"/>
            <a:r>
              <a:rPr lang="en-GB" sz="1400" dirty="0">
                <a:latin typeface="Roboto"/>
              </a:rPr>
              <a:t>All PRPs thought monthly webinars were a good idea (100%) &amp; would recommend them to future PRPs (98%)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5536" y="2996952"/>
            <a:ext cx="19161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en-GB" sz="1400" dirty="0">
                <a:solidFill>
                  <a:prstClr val="black"/>
                </a:solidFill>
                <a:latin typeface="Roboto"/>
                <a:ea typeface="Raleway"/>
                <a:cs typeface="Raleway"/>
                <a:sym typeface="Raleway"/>
              </a:rPr>
              <a:t>100% attendance (including a split post holder) because of the virtual, short </a:t>
            </a:r>
            <a:r>
              <a:rPr lang="en-GB" sz="1400" dirty="0" smtClean="0">
                <a:solidFill>
                  <a:prstClr val="black"/>
                </a:solidFill>
                <a:latin typeface="Roboto"/>
                <a:ea typeface="Raleway"/>
                <a:cs typeface="Raleway"/>
                <a:sym typeface="Raleway"/>
              </a:rPr>
              <a:t>format</a:t>
            </a:r>
            <a:endParaRPr lang="en-GB" sz="1400" dirty="0">
              <a:solidFill>
                <a:prstClr val="black"/>
              </a:solidFill>
              <a:latin typeface="Roboto"/>
              <a:ea typeface="Raleway"/>
              <a:cs typeface="Raleway"/>
              <a:sym typeface="Raleway"/>
            </a:endParaRPr>
          </a:p>
        </p:txBody>
      </p:sp>
      <p:sp>
        <p:nvSpPr>
          <p:cNvPr id="25" name="Google Shape;108;p16"/>
          <p:cNvSpPr/>
          <p:nvPr/>
        </p:nvSpPr>
        <p:spPr>
          <a:xfrm>
            <a:off x="395536" y="2852936"/>
            <a:ext cx="1900800" cy="1540042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08;p16"/>
          <p:cNvSpPr/>
          <p:nvPr/>
        </p:nvSpPr>
        <p:spPr>
          <a:xfrm>
            <a:off x="2627784" y="2852936"/>
            <a:ext cx="1900800" cy="1540800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08;p16"/>
          <p:cNvSpPr/>
          <p:nvPr/>
        </p:nvSpPr>
        <p:spPr>
          <a:xfrm>
            <a:off x="4788024" y="2852936"/>
            <a:ext cx="1900800" cy="1540800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4716016" y="2924944"/>
            <a:ext cx="19161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en-GB" sz="1400" dirty="0">
                <a:solidFill>
                  <a:schemeClr val="dk1"/>
                </a:solidFill>
                <a:latin typeface="Roboto"/>
                <a:ea typeface="Raleway"/>
                <a:cs typeface="Raleway"/>
                <a:sym typeface="Raleway"/>
              </a:rPr>
              <a:t>One PRP “Thought the webinars were fantastic and the resources supplied have been superb in practice”</a:t>
            </a:r>
          </a:p>
        </p:txBody>
      </p:sp>
      <p:sp>
        <p:nvSpPr>
          <p:cNvPr id="29" name="Google Shape;108;p16"/>
          <p:cNvSpPr/>
          <p:nvPr/>
        </p:nvSpPr>
        <p:spPr>
          <a:xfrm>
            <a:off x="6958800" y="2852936"/>
            <a:ext cx="1900800" cy="1540800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6971080" y="3068960"/>
            <a:ext cx="189666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200"/>
              </a:spcAft>
            </a:pPr>
            <a:r>
              <a:rPr lang="en-GB" sz="1400" dirty="0">
                <a:solidFill>
                  <a:schemeClr val="dk1"/>
                </a:solidFill>
                <a:latin typeface="Roboto"/>
                <a:ea typeface="Raleway"/>
                <a:cs typeface="Raleway"/>
                <a:sym typeface="Raleway"/>
              </a:rPr>
              <a:t>All PRPs engaged fully with the process (before and during discussions</a:t>
            </a:r>
            <a:r>
              <a:rPr lang="en-GB" sz="1400" dirty="0" smtClean="0">
                <a:solidFill>
                  <a:schemeClr val="dk1"/>
                </a:solidFill>
                <a:latin typeface="Roboto"/>
                <a:ea typeface="Raleway"/>
                <a:cs typeface="Raleway"/>
                <a:sym typeface="Raleway"/>
              </a:rPr>
              <a:t>)</a:t>
            </a:r>
            <a:endParaRPr lang="en-GB" sz="1400" dirty="0">
              <a:solidFill>
                <a:schemeClr val="dk1"/>
              </a:solidFill>
              <a:latin typeface="Roboto"/>
              <a:ea typeface="Raleway"/>
              <a:cs typeface="Raleway"/>
              <a:sym typeface="Raleway"/>
            </a:endParaRPr>
          </a:p>
        </p:txBody>
      </p:sp>
      <p:sp>
        <p:nvSpPr>
          <p:cNvPr id="37" name="Google Shape;129;p16"/>
          <p:cNvSpPr txBox="1"/>
          <p:nvPr/>
        </p:nvSpPr>
        <p:spPr>
          <a:xfrm>
            <a:off x="683568" y="5301208"/>
            <a:ext cx="1980300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latin typeface="Roboto"/>
                <a:ea typeface="Roboto"/>
                <a:cs typeface="Roboto"/>
                <a:sym typeface="Roboto"/>
              </a:rPr>
              <a:t>Friendly atmosphere and not pressured, just contributed when I was able to!</a:t>
            </a:r>
            <a:endParaRPr sz="11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" name="Google Shape;128;p16"/>
          <p:cNvSpPr txBox="1"/>
          <p:nvPr/>
        </p:nvSpPr>
        <p:spPr>
          <a:xfrm>
            <a:off x="3667680" y="5301208"/>
            <a:ext cx="1912432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latin typeface="Roboto"/>
                <a:ea typeface="Roboto"/>
                <a:cs typeface="Roboto"/>
                <a:sym typeface="Roboto"/>
              </a:rPr>
              <a:t>I really liked how the sessions were interactive and we learned from each </a:t>
            </a:r>
            <a:r>
              <a:rPr lang="en" sz="1100" dirty="0" smtClean="0">
                <a:latin typeface="Roboto"/>
                <a:ea typeface="Roboto"/>
                <a:cs typeface="Roboto"/>
                <a:sym typeface="Roboto"/>
              </a:rPr>
              <a:t>other.</a:t>
            </a:r>
            <a:endParaRPr sz="1100" dirty="0"/>
          </a:p>
        </p:txBody>
      </p:sp>
      <p:sp>
        <p:nvSpPr>
          <p:cNvPr id="44" name="Google Shape;128;p16"/>
          <p:cNvSpPr txBox="1"/>
          <p:nvPr/>
        </p:nvSpPr>
        <p:spPr>
          <a:xfrm>
            <a:off x="6516216" y="5301208"/>
            <a:ext cx="2032732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spAutoFit/>
          </a:bodyPr>
          <a:lstStyle/>
          <a:p>
            <a:pPr lvl="0"/>
            <a:r>
              <a:rPr lang="en-GB" sz="1100" dirty="0">
                <a:latin typeface="Roboto"/>
                <a:ea typeface="Roboto"/>
                <a:cs typeface="Roboto"/>
                <a:sym typeface="Roboto"/>
              </a:rPr>
              <a:t>Thought this session was great, gave us the perfect resources we use day in day </a:t>
            </a:r>
            <a:r>
              <a:rPr lang="en-GB" sz="1100" dirty="0" smtClean="0">
                <a:latin typeface="Roboto"/>
                <a:ea typeface="Roboto"/>
                <a:cs typeface="Roboto"/>
                <a:sym typeface="Roboto"/>
              </a:rPr>
              <a:t>out.</a:t>
            </a:r>
            <a:endParaRPr sz="1100" dirty="0"/>
          </a:p>
        </p:txBody>
      </p:sp>
      <p:pic>
        <p:nvPicPr>
          <p:cNvPr id="45" name="Google Shape;13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652" y="5236408"/>
            <a:ext cx="190800" cy="1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3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2435001" y="5864075"/>
            <a:ext cx="190800" cy="1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3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5903" y="5259208"/>
            <a:ext cx="190800" cy="1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3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0252" y="5259208"/>
            <a:ext cx="190800" cy="1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3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8358148" y="5843166"/>
            <a:ext cx="190800" cy="1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13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292080" y="5843165"/>
            <a:ext cx="190800" cy="12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158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140" y="1196752"/>
            <a:ext cx="8334000" cy="720080"/>
          </a:xfrm>
        </p:spPr>
        <p:txBody>
          <a:bodyPr/>
          <a:lstStyle/>
          <a:p>
            <a:r>
              <a:rPr lang="en" sz="3200" b="1" spc="0" dirty="0">
                <a:solidFill>
                  <a:srgbClr val="0070C0"/>
                </a:solidFill>
                <a:latin typeface="Roboto"/>
              </a:rPr>
              <a:t>Going forward</a:t>
            </a:r>
            <a:endParaRPr lang="en-GB" sz="3200" b="1" spc="0" dirty="0">
              <a:solidFill>
                <a:srgbClr val="0070C0"/>
              </a:solidFill>
              <a:latin typeface="Roboto"/>
            </a:endParaRPr>
          </a:p>
        </p:txBody>
      </p:sp>
      <p:sp>
        <p:nvSpPr>
          <p:cNvPr id="4" name="Google Shape;139;p17"/>
          <p:cNvSpPr/>
          <p:nvPr/>
        </p:nvSpPr>
        <p:spPr>
          <a:xfrm>
            <a:off x="432350" y="2173128"/>
            <a:ext cx="2469300" cy="6078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41;p17"/>
          <p:cNvSpPr/>
          <p:nvPr/>
        </p:nvSpPr>
        <p:spPr>
          <a:xfrm>
            <a:off x="3103878" y="2173128"/>
            <a:ext cx="2760600" cy="607800"/>
          </a:xfrm>
          <a:prstGeom prst="chevron">
            <a:avLst>
              <a:gd name="adj" fmla="val 50000"/>
            </a:avLst>
          </a:prstGeom>
          <a:solidFill>
            <a:srgbClr val="005EA4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41;p17"/>
          <p:cNvSpPr/>
          <p:nvPr/>
        </p:nvSpPr>
        <p:spPr>
          <a:xfrm>
            <a:off x="6012160" y="2173128"/>
            <a:ext cx="2760600" cy="607800"/>
          </a:xfrm>
          <a:prstGeom prst="chevron">
            <a:avLst>
              <a:gd name="adj" fmla="val 50000"/>
            </a:avLst>
          </a:prstGeom>
          <a:solidFill>
            <a:srgbClr val="00467A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40;p17"/>
          <p:cNvSpPr txBox="1">
            <a:spLocks/>
          </p:cNvSpPr>
          <p:nvPr/>
        </p:nvSpPr>
        <p:spPr>
          <a:xfrm>
            <a:off x="439544" y="3009453"/>
            <a:ext cx="2471700" cy="293982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457200" indent="-4572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Char char="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1800"/>
              </a:spcBef>
              <a:buClr>
                <a:schemeClr val="accent2"/>
              </a:buClr>
              <a:buSzPct val="80000"/>
              <a:buFont typeface="Wingdings" pitchFamily="2" charset="2"/>
              <a:buChar char="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itchFamily="2" charset="2"/>
              <a:buChar char="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ts val="1200"/>
              </a:spcBef>
              <a:buClr>
                <a:schemeClr val="accent4"/>
              </a:buClr>
              <a:buSzPct val="80000"/>
              <a:buFont typeface="Wingdings" pitchFamily="2" charset="2"/>
              <a:buChar char="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ts val="1200"/>
              </a:spcBef>
              <a:buClr>
                <a:schemeClr val="accent5"/>
              </a:buClr>
              <a:buSzPct val="80000"/>
              <a:buFont typeface="Wingdings" pitchFamily="2" charset="2"/>
              <a:buChar char="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-457200" algn="l" defTabSz="914400" rtl="0" eaLnBrk="1" latinLnBrk="0" hangingPunct="1">
              <a:spcBef>
                <a:spcPts val="1200"/>
              </a:spcBef>
              <a:buClr>
                <a:schemeClr val="accent6"/>
              </a:buClr>
              <a:buSzPct val="90000"/>
              <a:buFont typeface="Wingdings" pitchFamily="2" charset="2"/>
              <a:buChar char="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indent="-457200" algn="l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indent="-457200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Font typeface="Courier New" pitchFamily="49" charset="0"/>
              <a:buChar char="o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indent="-457200" algn="l" defTabSz="914400" rtl="0" eaLnBrk="1" latinLnBrk="0" hangingPunct="1">
              <a:spcBef>
                <a:spcPts val="12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2400"/>
              </a:spcAft>
              <a:buClrTx/>
              <a:buSzTx/>
              <a:buNone/>
            </a:pPr>
            <a:r>
              <a:rPr lang="en-GB" sz="1800" dirty="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- Set </a:t>
            </a:r>
            <a:r>
              <a:rPr lang="en-GB" sz="18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ground </a:t>
            </a:r>
            <a:r>
              <a:rPr lang="en-GB" sz="1800" dirty="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rule</a:t>
            </a:r>
            <a:r>
              <a:rPr lang="en-GB" sz="1800" dirty="0" smtClean="0">
                <a:solidFill>
                  <a:srgbClr val="000000"/>
                </a:solidFill>
                <a:latin typeface="Raleway"/>
                <a:ea typeface="Playfair Display"/>
                <a:cs typeface="Playfair Display"/>
                <a:sym typeface="Playfair Display"/>
              </a:rPr>
              <a:t>s       - </a:t>
            </a:r>
            <a:r>
              <a:rPr lang="en-GB" sz="1800" dirty="0">
                <a:solidFill>
                  <a:srgbClr val="000000"/>
                </a:solidFill>
                <a:latin typeface="Raleway"/>
                <a:ea typeface="Playfair Display"/>
                <a:cs typeface="Playfair Display"/>
                <a:sym typeface="Playfair Display"/>
              </a:rPr>
              <a:t>Improve feedback </a:t>
            </a:r>
            <a:r>
              <a:rPr lang="en-GB" sz="1800" dirty="0" smtClean="0">
                <a:solidFill>
                  <a:srgbClr val="000000"/>
                </a:solidFill>
                <a:latin typeface="Raleway"/>
                <a:ea typeface="Playfair Display"/>
                <a:cs typeface="Playfair Display"/>
                <a:sym typeface="Playfair Display"/>
              </a:rPr>
              <a:t>collection                    - Every </a:t>
            </a:r>
            <a:r>
              <a:rPr lang="en-GB" sz="1800" dirty="0">
                <a:solidFill>
                  <a:srgbClr val="000000"/>
                </a:solidFill>
                <a:latin typeface="Raleway"/>
                <a:ea typeface="Playfair Display"/>
                <a:cs typeface="Playfair Display"/>
                <a:sym typeface="Playfair Display"/>
              </a:rPr>
              <a:t>PRP to have access to camera and </a:t>
            </a:r>
            <a:r>
              <a:rPr lang="en-GB" sz="1800" dirty="0" smtClean="0">
                <a:solidFill>
                  <a:srgbClr val="000000"/>
                </a:solidFill>
                <a:latin typeface="Raleway"/>
                <a:ea typeface="Playfair Display"/>
                <a:cs typeface="Playfair Display"/>
                <a:sym typeface="Playfair Display"/>
              </a:rPr>
              <a:t>mic                              - </a:t>
            </a:r>
            <a:r>
              <a:rPr lang="en-GB" sz="18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Incorporate a reflective </a:t>
            </a:r>
            <a:r>
              <a:rPr lang="en-GB" sz="1800" dirty="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summary element </a:t>
            </a:r>
            <a:r>
              <a:rPr lang="en-GB" sz="18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at the beginning of each webinar </a:t>
            </a:r>
          </a:p>
          <a:p>
            <a:pPr marL="0" lvl="0" indent="0">
              <a:spcBef>
                <a:spcPts val="1200"/>
              </a:spcBef>
              <a:spcAft>
                <a:spcPts val="1200"/>
              </a:spcAft>
              <a:buClrTx/>
              <a:buSzTx/>
              <a:buNone/>
            </a:pPr>
            <a:endParaRPr lang="en-GB" sz="180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GB" dirty="0" smtClean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endParaRPr lang="en-GB" sz="1600" dirty="0"/>
          </a:p>
        </p:txBody>
      </p:sp>
      <p:sp>
        <p:nvSpPr>
          <p:cNvPr id="10" name="Google Shape;142;p17"/>
          <p:cNvSpPr txBox="1">
            <a:spLocks/>
          </p:cNvSpPr>
          <p:nvPr/>
        </p:nvSpPr>
        <p:spPr>
          <a:xfrm>
            <a:off x="3392778" y="2993503"/>
            <a:ext cx="2471700" cy="2650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457200" indent="-4572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Char char="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1800"/>
              </a:spcBef>
              <a:buClr>
                <a:schemeClr val="accent2"/>
              </a:buClr>
              <a:buSzPct val="80000"/>
              <a:buFont typeface="Wingdings" pitchFamily="2" charset="2"/>
              <a:buChar char="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itchFamily="2" charset="2"/>
              <a:buChar char="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ts val="1200"/>
              </a:spcBef>
              <a:buClr>
                <a:schemeClr val="accent4"/>
              </a:buClr>
              <a:buSzPct val="80000"/>
              <a:buFont typeface="Wingdings" pitchFamily="2" charset="2"/>
              <a:buChar char="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ts val="1200"/>
              </a:spcBef>
              <a:buClr>
                <a:schemeClr val="accent5"/>
              </a:buClr>
              <a:buSzPct val="80000"/>
              <a:buFont typeface="Wingdings" pitchFamily="2" charset="2"/>
              <a:buChar char="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-457200" algn="l" defTabSz="914400" rtl="0" eaLnBrk="1" latinLnBrk="0" hangingPunct="1">
              <a:spcBef>
                <a:spcPts val="1200"/>
              </a:spcBef>
              <a:buClr>
                <a:schemeClr val="accent6"/>
              </a:buClr>
              <a:buSzPct val="90000"/>
              <a:buFont typeface="Wingdings" pitchFamily="2" charset="2"/>
              <a:buChar char="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indent="-457200" algn="l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indent="-457200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Font typeface="Courier New" pitchFamily="49" charset="0"/>
              <a:buChar char="o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indent="-457200" algn="l" defTabSz="914400" rtl="0" eaLnBrk="1" latinLnBrk="0" hangingPunct="1">
              <a:spcBef>
                <a:spcPts val="12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GB" dirty="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- </a:t>
            </a:r>
            <a:r>
              <a:rPr lang="en-GB" sz="2000" dirty="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Connect with designated supervisors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GB" sz="2000" dirty="0" smtClea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- Have an understanding of local and regional training programmes</a:t>
            </a:r>
          </a:p>
        </p:txBody>
      </p:sp>
      <p:sp>
        <p:nvSpPr>
          <p:cNvPr id="11" name="Google Shape;144;p17"/>
          <p:cNvSpPr txBox="1">
            <a:spLocks/>
          </p:cNvSpPr>
          <p:nvPr/>
        </p:nvSpPr>
        <p:spPr>
          <a:xfrm>
            <a:off x="6204756" y="2870559"/>
            <a:ext cx="2255676" cy="2650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457200" indent="-4572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Char char="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1800"/>
              </a:spcBef>
              <a:buClr>
                <a:schemeClr val="accent2"/>
              </a:buClr>
              <a:buSzPct val="80000"/>
              <a:buFont typeface="Wingdings" pitchFamily="2" charset="2"/>
              <a:buChar char="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itchFamily="2" charset="2"/>
              <a:buChar char="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ts val="1200"/>
              </a:spcBef>
              <a:buClr>
                <a:schemeClr val="accent4"/>
              </a:buClr>
              <a:buSzPct val="80000"/>
              <a:buFont typeface="Wingdings" pitchFamily="2" charset="2"/>
              <a:buChar char="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ts val="1200"/>
              </a:spcBef>
              <a:buClr>
                <a:schemeClr val="accent5"/>
              </a:buClr>
              <a:buSzPct val="80000"/>
              <a:buFont typeface="Wingdings" pitchFamily="2" charset="2"/>
              <a:buChar char="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-457200" algn="l" defTabSz="914400" rtl="0" eaLnBrk="1" latinLnBrk="0" hangingPunct="1">
              <a:spcBef>
                <a:spcPts val="1200"/>
              </a:spcBef>
              <a:buClr>
                <a:schemeClr val="accent6"/>
              </a:buClr>
              <a:buSzPct val="90000"/>
              <a:buFont typeface="Wingdings" pitchFamily="2" charset="2"/>
              <a:buChar char="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indent="-457200" algn="l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indent="-457200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Font typeface="Courier New" pitchFamily="49" charset="0"/>
              <a:buChar char="o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indent="-457200" algn="l" defTabSz="914400" rtl="0" eaLnBrk="1" latinLnBrk="0" hangingPunct="1">
              <a:spcBef>
                <a:spcPts val="12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800"/>
              </a:spcAft>
              <a:buFont typeface="Wingdings" pitchFamily="2" charset="2"/>
              <a:buNone/>
            </a:pPr>
            <a:r>
              <a:rPr lang="en-GB" sz="2000" dirty="0" smtClean="0">
                <a:latin typeface="Raleway"/>
              </a:rPr>
              <a:t>- Review the programme of webinars                 </a:t>
            </a:r>
            <a:r>
              <a:rPr lang="en-GB" sz="2400" dirty="0" smtClean="0">
                <a:latin typeface="Raleway"/>
              </a:rPr>
              <a:t>- </a:t>
            </a:r>
            <a:r>
              <a:rPr lang="en-GB" sz="2000" dirty="0" smtClean="0">
                <a:latin typeface="Raleway"/>
              </a:rPr>
              <a:t>Update pre-session learning materials                 - Explore new ways of facilitating learning</a:t>
            </a:r>
            <a:endParaRPr lang="en-GB" sz="2000" dirty="0"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417023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</Template>
  <TotalTime>653</TotalTime>
  <Words>338</Words>
  <Application>Microsoft Office PowerPoint</Application>
  <PresentationFormat>On-screen Show (4:3)</PresentationFormat>
  <Paragraphs>61</Paragraphs>
  <Slides>5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Arial</vt:lpstr>
      <vt:lpstr>Calibri</vt:lpstr>
      <vt:lpstr>Courier New</vt:lpstr>
      <vt:lpstr>Montserrat</vt:lpstr>
      <vt:lpstr>Oswald</vt:lpstr>
      <vt:lpstr>Playfair Display</vt:lpstr>
      <vt:lpstr>Raleway</vt:lpstr>
      <vt:lpstr>Roboto</vt:lpstr>
      <vt:lpstr>Trebuchet MS</vt:lpstr>
      <vt:lpstr>Wingdings</vt:lpstr>
      <vt:lpstr>Mod</vt:lpstr>
      <vt:lpstr>Innovation in  Isolation  </vt:lpstr>
      <vt:lpstr>The past</vt:lpstr>
      <vt:lpstr>PowerPoint Presentation</vt:lpstr>
      <vt:lpstr>  Results </vt:lpstr>
      <vt:lpstr>Going forward</vt:lpstr>
    </vt:vector>
  </TitlesOfParts>
  <Company>United Bristol Healthcare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Lewis</dc:creator>
  <cp:lastModifiedBy>Cheeseman, Mark</cp:lastModifiedBy>
  <cp:revision>61</cp:revision>
  <dcterms:created xsi:type="dcterms:W3CDTF">2011-05-13T12:55:56Z</dcterms:created>
  <dcterms:modified xsi:type="dcterms:W3CDTF">2021-09-03T09:53:40Z</dcterms:modified>
</cp:coreProperties>
</file>