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Lst>
  <p:sldSz cx="30275213" cy="42803763"/>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650" autoAdjust="0"/>
    <p:restoredTop sz="94660"/>
  </p:normalViewPr>
  <p:slideViewPr>
    <p:cSldViewPr snapToGrid="0">
      <p:cViewPr>
        <p:scale>
          <a:sx n="40" d="100"/>
          <a:sy n="40" d="100"/>
        </p:scale>
        <p:origin x="30" y="30"/>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270641" y="7005156"/>
            <a:ext cx="25733931" cy="14902051"/>
          </a:xfrm>
        </p:spPr>
        <p:txBody>
          <a:bodyPr anchor="b"/>
          <a:lstStyle>
            <a:lvl1pPr algn="ctr">
              <a:defRPr sz="19865"/>
            </a:lvl1pPr>
          </a:lstStyle>
          <a:p>
            <a:r>
              <a:rPr lang="en-US"/>
              <a:t>Click to edit Master title style</a:t>
            </a:r>
            <a:endParaRPr lang="en-US" dirty="0"/>
          </a:p>
        </p:txBody>
      </p:sp>
      <p:sp>
        <p:nvSpPr>
          <p:cNvPr id="3" name="Subtitle 2"/>
          <p:cNvSpPr>
            <a:spLocks noGrp="1"/>
          </p:cNvSpPr>
          <p:nvPr>
            <p:ph type="subTitle" idx="1"/>
          </p:nvPr>
        </p:nvSpPr>
        <p:spPr>
          <a:xfrm>
            <a:off x="3784402" y="22481887"/>
            <a:ext cx="22706410" cy="10334331"/>
          </a:xfrm>
        </p:spPr>
        <p:txBody>
          <a:bodyPr/>
          <a:lstStyle>
            <a:lvl1pPr marL="0" indent="0" algn="ctr">
              <a:buNone/>
              <a:defRPr sz="7946"/>
            </a:lvl1pPr>
            <a:lvl2pPr marL="1513743" indent="0" algn="ctr">
              <a:buNone/>
              <a:defRPr sz="6622"/>
            </a:lvl2pPr>
            <a:lvl3pPr marL="3027487" indent="0" algn="ctr">
              <a:buNone/>
              <a:defRPr sz="5960"/>
            </a:lvl3pPr>
            <a:lvl4pPr marL="4541230" indent="0" algn="ctr">
              <a:buNone/>
              <a:defRPr sz="5297"/>
            </a:lvl4pPr>
            <a:lvl5pPr marL="6054974" indent="0" algn="ctr">
              <a:buNone/>
              <a:defRPr sz="5297"/>
            </a:lvl5pPr>
            <a:lvl6pPr marL="7568717" indent="0" algn="ctr">
              <a:buNone/>
              <a:defRPr sz="5297"/>
            </a:lvl6pPr>
            <a:lvl7pPr marL="9082461" indent="0" algn="ctr">
              <a:buNone/>
              <a:defRPr sz="5297"/>
            </a:lvl7pPr>
            <a:lvl8pPr marL="10596204" indent="0" algn="ctr">
              <a:buNone/>
              <a:defRPr sz="5297"/>
            </a:lvl8pPr>
            <a:lvl9pPr marL="12109948" indent="0" algn="ctr">
              <a:buNone/>
              <a:defRPr sz="5297"/>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95D5FEC-8F59-4D07-92E3-9F6DCAE077D2}"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7261423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5D5FEC-8F59-4D07-92E3-9F6DCAE077D2}"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1211758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1665701" y="2278904"/>
            <a:ext cx="6528093" cy="3627421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081423" y="2278904"/>
            <a:ext cx="19205838" cy="36274211"/>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5D5FEC-8F59-4D07-92E3-9F6DCAE077D2}"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35963430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5D5FEC-8F59-4D07-92E3-9F6DCAE077D2}"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5878442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065654" y="10671229"/>
            <a:ext cx="26112371" cy="17805173"/>
          </a:xfrm>
        </p:spPr>
        <p:txBody>
          <a:bodyPr anchor="b"/>
          <a:lstStyle>
            <a:lvl1pPr>
              <a:defRPr sz="19865"/>
            </a:lvl1pPr>
          </a:lstStyle>
          <a:p>
            <a:r>
              <a:rPr lang="en-US"/>
              <a:t>Click to edit Master title style</a:t>
            </a:r>
            <a:endParaRPr lang="en-US" dirty="0"/>
          </a:p>
        </p:txBody>
      </p:sp>
      <p:sp>
        <p:nvSpPr>
          <p:cNvPr id="3" name="Text Placeholder 2"/>
          <p:cNvSpPr>
            <a:spLocks noGrp="1"/>
          </p:cNvSpPr>
          <p:nvPr>
            <p:ph type="body" idx="1"/>
          </p:nvPr>
        </p:nvSpPr>
        <p:spPr>
          <a:xfrm>
            <a:off x="2065654" y="28644846"/>
            <a:ext cx="26112371" cy="9363320"/>
          </a:xfrm>
        </p:spPr>
        <p:txBody>
          <a:bodyPr/>
          <a:lstStyle>
            <a:lvl1pPr marL="0" indent="0">
              <a:buNone/>
              <a:defRPr sz="7946">
                <a:solidFill>
                  <a:schemeClr val="tx1"/>
                </a:solidFill>
              </a:defRPr>
            </a:lvl1pPr>
            <a:lvl2pPr marL="1513743" indent="0">
              <a:buNone/>
              <a:defRPr sz="6622">
                <a:solidFill>
                  <a:schemeClr val="tx1">
                    <a:tint val="75000"/>
                  </a:schemeClr>
                </a:solidFill>
              </a:defRPr>
            </a:lvl2pPr>
            <a:lvl3pPr marL="3027487" indent="0">
              <a:buNone/>
              <a:defRPr sz="5960">
                <a:solidFill>
                  <a:schemeClr val="tx1">
                    <a:tint val="75000"/>
                  </a:schemeClr>
                </a:solidFill>
              </a:defRPr>
            </a:lvl3pPr>
            <a:lvl4pPr marL="4541230" indent="0">
              <a:buNone/>
              <a:defRPr sz="5297">
                <a:solidFill>
                  <a:schemeClr val="tx1">
                    <a:tint val="75000"/>
                  </a:schemeClr>
                </a:solidFill>
              </a:defRPr>
            </a:lvl4pPr>
            <a:lvl5pPr marL="6054974" indent="0">
              <a:buNone/>
              <a:defRPr sz="5297">
                <a:solidFill>
                  <a:schemeClr val="tx1">
                    <a:tint val="75000"/>
                  </a:schemeClr>
                </a:solidFill>
              </a:defRPr>
            </a:lvl5pPr>
            <a:lvl6pPr marL="7568717" indent="0">
              <a:buNone/>
              <a:defRPr sz="5297">
                <a:solidFill>
                  <a:schemeClr val="tx1">
                    <a:tint val="75000"/>
                  </a:schemeClr>
                </a:solidFill>
              </a:defRPr>
            </a:lvl6pPr>
            <a:lvl7pPr marL="9082461" indent="0">
              <a:buNone/>
              <a:defRPr sz="5297">
                <a:solidFill>
                  <a:schemeClr val="tx1">
                    <a:tint val="75000"/>
                  </a:schemeClr>
                </a:solidFill>
              </a:defRPr>
            </a:lvl7pPr>
            <a:lvl8pPr marL="10596204" indent="0">
              <a:buNone/>
              <a:defRPr sz="5297">
                <a:solidFill>
                  <a:schemeClr val="tx1">
                    <a:tint val="75000"/>
                  </a:schemeClr>
                </a:solidFill>
              </a:defRPr>
            </a:lvl8pPr>
            <a:lvl9pPr marL="12109948" indent="0">
              <a:buNone/>
              <a:defRPr sz="5297">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95D5FEC-8F59-4D07-92E3-9F6DCAE077D2}" type="datetimeFigureOut">
              <a:rPr lang="en-GB" smtClean="0"/>
              <a:t>31/10/2023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33176888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081421" y="11394520"/>
            <a:ext cx="12866966" cy="271585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5326826" y="11394520"/>
            <a:ext cx="12866966" cy="27158594"/>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95D5FEC-8F59-4D07-92E3-9F6DCAE077D2}"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3961517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278913"/>
            <a:ext cx="26112371" cy="827341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085368" y="10492870"/>
            <a:ext cx="12807832"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Edit Master text styles</a:t>
            </a:r>
          </a:p>
        </p:txBody>
      </p:sp>
      <p:sp>
        <p:nvSpPr>
          <p:cNvPr id="4" name="Content Placeholder 3"/>
          <p:cNvSpPr>
            <a:spLocks noGrp="1"/>
          </p:cNvSpPr>
          <p:nvPr>
            <p:ph sz="half" idx="2"/>
          </p:nvPr>
        </p:nvSpPr>
        <p:spPr>
          <a:xfrm>
            <a:off x="2085368" y="15635264"/>
            <a:ext cx="12807832" cy="22997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5326828" y="10492870"/>
            <a:ext cx="12870909" cy="5142393"/>
          </a:xfrm>
        </p:spPr>
        <p:txBody>
          <a:bodyPr anchor="b"/>
          <a:lstStyle>
            <a:lvl1pPr marL="0" indent="0">
              <a:buNone/>
              <a:defRPr sz="7946" b="1"/>
            </a:lvl1pPr>
            <a:lvl2pPr marL="1513743" indent="0">
              <a:buNone/>
              <a:defRPr sz="6622" b="1"/>
            </a:lvl2pPr>
            <a:lvl3pPr marL="3027487" indent="0">
              <a:buNone/>
              <a:defRPr sz="5960" b="1"/>
            </a:lvl3pPr>
            <a:lvl4pPr marL="4541230" indent="0">
              <a:buNone/>
              <a:defRPr sz="5297" b="1"/>
            </a:lvl4pPr>
            <a:lvl5pPr marL="6054974" indent="0">
              <a:buNone/>
              <a:defRPr sz="5297" b="1"/>
            </a:lvl5pPr>
            <a:lvl6pPr marL="7568717" indent="0">
              <a:buNone/>
              <a:defRPr sz="5297" b="1"/>
            </a:lvl6pPr>
            <a:lvl7pPr marL="9082461" indent="0">
              <a:buNone/>
              <a:defRPr sz="5297" b="1"/>
            </a:lvl7pPr>
            <a:lvl8pPr marL="10596204" indent="0">
              <a:buNone/>
              <a:defRPr sz="5297" b="1"/>
            </a:lvl8pPr>
            <a:lvl9pPr marL="12109948" indent="0">
              <a:buNone/>
              <a:defRPr sz="5297" b="1"/>
            </a:lvl9pPr>
          </a:lstStyle>
          <a:p>
            <a:pPr lvl="0"/>
            <a:r>
              <a:rPr lang="en-US"/>
              <a:t>Edit Master text styles</a:t>
            </a:r>
          </a:p>
        </p:txBody>
      </p:sp>
      <p:sp>
        <p:nvSpPr>
          <p:cNvPr id="6" name="Content Placeholder 5"/>
          <p:cNvSpPr>
            <a:spLocks noGrp="1"/>
          </p:cNvSpPr>
          <p:nvPr>
            <p:ph sz="quarter" idx="4"/>
          </p:nvPr>
        </p:nvSpPr>
        <p:spPr>
          <a:xfrm>
            <a:off x="15326828" y="15635264"/>
            <a:ext cx="12870909" cy="22997117"/>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95D5FEC-8F59-4D07-92E3-9F6DCAE077D2}" type="datetimeFigureOut">
              <a:rPr lang="en-GB" smtClean="0"/>
              <a:t>31/10/2023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2921363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95D5FEC-8F59-4D07-92E3-9F6DCAE077D2}" type="datetimeFigureOut">
              <a:rPr lang="en-GB" smtClean="0"/>
              <a:t>31/10/2023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33802025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95D5FEC-8F59-4D07-92E3-9F6DCAE077D2}" type="datetimeFigureOut">
              <a:rPr lang="en-GB" smtClean="0"/>
              <a:t>31/10/2023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37685464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Content Placeholder 2"/>
          <p:cNvSpPr>
            <a:spLocks noGrp="1"/>
          </p:cNvSpPr>
          <p:nvPr>
            <p:ph idx="1"/>
          </p:nvPr>
        </p:nvSpPr>
        <p:spPr>
          <a:xfrm>
            <a:off x="12870909" y="6162959"/>
            <a:ext cx="15326827" cy="30418415"/>
          </a:xfrm>
        </p:spPr>
        <p:txBody>
          <a:bodyPr/>
          <a:lstStyle>
            <a:lvl1pPr>
              <a:defRPr sz="10595"/>
            </a:lvl1pPr>
            <a:lvl2pPr>
              <a:defRPr sz="9271"/>
            </a:lvl2pPr>
            <a:lvl3pPr>
              <a:defRPr sz="7946"/>
            </a:lvl3pPr>
            <a:lvl4pPr>
              <a:defRPr sz="6622"/>
            </a:lvl4pPr>
            <a:lvl5pPr>
              <a:defRPr sz="6622"/>
            </a:lvl5pPr>
            <a:lvl6pPr>
              <a:defRPr sz="6622"/>
            </a:lvl6pPr>
            <a:lvl7pPr>
              <a:defRPr sz="6622"/>
            </a:lvl7pPr>
            <a:lvl8pPr>
              <a:defRPr sz="6622"/>
            </a:lvl8pPr>
            <a:lvl9pPr>
              <a:defRPr sz="6622"/>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Edit Master text styles</a:t>
            </a:r>
          </a:p>
        </p:txBody>
      </p:sp>
      <p:sp>
        <p:nvSpPr>
          <p:cNvPr id="5" name="Date Placeholder 4"/>
          <p:cNvSpPr>
            <a:spLocks noGrp="1"/>
          </p:cNvSpPr>
          <p:nvPr>
            <p:ph type="dt" sz="half" idx="10"/>
          </p:nvPr>
        </p:nvSpPr>
        <p:spPr/>
        <p:txBody>
          <a:bodyPr/>
          <a:lstStyle/>
          <a:p>
            <a:fld id="{E95D5FEC-8F59-4D07-92E3-9F6DCAE077D2}"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28403524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085364" y="2853584"/>
            <a:ext cx="9764544" cy="9987545"/>
          </a:xfrm>
        </p:spPr>
        <p:txBody>
          <a:bodyPr anchor="b"/>
          <a:lstStyle>
            <a:lvl1pPr>
              <a:defRPr sz="10595"/>
            </a:lvl1pPr>
          </a:lstStyle>
          <a:p>
            <a:r>
              <a:rPr lang="en-US"/>
              <a:t>Click to edit Master title style</a:t>
            </a:r>
            <a:endParaRPr lang="en-US" dirty="0"/>
          </a:p>
        </p:txBody>
      </p:sp>
      <p:sp>
        <p:nvSpPr>
          <p:cNvPr id="3" name="Picture Placeholder 2"/>
          <p:cNvSpPr>
            <a:spLocks noGrp="1" noChangeAspect="1"/>
          </p:cNvSpPr>
          <p:nvPr>
            <p:ph type="pic" idx="1"/>
          </p:nvPr>
        </p:nvSpPr>
        <p:spPr>
          <a:xfrm>
            <a:off x="12870909" y="6162959"/>
            <a:ext cx="15326827" cy="30418415"/>
          </a:xfrm>
        </p:spPr>
        <p:txBody>
          <a:bodyPr anchor="t"/>
          <a:lstStyle>
            <a:lvl1pPr marL="0" indent="0">
              <a:buNone/>
              <a:defRPr sz="10595"/>
            </a:lvl1pPr>
            <a:lvl2pPr marL="1513743" indent="0">
              <a:buNone/>
              <a:defRPr sz="9271"/>
            </a:lvl2pPr>
            <a:lvl3pPr marL="3027487" indent="0">
              <a:buNone/>
              <a:defRPr sz="7946"/>
            </a:lvl3pPr>
            <a:lvl4pPr marL="4541230" indent="0">
              <a:buNone/>
              <a:defRPr sz="6622"/>
            </a:lvl4pPr>
            <a:lvl5pPr marL="6054974" indent="0">
              <a:buNone/>
              <a:defRPr sz="6622"/>
            </a:lvl5pPr>
            <a:lvl6pPr marL="7568717" indent="0">
              <a:buNone/>
              <a:defRPr sz="6622"/>
            </a:lvl6pPr>
            <a:lvl7pPr marL="9082461" indent="0">
              <a:buNone/>
              <a:defRPr sz="6622"/>
            </a:lvl7pPr>
            <a:lvl8pPr marL="10596204" indent="0">
              <a:buNone/>
              <a:defRPr sz="6622"/>
            </a:lvl8pPr>
            <a:lvl9pPr marL="12109948" indent="0">
              <a:buNone/>
              <a:defRPr sz="6622"/>
            </a:lvl9pPr>
          </a:lstStyle>
          <a:p>
            <a:r>
              <a:rPr lang="en-US"/>
              <a:t>Click icon to add picture</a:t>
            </a:r>
            <a:endParaRPr lang="en-US" dirty="0"/>
          </a:p>
        </p:txBody>
      </p:sp>
      <p:sp>
        <p:nvSpPr>
          <p:cNvPr id="4" name="Text Placeholder 3"/>
          <p:cNvSpPr>
            <a:spLocks noGrp="1"/>
          </p:cNvSpPr>
          <p:nvPr>
            <p:ph type="body" sz="half" idx="2"/>
          </p:nvPr>
        </p:nvSpPr>
        <p:spPr>
          <a:xfrm>
            <a:off x="2085364" y="12841129"/>
            <a:ext cx="9764544" cy="23789780"/>
          </a:xfrm>
        </p:spPr>
        <p:txBody>
          <a:bodyPr/>
          <a:lstStyle>
            <a:lvl1pPr marL="0" indent="0">
              <a:buNone/>
              <a:defRPr sz="5297"/>
            </a:lvl1pPr>
            <a:lvl2pPr marL="1513743" indent="0">
              <a:buNone/>
              <a:defRPr sz="4635"/>
            </a:lvl2pPr>
            <a:lvl3pPr marL="3027487" indent="0">
              <a:buNone/>
              <a:defRPr sz="3973"/>
            </a:lvl3pPr>
            <a:lvl4pPr marL="4541230" indent="0">
              <a:buNone/>
              <a:defRPr sz="3311"/>
            </a:lvl4pPr>
            <a:lvl5pPr marL="6054974" indent="0">
              <a:buNone/>
              <a:defRPr sz="3311"/>
            </a:lvl5pPr>
            <a:lvl6pPr marL="7568717" indent="0">
              <a:buNone/>
              <a:defRPr sz="3311"/>
            </a:lvl6pPr>
            <a:lvl7pPr marL="9082461" indent="0">
              <a:buNone/>
              <a:defRPr sz="3311"/>
            </a:lvl7pPr>
            <a:lvl8pPr marL="10596204" indent="0">
              <a:buNone/>
              <a:defRPr sz="3311"/>
            </a:lvl8pPr>
            <a:lvl9pPr marL="12109948" indent="0">
              <a:buNone/>
              <a:defRPr sz="3311"/>
            </a:lvl9pPr>
          </a:lstStyle>
          <a:p>
            <a:pPr lvl="0"/>
            <a:r>
              <a:rPr lang="en-US"/>
              <a:t>Edit Master text styles</a:t>
            </a:r>
          </a:p>
        </p:txBody>
      </p:sp>
      <p:sp>
        <p:nvSpPr>
          <p:cNvPr id="5" name="Date Placeholder 4"/>
          <p:cNvSpPr>
            <a:spLocks noGrp="1"/>
          </p:cNvSpPr>
          <p:nvPr>
            <p:ph type="dt" sz="half" idx="10"/>
          </p:nvPr>
        </p:nvSpPr>
        <p:spPr/>
        <p:txBody>
          <a:bodyPr/>
          <a:lstStyle/>
          <a:p>
            <a:fld id="{E95D5FEC-8F59-4D07-92E3-9F6DCAE077D2}" type="datetimeFigureOut">
              <a:rPr lang="en-GB" smtClean="0"/>
              <a:t>31/10/2023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07798231-EC88-47FF-8FCA-EB3817EFAB0A}" type="slidenum">
              <a:rPr lang="en-GB" smtClean="0"/>
              <a:t>‹#›</a:t>
            </a:fld>
            <a:endParaRPr lang="en-GB"/>
          </a:p>
        </p:txBody>
      </p:sp>
    </p:spTree>
    <p:extLst>
      <p:ext uri="{BB962C8B-B14F-4D97-AF65-F5344CB8AC3E}">
        <p14:creationId xmlns:p14="http://schemas.microsoft.com/office/powerpoint/2010/main" val="28390957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081421" y="2278913"/>
            <a:ext cx="26112371" cy="82734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081421" y="11394520"/>
            <a:ext cx="26112371" cy="27158594"/>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081421" y="39672756"/>
            <a:ext cx="6811923" cy="2278904"/>
          </a:xfrm>
          <a:prstGeom prst="rect">
            <a:avLst/>
          </a:prstGeom>
        </p:spPr>
        <p:txBody>
          <a:bodyPr vert="horz" lIns="91440" tIns="45720" rIns="91440" bIns="45720" rtlCol="0" anchor="ctr"/>
          <a:lstStyle>
            <a:lvl1pPr algn="l">
              <a:defRPr sz="3973">
                <a:solidFill>
                  <a:schemeClr val="tx1">
                    <a:tint val="75000"/>
                  </a:schemeClr>
                </a:solidFill>
              </a:defRPr>
            </a:lvl1pPr>
          </a:lstStyle>
          <a:p>
            <a:fld id="{E95D5FEC-8F59-4D07-92E3-9F6DCAE077D2}" type="datetimeFigureOut">
              <a:rPr lang="en-GB" smtClean="0"/>
              <a:t>31/10/2023</a:t>
            </a:fld>
            <a:endParaRPr lang="en-GB"/>
          </a:p>
        </p:txBody>
      </p:sp>
      <p:sp>
        <p:nvSpPr>
          <p:cNvPr id="5" name="Footer Placeholder 4"/>
          <p:cNvSpPr>
            <a:spLocks noGrp="1"/>
          </p:cNvSpPr>
          <p:nvPr>
            <p:ph type="ftr" sz="quarter" idx="3"/>
          </p:nvPr>
        </p:nvSpPr>
        <p:spPr>
          <a:xfrm>
            <a:off x="10028665" y="39672756"/>
            <a:ext cx="10217884" cy="2278904"/>
          </a:xfrm>
          <a:prstGeom prst="rect">
            <a:avLst/>
          </a:prstGeom>
        </p:spPr>
        <p:txBody>
          <a:bodyPr vert="horz" lIns="91440" tIns="45720" rIns="91440" bIns="45720" rtlCol="0" anchor="ctr"/>
          <a:lstStyle>
            <a:lvl1pPr algn="ctr">
              <a:defRPr sz="3973">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21381869" y="39672756"/>
            <a:ext cx="6811923" cy="2278904"/>
          </a:xfrm>
          <a:prstGeom prst="rect">
            <a:avLst/>
          </a:prstGeom>
        </p:spPr>
        <p:txBody>
          <a:bodyPr vert="horz" lIns="91440" tIns="45720" rIns="91440" bIns="45720" rtlCol="0" anchor="ctr"/>
          <a:lstStyle>
            <a:lvl1pPr algn="r">
              <a:defRPr sz="3973">
                <a:solidFill>
                  <a:schemeClr val="tx1">
                    <a:tint val="75000"/>
                  </a:schemeClr>
                </a:solidFill>
              </a:defRPr>
            </a:lvl1pPr>
          </a:lstStyle>
          <a:p>
            <a:fld id="{07798231-EC88-47FF-8FCA-EB3817EFAB0A}" type="slidenum">
              <a:rPr lang="en-GB" smtClean="0"/>
              <a:t>‹#›</a:t>
            </a:fld>
            <a:endParaRPr lang="en-GB"/>
          </a:p>
        </p:txBody>
      </p:sp>
    </p:spTree>
    <p:extLst>
      <p:ext uri="{BB962C8B-B14F-4D97-AF65-F5344CB8AC3E}">
        <p14:creationId xmlns:p14="http://schemas.microsoft.com/office/powerpoint/2010/main" val="13453901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027487" rtl="0" eaLnBrk="1" latinLnBrk="0" hangingPunct="1">
        <a:lnSpc>
          <a:spcPct val="90000"/>
        </a:lnSpc>
        <a:spcBef>
          <a:spcPct val="0"/>
        </a:spcBef>
        <a:buNone/>
        <a:defRPr sz="14568" kern="1200">
          <a:solidFill>
            <a:schemeClr val="tx1"/>
          </a:solidFill>
          <a:latin typeface="+mj-lt"/>
          <a:ea typeface="+mj-ea"/>
          <a:cs typeface="+mj-cs"/>
        </a:defRPr>
      </a:lvl1pPr>
    </p:titleStyle>
    <p:bodyStyle>
      <a:lvl1pPr marL="756872" indent="-756872" algn="l" defTabSz="3027487" rtl="0" eaLnBrk="1" latinLnBrk="0" hangingPunct="1">
        <a:lnSpc>
          <a:spcPct val="90000"/>
        </a:lnSpc>
        <a:spcBef>
          <a:spcPts val="3311"/>
        </a:spcBef>
        <a:buFont typeface="Arial" panose="020B0604020202020204" pitchFamily="34" charset="0"/>
        <a:buChar char="•"/>
        <a:defRPr sz="9271" kern="1200">
          <a:solidFill>
            <a:schemeClr val="tx1"/>
          </a:solidFill>
          <a:latin typeface="+mn-lt"/>
          <a:ea typeface="+mn-ea"/>
          <a:cs typeface="+mn-cs"/>
        </a:defRPr>
      </a:lvl1pPr>
      <a:lvl2pPr marL="2270615" indent="-756872" algn="l" defTabSz="3027487" rtl="0" eaLnBrk="1" latinLnBrk="0" hangingPunct="1">
        <a:lnSpc>
          <a:spcPct val="90000"/>
        </a:lnSpc>
        <a:spcBef>
          <a:spcPts val="1655"/>
        </a:spcBef>
        <a:buFont typeface="Arial" panose="020B0604020202020204" pitchFamily="34" charset="0"/>
        <a:buChar char="•"/>
        <a:defRPr sz="7946" kern="1200">
          <a:solidFill>
            <a:schemeClr val="tx1"/>
          </a:solidFill>
          <a:latin typeface="+mn-lt"/>
          <a:ea typeface="+mn-ea"/>
          <a:cs typeface="+mn-cs"/>
        </a:defRPr>
      </a:lvl2pPr>
      <a:lvl3pPr marL="3784359" indent="-756872" algn="l" defTabSz="3027487" rtl="0" eaLnBrk="1" latinLnBrk="0" hangingPunct="1">
        <a:lnSpc>
          <a:spcPct val="90000"/>
        </a:lnSpc>
        <a:spcBef>
          <a:spcPts val="1655"/>
        </a:spcBef>
        <a:buFont typeface="Arial" panose="020B0604020202020204" pitchFamily="34" charset="0"/>
        <a:buChar char="•"/>
        <a:defRPr sz="6622" kern="1200">
          <a:solidFill>
            <a:schemeClr val="tx1"/>
          </a:solidFill>
          <a:latin typeface="+mn-lt"/>
          <a:ea typeface="+mn-ea"/>
          <a:cs typeface="+mn-cs"/>
        </a:defRPr>
      </a:lvl3pPr>
      <a:lvl4pPr marL="5298102"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4pPr>
      <a:lvl5pPr marL="681184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5pPr>
      <a:lvl6pPr marL="8325589"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6pPr>
      <a:lvl7pPr marL="9839333"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7pPr>
      <a:lvl8pPr marL="11353076"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8pPr>
      <a:lvl9pPr marL="12866820" indent="-756872" algn="l" defTabSz="3027487" rtl="0" eaLnBrk="1" latinLnBrk="0" hangingPunct="1">
        <a:lnSpc>
          <a:spcPct val="90000"/>
        </a:lnSpc>
        <a:spcBef>
          <a:spcPts val="1655"/>
        </a:spcBef>
        <a:buFont typeface="Arial" panose="020B0604020202020204" pitchFamily="34" charset="0"/>
        <a:buChar char="•"/>
        <a:defRPr sz="5960" kern="1200">
          <a:solidFill>
            <a:schemeClr val="tx1"/>
          </a:solidFill>
          <a:latin typeface="+mn-lt"/>
          <a:ea typeface="+mn-ea"/>
          <a:cs typeface="+mn-cs"/>
        </a:defRPr>
      </a:lvl9pPr>
    </p:bodyStyle>
    <p:otherStyle>
      <a:defPPr>
        <a:defRPr lang="en-US"/>
      </a:defPPr>
      <a:lvl1pPr marL="0" algn="l" defTabSz="3027487" rtl="0" eaLnBrk="1" latinLnBrk="0" hangingPunct="1">
        <a:defRPr sz="5960" kern="1200">
          <a:solidFill>
            <a:schemeClr val="tx1"/>
          </a:solidFill>
          <a:latin typeface="+mn-lt"/>
          <a:ea typeface="+mn-ea"/>
          <a:cs typeface="+mn-cs"/>
        </a:defRPr>
      </a:lvl1pPr>
      <a:lvl2pPr marL="1513743" algn="l" defTabSz="3027487" rtl="0" eaLnBrk="1" latinLnBrk="0" hangingPunct="1">
        <a:defRPr sz="5960" kern="1200">
          <a:solidFill>
            <a:schemeClr val="tx1"/>
          </a:solidFill>
          <a:latin typeface="+mn-lt"/>
          <a:ea typeface="+mn-ea"/>
          <a:cs typeface="+mn-cs"/>
        </a:defRPr>
      </a:lvl2pPr>
      <a:lvl3pPr marL="3027487" algn="l" defTabSz="3027487" rtl="0" eaLnBrk="1" latinLnBrk="0" hangingPunct="1">
        <a:defRPr sz="5960" kern="1200">
          <a:solidFill>
            <a:schemeClr val="tx1"/>
          </a:solidFill>
          <a:latin typeface="+mn-lt"/>
          <a:ea typeface="+mn-ea"/>
          <a:cs typeface="+mn-cs"/>
        </a:defRPr>
      </a:lvl3pPr>
      <a:lvl4pPr marL="4541230" algn="l" defTabSz="3027487" rtl="0" eaLnBrk="1" latinLnBrk="0" hangingPunct="1">
        <a:defRPr sz="5960" kern="1200">
          <a:solidFill>
            <a:schemeClr val="tx1"/>
          </a:solidFill>
          <a:latin typeface="+mn-lt"/>
          <a:ea typeface="+mn-ea"/>
          <a:cs typeface="+mn-cs"/>
        </a:defRPr>
      </a:lvl4pPr>
      <a:lvl5pPr marL="6054974" algn="l" defTabSz="3027487" rtl="0" eaLnBrk="1" latinLnBrk="0" hangingPunct="1">
        <a:defRPr sz="5960" kern="1200">
          <a:solidFill>
            <a:schemeClr val="tx1"/>
          </a:solidFill>
          <a:latin typeface="+mn-lt"/>
          <a:ea typeface="+mn-ea"/>
          <a:cs typeface="+mn-cs"/>
        </a:defRPr>
      </a:lvl5pPr>
      <a:lvl6pPr marL="7568717" algn="l" defTabSz="3027487" rtl="0" eaLnBrk="1" latinLnBrk="0" hangingPunct="1">
        <a:defRPr sz="5960" kern="1200">
          <a:solidFill>
            <a:schemeClr val="tx1"/>
          </a:solidFill>
          <a:latin typeface="+mn-lt"/>
          <a:ea typeface="+mn-ea"/>
          <a:cs typeface="+mn-cs"/>
        </a:defRPr>
      </a:lvl6pPr>
      <a:lvl7pPr marL="9082461" algn="l" defTabSz="3027487" rtl="0" eaLnBrk="1" latinLnBrk="0" hangingPunct="1">
        <a:defRPr sz="5960" kern="1200">
          <a:solidFill>
            <a:schemeClr val="tx1"/>
          </a:solidFill>
          <a:latin typeface="+mn-lt"/>
          <a:ea typeface="+mn-ea"/>
          <a:cs typeface="+mn-cs"/>
        </a:defRPr>
      </a:lvl7pPr>
      <a:lvl8pPr marL="10596204" algn="l" defTabSz="3027487" rtl="0" eaLnBrk="1" latinLnBrk="0" hangingPunct="1">
        <a:defRPr sz="5960" kern="1200">
          <a:solidFill>
            <a:schemeClr val="tx1"/>
          </a:solidFill>
          <a:latin typeface="+mn-lt"/>
          <a:ea typeface="+mn-ea"/>
          <a:cs typeface="+mn-cs"/>
        </a:defRPr>
      </a:lvl8pPr>
      <a:lvl9pPr marL="12109948" algn="l" defTabSz="3027487" rtl="0" eaLnBrk="1" latinLnBrk="0" hangingPunct="1">
        <a:defRPr sz="59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s://www.england.nhs.uk/2019/01/five-year-deal-to-expand-gp-services-and-kick-start-nhs-long-term-plan-implementation/" TargetMode="Externa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extBox 22"/>
          <p:cNvSpPr txBox="1"/>
          <p:nvPr/>
        </p:nvSpPr>
        <p:spPr>
          <a:xfrm>
            <a:off x="358854" y="33197096"/>
            <a:ext cx="29159875" cy="6247864"/>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lvl="0"/>
            <a:r>
              <a:rPr lang="en-GB" sz="3600" b="1" dirty="0">
                <a:solidFill>
                  <a:prstClr val="black"/>
                </a:solidFill>
                <a:latin typeface="Verdana" panose="020B0604030504040204" pitchFamily="34" charset="0"/>
                <a:ea typeface="Verdana" panose="020B0604030504040204" pitchFamily="34" charset="0"/>
              </a:rPr>
              <a:t>Recommendations</a:t>
            </a:r>
            <a:endParaRPr lang="en-GB" sz="3200" b="1" dirty="0">
              <a:solidFill>
                <a:prstClr val="black"/>
              </a:solidFill>
              <a:latin typeface="Verdana" panose="020B0604030504040204" pitchFamily="34" charset="0"/>
              <a:ea typeface="Verdana" panose="020B0604030504040204" pitchFamily="34" charset="0"/>
            </a:endParaRPr>
          </a:p>
          <a:p>
            <a:pPr lvl="0" algn="just"/>
            <a:r>
              <a:rPr lang="en-GB" sz="2800" dirty="0">
                <a:solidFill>
                  <a:prstClr val="black"/>
                </a:solidFill>
                <a:latin typeface="Verdana" panose="020B0604030504040204" pitchFamily="34" charset="0"/>
                <a:ea typeface="Verdana" panose="020B0604030504040204" pitchFamily="34" charset="0"/>
              </a:rPr>
              <a:t>The following changes to current practice should be made to improve the quality of discharge, as many medication errors can result from a lack of effective communication between healthcare providers and primary care:</a:t>
            </a:r>
          </a:p>
          <a:p>
            <a:pPr lvl="0" algn="just"/>
            <a:endParaRPr lang="en-GB" sz="2800" dirty="0">
              <a:solidFill>
                <a:prstClr val="black"/>
              </a:solidFill>
              <a:latin typeface="Verdana" panose="020B0604030504040204" pitchFamily="34" charset="0"/>
              <a:ea typeface="Verdana" panose="020B0604030504040204" pitchFamily="34" charset="0"/>
            </a:endParaRPr>
          </a:p>
          <a:p>
            <a:pPr marL="457200" lvl="0" indent="-457200" algn="just">
              <a:buFont typeface="Arial" panose="020B0604020202020204" pitchFamily="34" charset="0"/>
              <a:buChar char="•"/>
            </a:pPr>
            <a:r>
              <a:rPr lang="en-GB" sz="2800" dirty="0">
                <a:solidFill>
                  <a:prstClr val="black"/>
                </a:solidFill>
                <a:latin typeface="Verdana" panose="020B0604030504040204" pitchFamily="34" charset="0"/>
                <a:ea typeface="Verdana" panose="020B0604030504040204" pitchFamily="34" charset="0"/>
              </a:rPr>
              <a:t>All discharge summaries should have clear documentation (medicines reconciliation) for primary care professionals, improving secondary and primary care communication. This can be fed back to the Pharmacy department via the departmental weekly meeting. Additionally a concise bulletin should be created providing top tips on how to improve documentation at discharge, which will be disseminated across the Trust. </a:t>
            </a:r>
          </a:p>
          <a:p>
            <a:pPr lvl="0" algn="just"/>
            <a:endParaRPr lang="en-GB" sz="2800" dirty="0">
              <a:solidFill>
                <a:prstClr val="black"/>
              </a:solidFill>
              <a:latin typeface="Verdana" panose="020B0604030504040204" pitchFamily="34" charset="0"/>
              <a:ea typeface="Verdana" panose="020B0604030504040204" pitchFamily="34" charset="0"/>
            </a:endParaRPr>
          </a:p>
          <a:p>
            <a:pPr marL="457200" lvl="0" indent="-457200" algn="just">
              <a:buFont typeface="Arial" panose="020B0604020202020204" pitchFamily="34" charset="0"/>
              <a:buChar char="•"/>
            </a:pPr>
            <a:r>
              <a:rPr lang="en-GB" sz="2800" dirty="0">
                <a:solidFill>
                  <a:prstClr val="black"/>
                </a:solidFill>
                <a:latin typeface="Verdana" panose="020B0604030504040204" pitchFamily="34" charset="0"/>
                <a:ea typeface="Verdana" panose="020B0604030504040204" pitchFamily="34" charset="0"/>
              </a:rPr>
              <a:t>Primary care leads will provide training on PharmOutcomes. PharmOutcomes is a secure platform that allows community pharmacies to access clinical documents from secondary care, including discharge summaries. Utilising this effectively will streamline medicines reconciliation in primary care, as PCPs do not need to contact MI in order to request relevant documentation.</a:t>
            </a:r>
          </a:p>
          <a:p>
            <a:pPr lvl="0" algn="just"/>
            <a:endParaRPr lang="en-GB" sz="2800" dirty="0">
              <a:solidFill>
                <a:prstClr val="black"/>
              </a:solidFill>
              <a:latin typeface="Verdana" panose="020B0604030504040204" pitchFamily="34" charset="0"/>
              <a:ea typeface="Verdana" panose="020B0604030504040204" pitchFamily="34" charset="0"/>
            </a:endParaRPr>
          </a:p>
          <a:p>
            <a:pPr marL="457200" lvl="0" indent="-457200" algn="just">
              <a:buFont typeface="Arial" panose="020B0604020202020204" pitchFamily="34" charset="0"/>
              <a:buChar char="•"/>
            </a:pPr>
            <a:r>
              <a:rPr lang="en-GB" sz="2800" dirty="0">
                <a:solidFill>
                  <a:prstClr val="black"/>
                </a:solidFill>
                <a:latin typeface="Verdana" panose="020B0604030504040204" pitchFamily="34" charset="0"/>
                <a:ea typeface="Verdana" panose="020B0604030504040204" pitchFamily="34" charset="0"/>
              </a:rPr>
              <a:t>All missing information or errors on discharge summaries should be reported via Datix to identify learning and implement improvement. This is so that, through collaborative learning and continuous development, we can make healthcare safer for both patients and staff. </a:t>
            </a:r>
            <a:r>
              <a:rPr lang="en-GB" sz="2800" dirty="0">
                <a:solidFill>
                  <a:srgbClr val="00B050"/>
                </a:solidFill>
                <a:latin typeface="Verdana" panose="020B0604030504040204" pitchFamily="34" charset="0"/>
                <a:ea typeface="Verdana" panose="020B0604030504040204" pitchFamily="34" charset="0"/>
              </a:rPr>
              <a:t> </a:t>
            </a:r>
          </a:p>
        </p:txBody>
      </p:sp>
      <p:sp>
        <p:nvSpPr>
          <p:cNvPr id="4" name="TextBox 3"/>
          <p:cNvSpPr txBox="1"/>
          <p:nvPr/>
        </p:nvSpPr>
        <p:spPr>
          <a:xfrm>
            <a:off x="0" y="2488955"/>
            <a:ext cx="30275213" cy="3908762"/>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n-GB" sz="7200" b="1" u="sng" dirty="0">
                <a:latin typeface="Verdana" panose="020B0604030504040204" pitchFamily="34" charset="0"/>
                <a:ea typeface="Verdana" panose="020B0604030504040204" pitchFamily="34" charset="0"/>
              </a:rPr>
              <a:t>A 5-year retrospective review of enquiries received from primary care professionals</a:t>
            </a:r>
          </a:p>
          <a:p>
            <a:pPr algn="ctr"/>
            <a:endParaRPr lang="en-GB" sz="5000" dirty="0">
              <a:latin typeface="Verdana" panose="020B0604030504040204" pitchFamily="34" charset="0"/>
              <a:ea typeface="Verdana" panose="020B0604030504040204" pitchFamily="34" charset="0"/>
            </a:endParaRPr>
          </a:p>
          <a:p>
            <a:pPr algn="ctr"/>
            <a:r>
              <a:rPr lang="en-GB" sz="4400" i="1" dirty="0">
                <a:latin typeface="Verdana" panose="020B0604030504040204" pitchFamily="34" charset="0"/>
                <a:ea typeface="Verdana" panose="020B0604030504040204" pitchFamily="34" charset="0"/>
              </a:rPr>
              <a:t>Thaaranii Rajkumar, Esther Wong, Joanna White, Chelsea and Westminster NHS Foundation Trust</a:t>
            </a:r>
            <a:r>
              <a:rPr lang="en-GB" sz="5400" dirty="0">
                <a:latin typeface="Verdana" panose="020B0604030504040204" pitchFamily="34" charset="0"/>
                <a:ea typeface="Verdana" panose="020B0604030504040204" pitchFamily="34" charset="0"/>
              </a:rPr>
              <a:t> </a:t>
            </a:r>
          </a:p>
        </p:txBody>
      </p:sp>
      <p:pic>
        <p:nvPicPr>
          <p:cNvPr id="6" name="Picture 5"/>
          <p:cNvPicPr>
            <a:picLocks noChangeAspect="1"/>
          </p:cNvPicPr>
          <p:nvPr/>
        </p:nvPicPr>
        <p:blipFill>
          <a:blip r:embed="rId2"/>
          <a:stretch>
            <a:fillRect/>
          </a:stretch>
        </p:blipFill>
        <p:spPr>
          <a:xfrm>
            <a:off x="0" y="189985"/>
            <a:ext cx="4454865" cy="2117558"/>
          </a:xfrm>
          <a:prstGeom prst="rect">
            <a:avLst/>
          </a:prstGeom>
        </p:spPr>
      </p:pic>
      <p:pic>
        <p:nvPicPr>
          <p:cNvPr id="7" name="Picture 6"/>
          <p:cNvPicPr>
            <a:picLocks noChangeAspect="1"/>
          </p:cNvPicPr>
          <p:nvPr/>
        </p:nvPicPr>
        <p:blipFill>
          <a:blip r:embed="rId3"/>
          <a:stretch>
            <a:fillRect/>
          </a:stretch>
        </p:blipFill>
        <p:spPr>
          <a:xfrm>
            <a:off x="21120512" y="379971"/>
            <a:ext cx="8702669" cy="1737587"/>
          </a:xfrm>
          <a:prstGeom prst="rect">
            <a:avLst/>
          </a:prstGeom>
        </p:spPr>
      </p:pic>
      <p:sp>
        <p:nvSpPr>
          <p:cNvPr id="2" name="TextBox 1"/>
          <p:cNvSpPr txBox="1"/>
          <p:nvPr/>
        </p:nvSpPr>
        <p:spPr bwMode="blackWhite">
          <a:xfrm>
            <a:off x="358853" y="7039559"/>
            <a:ext cx="14836135" cy="5816977"/>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sz="3600" b="1" dirty="0">
                <a:solidFill>
                  <a:schemeClr val="tx1"/>
                </a:solidFill>
                <a:latin typeface="Verdana" panose="020B0604030504040204" pitchFamily="34" charset="0"/>
                <a:ea typeface="Verdana" panose="020B0604030504040204" pitchFamily="34" charset="0"/>
              </a:rPr>
              <a:t>Introduction</a:t>
            </a:r>
          </a:p>
          <a:p>
            <a:pPr algn="just"/>
            <a:r>
              <a:rPr lang="en-GB" sz="2800" dirty="0">
                <a:solidFill>
                  <a:schemeClr val="tx1"/>
                </a:solidFill>
                <a:latin typeface="Verdana" panose="020B0604030504040204" pitchFamily="34" charset="0"/>
                <a:ea typeface="Verdana" panose="020B0604030504040204" pitchFamily="34" charset="0"/>
              </a:rPr>
              <a:t>Chelsea and Westminster NHS Foundation Trust's Medicines Information (MI) service provides information to patients, healthcare professionals within the trust, and colleagues in primary care. </a:t>
            </a:r>
          </a:p>
          <a:p>
            <a:pPr algn="just"/>
            <a:endParaRPr lang="en-GB" sz="2800" dirty="0">
              <a:solidFill>
                <a:schemeClr val="tx1"/>
              </a:solidFill>
              <a:latin typeface="Verdana" panose="020B0604030504040204" pitchFamily="34" charset="0"/>
              <a:ea typeface="Verdana" panose="020B0604030504040204" pitchFamily="34" charset="0"/>
            </a:endParaRPr>
          </a:p>
          <a:p>
            <a:pPr algn="just"/>
            <a:r>
              <a:rPr lang="en-GB" sz="2800" dirty="0">
                <a:solidFill>
                  <a:schemeClr val="tx1"/>
                </a:solidFill>
                <a:latin typeface="Verdana" panose="020B0604030504040204" pitchFamily="34" charset="0"/>
                <a:ea typeface="Verdana" panose="020B0604030504040204" pitchFamily="34" charset="0"/>
              </a:rPr>
              <a:t>Over the past five years, the number of calls from primary care pharmacists has grown. A review was conducted to assess the types of calls received and the distribution between healthcare professionals. </a:t>
            </a:r>
          </a:p>
          <a:p>
            <a:pPr algn="just"/>
            <a:endParaRPr lang="en-GB" sz="2800" dirty="0">
              <a:solidFill>
                <a:schemeClr val="tx1"/>
              </a:solidFill>
              <a:latin typeface="Verdana" panose="020B0604030504040204" pitchFamily="34" charset="0"/>
              <a:ea typeface="Verdana" panose="020B0604030504040204" pitchFamily="34" charset="0"/>
            </a:endParaRPr>
          </a:p>
          <a:p>
            <a:pPr algn="just"/>
            <a:r>
              <a:rPr lang="en-GB" sz="2800" dirty="0">
                <a:solidFill>
                  <a:schemeClr val="tx1"/>
                </a:solidFill>
                <a:latin typeface="Verdana" panose="020B0604030504040204" pitchFamily="34" charset="0"/>
                <a:ea typeface="Verdana" panose="020B0604030504040204" pitchFamily="34" charset="0"/>
              </a:rPr>
              <a:t>It was felt beneficial to identify common trends in the nature of enquiries received to possibly implement ways to reduce the number of avoidable primary care enquiries. </a:t>
            </a:r>
          </a:p>
          <a:p>
            <a:pPr algn="just"/>
            <a:endParaRPr lang="en-GB" sz="2800" dirty="0">
              <a:solidFill>
                <a:schemeClr val="tx1"/>
              </a:solidFill>
              <a:latin typeface="Verdana" panose="020B0604030504040204" pitchFamily="34" charset="0"/>
              <a:ea typeface="Verdana" panose="020B0604030504040204" pitchFamily="34" charset="0"/>
            </a:endParaRPr>
          </a:p>
        </p:txBody>
      </p:sp>
      <p:sp>
        <p:nvSpPr>
          <p:cNvPr id="32" name="TextBox 31"/>
          <p:cNvSpPr txBox="1"/>
          <p:nvPr/>
        </p:nvSpPr>
        <p:spPr>
          <a:xfrm>
            <a:off x="15524488" y="25836341"/>
            <a:ext cx="14298693" cy="46166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2400" b="1" dirty="0">
                <a:latin typeface="Verdana" panose="020B0604030504040204" pitchFamily="34" charset="0"/>
                <a:ea typeface="Verdana" panose="020B0604030504040204" pitchFamily="34" charset="0"/>
              </a:rPr>
              <a:t>Fig 2: Query types from practice pharmacists over five-year period (2018-2022).</a:t>
            </a:r>
          </a:p>
        </p:txBody>
      </p:sp>
      <p:pic>
        <p:nvPicPr>
          <p:cNvPr id="33" name="Picture 32"/>
          <p:cNvPicPr>
            <a:picLocks noChangeAspect="1"/>
          </p:cNvPicPr>
          <p:nvPr/>
        </p:nvPicPr>
        <p:blipFill>
          <a:blip r:embed="rId4"/>
          <a:stretch>
            <a:fillRect/>
          </a:stretch>
        </p:blipFill>
        <p:spPr>
          <a:xfrm>
            <a:off x="15302356" y="7570806"/>
            <a:ext cx="14837140" cy="8204703"/>
          </a:xfrm>
          <a:prstGeom prst="rect">
            <a:avLst/>
          </a:prstGeom>
        </p:spPr>
      </p:pic>
      <p:sp>
        <p:nvSpPr>
          <p:cNvPr id="34" name="TextBox 33"/>
          <p:cNvSpPr txBox="1"/>
          <p:nvPr/>
        </p:nvSpPr>
        <p:spPr>
          <a:xfrm>
            <a:off x="15811067" y="15814625"/>
            <a:ext cx="13707658" cy="461665"/>
          </a:xfrm>
          <a:prstGeom prst="rect">
            <a:avLst/>
          </a:prstGeom>
          <a:noFill/>
          <a:ln>
            <a:noFill/>
          </a:ln>
        </p:spPr>
        <p:style>
          <a:lnRef idx="2">
            <a:schemeClr val="accent1"/>
          </a:lnRef>
          <a:fillRef idx="1">
            <a:schemeClr val="lt1"/>
          </a:fillRef>
          <a:effectRef idx="0">
            <a:schemeClr val="accent1"/>
          </a:effectRef>
          <a:fontRef idx="minor">
            <a:schemeClr val="dk1"/>
          </a:fontRef>
        </p:style>
        <p:txBody>
          <a:bodyPr wrap="square" rtlCol="0">
            <a:spAutoFit/>
          </a:bodyPr>
          <a:lstStyle/>
          <a:p>
            <a:r>
              <a:rPr lang="en-GB" sz="2400" b="1" dirty="0">
                <a:latin typeface="Verdana" panose="020B0604030504040204" pitchFamily="34" charset="0"/>
                <a:ea typeface="Verdana" panose="020B0604030504040204" pitchFamily="34" charset="0"/>
              </a:rPr>
              <a:t>Fig 1: Total number of enquiries received over five-year period (2018-2022).</a:t>
            </a:r>
          </a:p>
        </p:txBody>
      </p:sp>
      <p:pic>
        <p:nvPicPr>
          <p:cNvPr id="44" name="Picture 43"/>
          <p:cNvPicPr>
            <a:picLocks noChangeAspect="1"/>
          </p:cNvPicPr>
          <p:nvPr/>
        </p:nvPicPr>
        <p:blipFill rotWithShape="1">
          <a:blip r:embed="rId5"/>
          <a:srcRect l="734" t="1396" r="941" b="2257"/>
          <a:stretch/>
        </p:blipFill>
        <p:spPr>
          <a:xfrm>
            <a:off x="15350482" y="16948598"/>
            <a:ext cx="14392876" cy="8477007"/>
          </a:xfrm>
          <a:prstGeom prst="rect">
            <a:avLst/>
          </a:prstGeom>
        </p:spPr>
      </p:pic>
      <p:sp>
        <p:nvSpPr>
          <p:cNvPr id="49" name="TextBox 48"/>
          <p:cNvSpPr txBox="1"/>
          <p:nvPr/>
        </p:nvSpPr>
        <p:spPr>
          <a:xfrm>
            <a:off x="358847" y="12650249"/>
            <a:ext cx="14836141" cy="3231654"/>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sz="3600" b="1" dirty="0">
                <a:solidFill>
                  <a:schemeClr val="tx1"/>
                </a:solidFill>
                <a:latin typeface="Verdana" panose="020B0604030504040204" pitchFamily="34" charset="0"/>
                <a:ea typeface="Verdana" panose="020B0604030504040204" pitchFamily="34" charset="0"/>
              </a:rPr>
              <a:t>Aims</a:t>
            </a:r>
            <a:endParaRPr lang="en-GB" sz="3200" b="1" dirty="0">
              <a:solidFill>
                <a:schemeClr val="tx1"/>
              </a:solidFill>
              <a:latin typeface="Verdana" panose="020B0604030504040204" pitchFamily="34" charset="0"/>
              <a:ea typeface="Verdana" panose="020B0604030504040204" pitchFamily="34" charset="0"/>
            </a:endParaRPr>
          </a:p>
          <a:p>
            <a:pPr marL="457200" indent="-457200" algn="just">
              <a:buFont typeface="Arial" panose="020B0604020202020204" pitchFamily="34" charset="0"/>
              <a:buChar char="•"/>
            </a:pPr>
            <a:r>
              <a:rPr lang="en-GB" sz="2800" dirty="0">
                <a:latin typeface="Verdana" panose="020B0604030504040204" pitchFamily="34" charset="0"/>
                <a:ea typeface="Verdana" panose="020B0604030504040204" pitchFamily="34" charset="0"/>
              </a:rPr>
              <a:t>To retrospectively review the number of enquiries received from primary care professionals and determine the type of enquiries that are commonly answered.</a:t>
            </a:r>
          </a:p>
          <a:p>
            <a:pPr algn="just"/>
            <a:endParaRPr lang="en-GB" sz="2800" dirty="0">
              <a:latin typeface="Verdana" panose="020B0604030504040204" pitchFamily="34" charset="0"/>
              <a:ea typeface="Verdana" panose="020B0604030504040204" pitchFamily="34" charset="0"/>
            </a:endParaRPr>
          </a:p>
          <a:p>
            <a:pPr marL="457200" indent="-457200" algn="just">
              <a:buFont typeface="Arial" panose="020B0604020202020204" pitchFamily="34" charset="0"/>
              <a:buChar char="•"/>
            </a:pPr>
            <a:r>
              <a:rPr lang="en-GB" sz="2800" dirty="0">
                <a:latin typeface="Verdana" panose="020B0604030504040204" pitchFamily="34" charset="0"/>
                <a:ea typeface="Verdana" panose="020B0604030504040204" pitchFamily="34" charset="0"/>
              </a:rPr>
              <a:t>To implement ways to reduce the number of avoidable primary care enquiries to the Medicines Information service.</a:t>
            </a:r>
          </a:p>
        </p:txBody>
      </p:sp>
      <p:sp>
        <p:nvSpPr>
          <p:cNvPr id="51" name="TextBox 50"/>
          <p:cNvSpPr txBox="1"/>
          <p:nvPr/>
        </p:nvSpPr>
        <p:spPr>
          <a:xfrm>
            <a:off x="358847" y="20232151"/>
            <a:ext cx="14778756" cy="6678751"/>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sz="3600" b="1" dirty="0">
                <a:solidFill>
                  <a:schemeClr val="tx1"/>
                </a:solidFill>
                <a:latin typeface="Verdana" panose="020B0604030504040204" pitchFamily="34" charset="0"/>
                <a:ea typeface="Verdana" panose="020B0604030504040204" pitchFamily="34" charset="0"/>
              </a:rPr>
              <a:t>Results</a:t>
            </a:r>
            <a:endParaRPr lang="en-GB" sz="3200" b="1" dirty="0">
              <a:solidFill>
                <a:schemeClr val="tx1"/>
              </a:solidFill>
              <a:latin typeface="Verdana" panose="020B0604030504040204" pitchFamily="34" charset="0"/>
              <a:ea typeface="Verdana" panose="020B0604030504040204" pitchFamily="34" charset="0"/>
            </a:endParaRPr>
          </a:p>
          <a:p>
            <a:pPr algn="just"/>
            <a:r>
              <a:rPr lang="en-GB" sz="2800" dirty="0">
                <a:latin typeface="Verdana" panose="020B0604030504040204" pitchFamily="34" charset="0"/>
                <a:ea typeface="Verdana" panose="020B0604030504040204" pitchFamily="34" charset="0"/>
              </a:rPr>
              <a:t>Between 2018 and 2022, 34% (n = 5982) of all calls received were from primary care healthcare providers, of which 23% (n = 2032) calls were from primary care pharmacists/technicians. There is a 17% increase in enquiries received from primary care during this five-year period in which the biggest increase was seen within enquiries received from practice pharmacists. In 2018, only 3% of the enquiries were received from practice pharmacists compared to 11% received in 2022. </a:t>
            </a:r>
          </a:p>
          <a:p>
            <a:pPr algn="just"/>
            <a:endParaRPr lang="en-GB" sz="2800" dirty="0">
              <a:latin typeface="Verdana" panose="020B0604030504040204" pitchFamily="34" charset="0"/>
              <a:ea typeface="Verdana" panose="020B0604030504040204" pitchFamily="34" charset="0"/>
            </a:endParaRPr>
          </a:p>
          <a:p>
            <a:pPr algn="just"/>
            <a:r>
              <a:rPr lang="en-GB" sz="2800" dirty="0">
                <a:latin typeface="Verdana" panose="020B0604030504040204" pitchFamily="34" charset="0"/>
                <a:ea typeface="Verdana" panose="020B0604030504040204" pitchFamily="34" charset="0"/>
              </a:rPr>
              <a:t>Enquiries relating to medicines reconciliation on discharge made up the majority of the enquiries received from practice pharmacists; this has increased from 28 enquiries in 2018 to 54 in 2022. There is also a steady increase of discharge summary (DSUM) requests from practice pharmacists during the years 2018 to 2022 however this then declined in 2022 (Fig 2). Enquiries received directly from GPs decreased from 8% of total enquiries in 2018 to 1% in 2022. </a:t>
            </a:r>
          </a:p>
        </p:txBody>
      </p:sp>
      <p:sp>
        <p:nvSpPr>
          <p:cNvPr id="53" name="TextBox 52"/>
          <p:cNvSpPr txBox="1"/>
          <p:nvPr/>
        </p:nvSpPr>
        <p:spPr>
          <a:xfrm>
            <a:off x="334784" y="16205033"/>
            <a:ext cx="14721374" cy="3662541"/>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sz="3600" b="1" dirty="0">
                <a:solidFill>
                  <a:schemeClr val="tx1"/>
                </a:solidFill>
                <a:latin typeface="Verdana" panose="020B0604030504040204" pitchFamily="34" charset="0"/>
                <a:ea typeface="Verdana" panose="020B0604030504040204" pitchFamily="34" charset="0"/>
              </a:rPr>
              <a:t>Method</a:t>
            </a:r>
            <a:endParaRPr lang="en-GB" sz="3200" b="1" dirty="0">
              <a:solidFill>
                <a:schemeClr val="tx1"/>
              </a:solidFill>
              <a:latin typeface="Verdana" panose="020B0604030504040204" pitchFamily="34" charset="0"/>
              <a:ea typeface="Verdana" panose="020B0604030504040204" pitchFamily="34" charset="0"/>
            </a:endParaRPr>
          </a:p>
          <a:p>
            <a:pPr algn="just"/>
            <a:r>
              <a:rPr lang="en-GB" sz="2800" dirty="0">
                <a:latin typeface="Verdana" panose="020B0604030504040204" pitchFamily="34" charset="0"/>
                <a:ea typeface="Verdana" panose="020B0604030504040204" pitchFamily="34" charset="0"/>
              </a:rPr>
              <a:t>Data was extracted from MiDatabank</a:t>
            </a:r>
            <a:r>
              <a:rPr lang="en-GB" sz="2400" baseline="30000" dirty="0">
                <a:solidFill>
                  <a:schemeClr val="tx1"/>
                </a:solidFill>
                <a:latin typeface="Verdana" panose="020B0604030504040204" pitchFamily="34" charset="0"/>
                <a:ea typeface="Verdana" panose="020B0604030504040204" pitchFamily="34" charset="0"/>
              </a:rPr>
              <a:t>2</a:t>
            </a:r>
            <a:r>
              <a:rPr lang="en-GB" sz="2800" dirty="0">
                <a:latin typeface="Verdana" panose="020B0604030504040204" pitchFamily="34" charset="0"/>
                <a:ea typeface="Verdana" panose="020B0604030504040204" pitchFamily="34" charset="0"/>
              </a:rPr>
              <a:t> retrospectively using the ‘Reporter’ function. Data was collected from 01/01/2018 to 31/12/2022. The data was entered on an excel spreadsheet</a:t>
            </a:r>
            <a:r>
              <a:rPr lang="en-GB" sz="2800" baseline="30000" dirty="0">
                <a:solidFill>
                  <a:schemeClr val="tx1"/>
                </a:solidFill>
                <a:latin typeface="Verdana" panose="020B0604030504040204" pitchFamily="34" charset="0"/>
                <a:ea typeface="Verdana" panose="020B0604030504040204" pitchFamily="34" charset="0"/>
              </a:rPr>
              <a:t>3</a:t>
            </a:r>
            <a:r>
              <a:rPr lang="en-GB" sz="2800" dirty="0">
                <a:latin typeface="Verdana" panose="020B0604030504040204" pitchFamily="34" charset="0"/>
                <a:ea typeface="Verdana" panose="020B0604030504040204" pitchFamily="34" charset="0"/>
              </a:rPr>
              <a:t> and analysed. </a:t>
            </a:r>
          </a:p>
          <a:p>
            <a:pPr algn="just"/>
            <a:endParaRPr lang="en-GB" sz="2800" dirty="0">
              <a:latin typeface="Verdana" panose="020B0604030504040204" pitchFamily="34" charset="0"/>
              <a:ea typeface="Verdana" panose="020B0604030504040204" pitchFamily="34" charset="0"/>
            </a:endParaRPr>
          </a:p>
          <a:p>
            <a:pPr algn="just"/>
            <a:r>
              <a:rPr lang="en-GB" sz="2800" dirty="0">
                <a:latin typeface="Verdana" panose="020B0604030504040204" pitchFamily="34" charset="0"/>
                <a:ea typeface="Verdana" panose="020B0604030504040204" pitchFamily="34" charset="0"/>
              </a:rPr>
              <a:t>The enquiries received from primary care professionals were subcategorised into enquirer type: GP, primary care pharmacist, community pharmacist and other healthcare services.</a:t>
            </a:r>
          </a:p>
        </p:txBody>
      </p:sp>
      <p:sp>
        <p:nvSpPr>
          <p:cNvPr id="26" name="TextBox 25"/>
          <p:cNvSpPr txBox="1"/>
          <p:nvPr/>
        </p:nvSpPr>
        <p:spPr>
          <a:xfrm>
            <a:off x="358855" y="40026195"/>
            <a:ext cx="29464326" cy="2123658"/>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square" rtlCol="0">
            <a:spAutoFit/>
          </a:bodyPr>
          <a:lstStyle/>
          <a:p>
            <a:pPr algn="just"/>
            <a:r>
              <a:rPr lang="en-GB" sz="3600" b="1" dirty="0">
                <a:solidFill>
                  <a:schemeClr val="tx1"/>
                </a:solidFill>
                <a:latin typeface="Verdana" panose="020B0604030504040204" pitchFamily="34" charset="0"/>
                <a:ea typeface="Verdana" panose="020B0604030504040204" pitchFamily="34" charset="0"/>
              </a:rPr>
              <a:t>References</a:t>
            </a:r>
            <a:endParaRPr lang="en-GB" sz="3200" b="1" dirty="0">
              <a:solidFill>
                <a:schemeClr val="tx1"/>
              </a:solidFill>
              <a:latin typeface="Verdana" panose="020B0604030504040204" pitchFamily="34" charset="0"/>
              <a:ea typeface="Verdana" panose="020B0604030504040204" pitchFamily="34" charset="0"/>
            </a:endParaRPr>
          </a:p>
          <a:p>
            <a:r>
              <a:rPr lang="en-GB" sz="2400" baseline="30000" dirty="0">
                <a:solidFill>
                  <a:schemeClr val="tx1"/>
                </a:solidFill>
                <a:latin typeface="Verdana" panose="020B0604030504040204" pitchFamily="34" charset="0"/>
                <a:ea typeface="Verdana" panose="020B0604030504040204" pitchFamily="34" charset="0"/>
              </a:rPr>
              <a:t>1</a:t>
            </a:r>
            <a:r>
              <a:rPr lang="en-GB" sz="2400" dirty="0">
                <a:latin typeface="Verdana" panose="020B0604030504040204" pitchFamily="34" charset="0"/>
                <a:ea typeface="Verdana" panose="020B0604030504040204" pitchFamily="34" charset="0"/>
              </a:rPr>
              <a:t>NHS England» Five-year deal to expand GP services and kick start NHS Long Term Plan implementation [Internet]. www.england.nhs.uk. 2019. Available from: </a:t>
            </a:r>
            <a:r>
              <a:rPr lang="en-GB" sz="2400" u="sng" dirty="0">
                <a:latin typeface="Verdana" panose="020B0604030504040204" pitchFamily="34" charset="0"/>
                <a:ea typeface="Verdana" panose="020B0604030504040204" pitchFamily="34" charset="0"/>
                <a:hlinkClick r:id="rId6"/>
              </a:rPr>
              <a:t>https://www.england.nhs.uk/2019/01/five-year-deal-to-expand-gp-services-and-kick-start-nhs-long-term-plan-implementation/</a:t>
            </a:r>
            <a:endParaRPr lang="en-GB" sz="2400" dirty="0">
              <a:latin typeface="Verdana" panose="020B0604030504040204" pitchFamily="34" charset="0"/>
              <a:ea typeface="Verdana" panose="020B0604030504040204" pitchFamily="34" charset="0"/>
            </a:endParaRPr>
          </a:p>
          <a:p>
            <a:r>
              <a:rPr lang="en-GB" sz="2400" baseline="30000" dirty="0">
                <a:solidFill>
                  <a:schemeClr val="tx1"/>
                </a:solidFill>
                <a:latin typeface="Verdana" panose="020B0604030504040204" pitchFamily="34" charset="0"/>
                <a:ea typeface="Verdana" panose="020B0604030504040204" pitchFamily="34" charset="0"/>
              </a:rPr>
              <a:t>2</a:t>
            </a:r>
            <a:r>
              <a:rPr lang="en-GB" sz="2400" dirty="0">
                <a:latin typeface="Verdana" panose="020B0604030504040204" pitchFamily="34" charset="0"/>
                <a:ea typeface="Verdana" panose="020B0604030504040204" pitchFamily="34" charset="0"/>
              </a:rPr>
              <a:t>COACS. MiDatabank Enquiry Manager v3.2.</a:t>
            </a:r>
          </a:p>
          <a:p>
            <a:r>
              <a:rPr lang="en-GB" sz="2400" baseline="30000" dirty="0">
                <a:solidFill>
                  <a:schemeClr val="tx1"/>
                </a:solidFill>
                <a:latin typeface="Verdana" panose="020B0604030504040204" pitchFamily="34" charset="0"/>
                <a:ea typeface="Verdana" panose="020B0604030504040204" pitchFamily="34" charset="0"/>
              </a:rPr>
              <a:t>3</a:t>
            </a:r>
            <a:r>
              <a:rPr lang="en-GB" sz="2400" dirty="0">
                <a:latin typeface="Verdana" panose="020B0604030504040204" pitchFamily="34" charset="0"/>
                <a:ea typeface="Verdana" panose="020B0604030504040204" pitchFamily="34" charset="0"/>
              </a:rPr>
              <a:t>Microsoft 365. Microsoft Excel Spreadsheet Software 97-2003 </a:t>
            </a:r>
          </a:p>
        </p:txBody>
      </p:sp>
      <p:sp>
        <p:nvSpPr>
          <p:cNvPr id="3" name="Rectangle 2"/>
          <p:cNvSpPr/>
          <p:nvPr/>
        </p:nvSpPr>
        <p:spPr>
          <a:xfrm>
            <a:off x="358847" y="27322725"/>
            <a:ext cx="28722201" cy="5386090"/>
          </a:xfrm>
          <a:prstGeom prst="rect">
            <a:avLst/>
          </a:prstGeom>
        </p:spPr>
        <p:txBody>
          <a:bodyPr wrap="square">
            <a:spAutoFit/>
          </a:bodyPr>
          <a:lstStyle/>
          <a:p>
            <a:pPr lvl="0" algn="just"/>
            <a:r>
              <a:rPr lang="en-GB" sz="3600" b="1" dirty="0">
                <a:solidFill>
                  <a:prstClr val="black"/>
                </a:solidFill>
                <a:latin typeface="Verdana" panose="020B0604030504040204" pitchFamily="34" charset="0"/>
                <a:ea typeface="Verdana" panose="020B0604030504040204" pitchFamily="34" charset="0"/>
              </a:rPr>
              <a:t>Discussion</a:t>
            </a:r>
          </a:p>
          <a:p>
            <a:pPr lvl="0" algn="just"/>
            <a:r>
              <a:rPr lang="en-GB" sz="2800" dirty="0">
                <a:solidFill>
                  <a:prstClr val="black"/>
                </a:solidFill>
                <a:latin typeface="Verdana" panose="020B0604030504040204" pitchFamily="34" charset="0"/>
                <a:ea typeface="Verdana" panose="020B0604030504040204" pitchFamily="34" charset="0"/>
              </a:rPr>
              <a:t>During the five-year period captured within the audit data collection, 34% of all enquiries received were from practice care professionals (PCPs). PCPs therefore make a significant contribution to the total number of enquiries received.</a:t>
            </a:r>
          </a:p>
          <a:p>
            <a:pPr algn="just"/>
            <a:endParaRPr lang="en-GB" sz="2800" dirty="0">
              <a:latin typeface="Verdana" panose="020B0604030504040204" pitchFamily="34" charset="0"/>
              <a:ea typeface="Verdana" panose="020B0604030504040204" pitchFamily="34" charset="0"/>
            </a:endParaRPr>
          </a:p>
          <a:p>
            <a:pPr algn="just"/>
            <a:r>
              <a:rPr lang="en-GB" sz="2800" dirty="0">
                <a:latin typeface="Verdana" panose="020B0604030504040204" pitchFamily="34" charset="0"/>
                <a:ea typeface="Verdana" panose="020B0604030504040204" pitchFamily="34" charset="0"/>
              </a:rPr>
              <a:t>Furthermore, a substantial increase was noted in the percentage of enquiries received from PCPs from 2018 to 2022, with a total increase of 17%. A significant increase has also been identified in the number of enquiries received from clinical pharmacists working in primary care. This coincides with the introduction of the five-year GP Contract Framework in 2019, which guaranteed funding for up to 20,000 additional staff, including clinical pharmacists. This will free up GPs to spend more time with patient who need them</a:t>
            </a:r>
            <a:r>
              <a:rPr lang="en-GB" sz="2800" baseline="30000" dirty="0">
                <a:latin typeface="Verdana" panose="020B0604030504040204" pitchFamily="34" charset="0"/>
                <a:ea typeface="Verdana" panose="020B0604030504040204" pitchFamily="34" charset="0"/>
              </a:rPr>
              <a:t>1</a:t>
            </a:r>
            <a:r>
              <a:rPr lang="en-GB" sz="2800" dirty="0">
                <a:latin typeface="Verdana" panose="020B0604030504040204" pitchFamily="34" charset="0"/>
                <a:ea typeface="Verdana" panose="020B0604030504040204" pitchFamily="34" charset="0"/>
              </a:rPr>
              <a:t>.</a:t>
            </a:r>
          </a:p>
          <a:p>
            <a:pPr algn="just"/>
            <a:endParaRPr lang="en-GB" sz="2800" dirty="0">
              <a:latin typeface="Verdana" panose="020B0604030504040204" pitchFamily="34" charset="0"/>
              <a:ea typeface="Verdana" panose="020B0604030504040204" pitchFamily="34" charset="0"/>
            </a:endParaRPr>
          </a:p>
          <a:p>
            <a:pPr algn="just"/>
            <a:r>
              <a:rPr lang="en-GB" sz="2800" dirty="0">
                <a:latin typeface="Verdana" panose="020B0604030504040204" pitchFamily="34" charset="0"/>
                <a:ea typeface="Verdana" panose="020B0604030504040204" pitchFamily="34" charset="0"/>
              </a:rPr>
              <a:t>The results indicated that the most prevalent type of enquiry related to medicines reconciliation at discharge; making up 24% of all primary care pharmacists enquiries between 2018 and 2022. This accounts for a significant portion of the work complete by MI and therefore highlights a key area in need of improvement to reduce unnecessary workload. </a:t>
            </a:r>
          </a:p>
        </p:txBody>
      </p:sp>
      <p:sp>
        <p:nvSpPr>
          <p:cNvPr id="5" name="TextBox 4"/>
          <p:cNvSpPr txBox="1"/>
          <p:nvPr/>
        </p:nvSpPr>
        <p:spPr>
          <a:xfrm>
            <a:off x="10109200" y="24344134"/>
            <a:ext cx="184731" cy="584775"/>
          </a:xfrm>
          <a:prstGeom prst="rect">
            <a:avLst/>
          </a:prstGeom>
          <a:noFill/>
          <a:ln w="19050">
            <a:noFill/>
          </a:ln>
        </p:spPr>
        <p:style>
          <a:lnRef idx="2">
            <a:schemeClr val="accent1"/>
          </a:lnRef>
          <a:fillRef idx="1">
            <a:schemeClr val="lt1"/>
          </a:fillRef>
          <a:effectRef idx="0">
            <a:schemeClr val="accent1"/>
          </a:effectRef>
          <a:fontRef idx="minor">
            <a:schemeClr val="dk1"/>
          </a:fontRef>
        </p:style>
        <p:txBody>
          <a:bodyPr wrap="none" rtlCol="0">
            <a:spAutoFit/>
          </a:bodyPr>
          <a:lstStyle/>
          <a:p>
            <a:endParaRPr lang="en-GB" sz="3200" b="1" dirty="0">
              <a:solidFill>
                <a:schemeClr val="tx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92769026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noFill/>
        <a:ln w="19050">
          <a:noFill/>
        </a:ln>
      </a:spPr>
      <a:bodyPr wrap="square" rtlCol="0">
        <a:spAutoFit/>
      </a:bodyPr>
      <a:lstStyle>
        <a:defPPr>
          <a:defRPr sz="3200" b="1" dirty="0" smtClean="0">
            <a:solidFill>
              <a:schemeClr val="tx1"/>
            </a:solidFill>
            <a:latin typeface="Verdana" panose="020B0604030504040204" pitchFamily="34" charset="0"/>
            <a:ea typeface="Verdana" panose="020B0604030504040204" pitchFamily="34" charset="0"/>
          </a:defRPr>
        </a:defPPr>
      </a:lstStyle>
      <a:style>
        <a:lnRef idx="2">
          <a:schemeClr val="accent1"/>
        </a:lnRef>
        <a:fillRef idx="1">
          <a:schemeClr val="lt1"/>
        </a:fillRef>
        <a:effectRef idx="0">
          <a:schemeClr val="accent1"/>
        </a:effectRef>
        <a:fontRef idx="minor">
          <a:schemeClr val="dk1"/>
        </a:fontRef>
      </a: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19536</TotalTime>
  <Words>878</Words>
  <Application>Microsoft Office PowerPoint</Application>
  <PresentationFormat>Custom</PresentationFormat>
  <Paragraphs>41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Verdana</vt:lpstr>
      <vt:lpstr>Office Theme</vt:lpstr>
      <vt:lpstr>PowerPoint Presentation</vt:lpstr>
    </vt:vector>
  </TitlesOfParts>
  <Company>Chelsea and Westminster NHS Foundation Trust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Rajkumar, Thaaranii</dc:creator>
  <cp:lastModifiedBy>Thompson Clare - Office Manager</cp:lastModifiedBy>
  <cp:revision>162</cp:revision>
  <cp:lastPrinted>2023-10-12T13:56:55Z</cp:lastPrinted>
  <dcterms:created xsi:type="dcterms:W3CDTF">2023-09-22T15:03:48Z</dcterms:created>
  <dcterms:modified xsi:type="dcterms:W3CDTF">2023-10-31T11:54:47Z</dcterms:modified>
</cp:coreProperties>
</file>