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AF33"/>
    <a:srgbClr val="00A78E"/>
    <a:srgbClr val="0076BF"/>
    <a:srgbClr val="0099FF"/>
    <a:srgbClr val="0033CC"/>
    <a:srgbClr val="12175E"/>
    <a:srgbClr val="28A49E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51" d="100"/>
          <a:sy n="51" d="100"/>
        </p:scale>
        <p:origin x="66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AFACE-4622-4D2B-8D99-CE44E4FE8E28}" type="datetimeFigureOut">
              <a:rPr lang="en-GB" smtClean="0"/>
              <a:t>08/11/2022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43A63-AE53-42BC-925C-3BD5730DDC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468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 userDrawn="1"/>
        </p:nvSpPr>
        <p:spPr>
          <a:xfrm>
            <a:off x="152288" y="6325477"/>
            <a:ext cx="2475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0" dirty="0">
                <a:solidFill>
                  <a:schemeClr val="accent1"/>
                </a:solidFill>
              </a:rPr>
              <a:t>www.PWDS.nhs.uk</a:t>
            </a:r>
          </a:p>
        </p:txBody>
      </p:sp>
      <p:pic>
        <p:nvPicPr>
          <p:cNvPr id="22" name="Picture 21" descr="NHS logo.bmp"/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05" y="5805263"/>
            <a:ext cx="813875" cy="44337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8" y="5023492"/>
            <a:ext cx="3384376" cy="1625139"/>
          </a:xfrm>
          <a:prstGeom prst="rect">
            <a:avLst/>
          </a:prstGeom>
        </p:spPr>
      </p:pic>
      <p:grpSp>
        <p:nvGrpSpPr>
          <p:cNvPr id="25" name="Group 11"/>
          <p:cNvGrpSpPr/>
          <p:nvPr userDrawn="1"/>
        </p:nvGrpSpPr>
        <p:grpSpPr>
          <a:xfrm>
            <a:off x="14401" y="4766880"/>
            <a:ext cx="9129600" cy="256612"/>
            <a:chOff x="-13022" y="4572000"/>
            <a:chExt cx="9157022" cy="1828800"/>
          </a:xfrm>
          <a:gradFill>
            <a:gsLst>
              <a:gs pos="46000">
                <a:srgbClr val="00A78E"/>
              </a:gs>
              <a:gs pos="0">
                <a:srgbClr val="0076BF"/>
              </a:gs>
              <a:gs pos="87000">
                <a:srgbClr val="FBAF33"/>
              </a:gs>
              <a:gs pos="100000">
                <a:schemeClr val="bg1"/>
              </a:gs>
            </a:gsLst>
            <a:lin ang="0" scaled="1"/>
          </a:gradFill>
        </p:grpSpPr>
        <p:sp>
          <p:nvSpPr>
            <p:cNvPr id="26" name="Rectangle 25"/>
            <p:cNvSpPr/>
            <p:nvPr/>
          </p:nvSpPr>
          <p:spPr>
            <a:xfrm>
              <a:off x="0" y="4572000"/>
              <a:ext cx="9144000" cy="1828800"/>
            </a:xfrm>
            <a:prstGeom prst="rect">
              <a:avLst/>
            </a:prstGeom>
            <a:grpFill/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-13022" y="4572000"/>
              <a:ext cx="9145890" cy="18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334000" cy="936104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424936" cy="936000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2132856"/>
            <a:ext cx="4104456" cy="3971479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2132856"/>
            <a:ext cx="4104000" cy="3971479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8224" y="6309320"/>
            <a:ext cx="2133600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3DE6AB51-6A69-4B72-B9B4-8ACB62F1ABBC}" type="datetimeFigureOut">
              <a:rPr lang="en-GB" smtClean="0"/>
              <a:pPr/>
              <a:t>08/11/2022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3528" y="6309320"/>
            <a:ext cx="2895600" cy="365125"/>
          </a:xfrm>
        </p:spPr>
        <p:txBody>
          <a:bodyPr/>
          <a:lstStyle>
            <a:lvl1pPr>
              <a:defRPr baseline="0"/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980728"/>
            <a:ext cx="8424000" cy="936000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2132856"/>
            <a:ext cx="41040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528" y="2924944"/>
            <a:ext cx="4104000" cy="3096344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1040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2924944"/>
            <a:ext cx="4104000" cy="3096344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8224" y="6309320"/>
            <a:ext cx="2133600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3DE6AB51-6A69-4B72-B9B4-8ACB62F1ABBC}" type="datetimeFigureOut">
              <a:rPr lang="en-GB" smtClean="0"/>
              <a:pPr/>
              <a:t>08/11/2022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3528" y="6309320"/>
            <a:ext cx="2895600" cy="365125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3DE6AB51-6A69-4B72-B9B4-8ACB62F1ABBC}" type="datetimeFigureOut">
              <a:rPr lang="en-GB" smtClean="0"/>
              <a:pPr/>
              <a:t>08/11/2022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21600" y="57600"/>
            <a:ext cx="9094111" cy="360000"/>
          </a:xfrm>
          <a:prstGeom prst="rect">
            <a:avLst/>
          </a:prstGeom>
          <a:gradFill>
            <a:gsLst>
              <a:gs pos="36000">
                <a:srgbClr val="00A78E"/>
              </a:gs>
              <a:gs pos="0">
                <a:srgbClr val="0076BF"/>
              </a:gs>
              <a:gs pos="81000">
                <a:srgbClr val="FBAF33"/>
              </a:gs>
              <a:gs pos="94000">
                <a:schemeClr val="bg1"/>
              </a:gs>
            </a:gsLst>
            <a:lin ang="0" scaled="1"/>
          </a:gradFill>
          <a:ln>
            <a:noFill/>
          </a:ln>
          <a:effectLst>
            <a:reflection blurRad="6350" stA="50000" endA="300" endPos="38500" dist="38100" dir="5400000" sy="-100000" algn="bl" rotWithShape="0"/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GB" sz="1800" b="1" dirty="0">
                <a:solidFill>
                  <a:schemeClr val="bg1"/>
                </a:solidFill>
              </a:rPr>
              <a:t>Pharmacy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b="1" dirty="0">
                <a:solidFill>
                  <a:schemeClr val="bg1"/>
                </a:solidFill>
              </a:rPr>
              <a:t>Workforce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b="1" dirty="0">
                <a:solidFill>
                  <a:schemeClr val="bg1"/>
                </a:solidFill>
              </a:rPr>
              <a:t>Development</a:t>
            </a:r>
            <a:r>
              <a:rPr lang="en-GB" sz="1800" baseline="0" dirty="0">
                <a:solidFill>
                  <a:schemeClr val="bg1"/>
                </a:solidFill>
              </a:rPr>
              <a:t> </a:t>
            </a:r>
            <a:r>
              <a:rPr lang="en-GB" sz="1800" b="1" baseline="0" dirty="0">
                <a:solidFill>
                  <a:srgbClr val="FFC000"/>
                </a:solidFill>
              </a:rPr>
              <a:t>SOUTH</a:t>
            </a:r>
            <a:endParaRPr lang="en-GB" sz="1800" b="1" dirty="0">
              <a:solidFill>
                <a:srgbClr val="FFC000"/>
              </a:solidFill>
            </a:endParaRPr>
          </a:p>
        </p:txBody>
      </p:sp>
      <p:pic>
        <p:nvPicPr>
          <p:cNvPr id="15" name="Picture 14" descr="NHS logo.bmp"/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443595" y="57600"/>
            <a:ext cx="657716" cy="3708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79200"/>
            <a:ext cx="8424000" cy="93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cap="none" spc="20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1800" y="2132856"/>
            <a:ext cx="6003032" cy="3816424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2132856"/>
            <a:ext cx="2016224" cy="3816424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60232" y="6309320"/>
            <a:ext cx="2133600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3DE6AB51-6A69-4B72-B9B4-8ACB62F1ABBC}" type="datetimeFigureOut">
              <a:rPr lang="en-GB" smtClean="0"/>
              <a:pPr/>
              <a:t>08/11/2022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3528" y="6309320"/>
            <a:ext cx="2895600" cy="365125"/>
          </a:xfrm>
        </p:spPr>
        <p:txBody>
          <a:bodyPr/>
          <a:lstStyle>
            <a:lvl1pPr>
              <a:defRPr baseline="0">
                <a:latin typeface="+mn-lt"/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424000" cy="93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cap="none" spc="200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348880"/>
            <a:ext cx="5969832" cy="3672408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2204864"/>
            <a:ext cx="1944216" cy="388843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6AB51-6A69-4B72-B9B4-8ACB62F1ABBC}" type="datetimeFigureOut">
              <a:rPr lang="en-GB" smtClean="0"/>
              <a:pPr/>
              <a:t>08/11/2022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3528" y="6309320"/>
            <a:ext cx="2895600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979200"/>
            <a:ext cx="8424000" cy="936000"/>
          </a:xfrm>
          <a:prstGeom prst="rect">
            <a:avLst/>
          </a:prstGeo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528" y="2132856"/>
            <a:ext cx="8424000" cy="39933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3DE6AB51-6A69-4B72-B9B4-8ACB62F1ABBC}" type="datetimeFigureOut">
              <a:rPr lang="en-GB" smtClean="0"/>
              <a:pPr/>
              <a:t>08/11/2022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528" y="6309320"/>
            <a:ext cx="2895600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132856"/>
            <a:ext cx="8424000" cy="3993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3DE6AB51-6A69-4B72-B9B4-8ACB62F1ABBC}" type="datetimeFigureOut">
              <a:rPr lang="en-GB" smtClean="0"/>
              <a:pPr/>
              <a:t>08/11/2022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5536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baseline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21600" y="57600"/>
            <a:ext cx="9094111" cy="360000"/>
          </a:xfrm>
          <a:prstGeom prst="rect">
            <a:avLst/>
          </a:prstGeom>
          <a:gradFill>
            <a:gsLst>
              <a:gs pos="40000">
                <a:srgbClr val="00A78E"/>
              </a:gs>
              <a:gs pos="5000">
                <a:srgbClr val="0076BF"/>
              </a:gs>
              <a:gs pos="84000">
                <a:srgbClr val="FBAF33"/>
              </a:gs>
              <a:gs pos="95000">
                <a:schemeClr val="bg1"/>
              </a:gs>
            </a:gsLst>
            <a:lin ang="0" scaled="1"/>
          </a:gradFill>
          <a:ln>
            <a:noFill/>
          </a:ln>
          <a:effectLst>
            <a:reflection blurRad="6350" stA="50000" endA="300" endPos="38500" dist="38100" dir="5400000" sy="-100000" algn="bl" rotWithShape="0"/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GB" sz="1800" b="1" dirty="0">
                <a:solidFill>
                  <a:schemeClr val="bg1"/>
                </a:solidFill>
              </a:rPr>
              <a:t>Pharmacy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b="1" dirty="0">
                <a:solidFill>
                  <a:schemeClr val="bg1"/>
                </a:solidFill>
              </a:rPr>
              <a:t>Workforce</a:t>
            </a:r>
            <a:r>
              <a:rPr lang="en-GB" sz="1800" dirty="0">
                <a:solidFill>
                  <a:schemeClr val="bg1"/>
                </a:solidFill>
              </a:rPr>
              <a:t> </a:t>
            </a:r>
            <a:r>
              <a:rPr lang="en-GB" sz="1800" b="1" dirty="0">
                <a:solidFill>
                  <a:schemeClr val="bg1"/>
                </a:solidFill>
              </a:rPr>
              <a:t>Development</a:t>
            </a:r>
            <a:r>
              <a:rPr lang="en-GB" sz="1800" baseline="0" dirty="0">
                <a:solidFill>
                  <a:schemeClr val="bg1"/>
                </a:solidFill>
              </a:rPr>
              <a:t> </a:t>
            </a:r>
            <a:r>
              <a:rPr lang="en-GB" sz="1800" b="1" baseline="0" dirty="0">
                <a:solidFill>
                  <a:srgbClr val="FFC000"/>
                </a:solidFill>
              </a:rPr>
              <a:t>SOUTH</a:t>
            </a:r>
            <a:endParaRPr lang="en-GB" sz="1800" b="1" dirty="0">
              <a:solidFill>
                <a:srgbClr val="FFC000"/>
              </a:solidFill>
            </a:endParaRPr>
          </a:p>
        </p:txBody>
      </p:sp>
      <p:pic>
        <p:nvPicPr>
          <p:cNvPr id="8" name="Picture 7" descr="NHS logo.bmp"/>
          <p:cNvPicPr/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8443595" y="57600"/>
            <a:ext cx="657716" cy="3708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8" r:id="rId6"/>
    <p:sldLayoutId id="2147483669" r:id="rId7"/>
    <p:sldLayoutId id="2147483670" r:id="rId8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none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ate.postle@nhs.net" TargetMode="External"/><Relationship Id="rId2" Type="http://schemas.openxmlformats.org/officeDocument/2006/relationships/hyperlink" Target="mailto:Ellen.williams@nhs.ne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wds.nhs.uk/programme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EAD0F8-EE21-6B9B-5541-6BC87088D01D}"/>
              </a:ext>
            </a:extLst>
          </p:cNvPr>
          <p:cNvSpPr txBox="1"/>
          <p:nvPr/>
        </p:nvSpPr>
        <p:spPr>
          <a:xfrm>
            <a:off x="467544" y="620688"/>
            <a:ext cx="777686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The Accredited Medicines Information Technician Training Scheme (AMITTS) </a:t>
            </a:r>
            <a:br>
              <a:rPr lang="en-GB" sz="2400" dirty="0">
                <a:solidFill>
                  <a:schemeClr val="accent1"/>
                </a:solidFill>
              </a:rPr>
            </a:br>
            <a:br>
              <a:rPr lang="en-GB" sz="2400" dirty="0">
                <a:solidFill>
                  <a:schemeClr val="accent1"/>
                </a:solidFill>
              </a:rPr>
            </a:br>
            <a:r>
              <a:rPr lang="en-GB" sz="2400" dirty="0">
                <a:solidFill>
                  <a:schemeClr val="accent1"/>
                </a:solidFill>
              </a:rPr>
              <a:t>Current picture, changes and future opportunities</a:t>
            </a:r>
            <a:endParaRPr lang="en-GB" sz="2000" dirty="0">
              <a:solidFill>
                <a:schemeClr val="accent1"/>
              </a:solidFill>
            </a:endParaRPr>
          </a:p>
          <a:p>
            <a:endParaRPr lang="en-GB" sz="2000" dirty="0"/>
          </a:p>
          <a:p>
            <a:endParaRPr lang="en-GB" sz="2000" dirty="0"/>
          </a:p>
          <a:p>
            <a:r>
              <a:rPr lang="en-GB" sz="1600" dirty="0"/>
              <a:t>Ellen Williams, Director of Regional Pharmacy Training</a:t>
            </a:r>
          </a:p>
          <a:p>
            <a:r>
              <a:rPr lang="en-GB" sz="1600" dirty="0"/>
              <a:t>Kate </a:t>
            </a:r>
            <a:r>
              <a:rPr lang="en-GB" sz="1600" dirty="0" err="1"/>
              <a:t>Postle</a:t>
            </a:r>
            <a:r>
              <a:rPr lang="en-GB" sz="1600" dirty="0"/>
              <a:t>, Regional accreditations Training Programme Director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49751-0975-A895-E1FB-0B8ABA2B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Any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AB9E1-CC0F-A526-42EB-00B05D6EF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2060848"/>
            <a:ext cx="6552728" cy="399330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Contact:</a:t>
            </a:r>
          </a:p>
          <a:p>
            <a:pPr marL="0" indent="0">
              <a:buNone/>
            </a:pPr>
            <a:r>
              <a:rPr lang="en-GB" dirty="0"/>
              <a:t>Ellen Williams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Ellen.williams@nhs.net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Kate </a:t>
            </a:r>
            <a:r>
              <a:rPr lang="en-GB" dirty="0" err="1"/>
              <a:t>Postle</a:t>
            </a:r>
            <a:r>
              <a:rPr lang="en-GB" dirty="0"/>
              <a:t>   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Kate.postle@nhs.net</a:t>
            </a:r>
            <a:r>
              <a:rPr lang="en-GB" dirty="0"/>
              <a:t> </a:t>
            </a:r>
          </a:p>
        </p:txBody>
      </p:sp>
      <p:pic>
        <p:nvPicPr>
          <p:cNvPr id="7" name="Picture 6" descr="A person with long blonde hair&#10;&#10;Description automatically generated with low confidence">
            <a:extLst>
              <a:ext uri="{FF2B5EF4-FFF2-40B4-BE49-F238E27FC236}">
                <a16:creationId xmlns:a16="http://schemas.microsoft.com/office/drawing/2014/main" id="{5EC0B955-3B75-A6C8-3CD6-3C68F05CF0A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276872"/>
            <a:ext cx="1285496" cy="1285496"/>
          </a:xfrm>
          <a:prstGeom prst="rect">
            <a:avLst/>
          </a:prstGeom>
        </p:spPr>
      </p:pic>
      <p:pic>
        <p:nvPicPr>
          <p:cNvPr id="9" name="Picture 8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E4AD4033-2AA7-AA64-1A07-A3758E70621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67" t="8657" r="34886" b="15091"/>
          <a:stretch/>
        </p:blipFill>
        <p:spPr>
          <a:xfrm>
            <a:off x="4860032" y="4005064"/>
            <a:ext cx="1285496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27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 of the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Summary of the plans for PWDS to deliver the UKMI Accredited Medicines Information Technician Training Scheme (AMITTS) from Dec 22</a:t>
            </a:r>
          </a:p>
          <a:p>
            <a:r>
              <a:rPr lang="en-GB" sz="1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nsight into the vision for the development of a new course</a:t>
            </a:r>
          </a:p>
          <a:p>
            <a:r>
              <a:rPr lang="en-GB" sz="1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ext steps for the existing programme including: </a:t>
            </a:r>
          </a:p>
          <a:p>
            <a:pPr lvl="1"/>
            <a:r>
              <a:rPr lang="en-GB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enrolment process for those on the waiting list</a:t>
            </a:r>
          </a:p>
          <a:p>
            <a:pPr lvl="1"/>
            <a:r>
              <a:rPr lang="en-GB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the changes mean for currently AMITTS accredited pharmacy technicians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818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24A35-6C01-E745-BEAD-DB4C858B1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E05B8-2E50-7E65-7306-5E55CA82C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Current picture </a:t>
            </a:r>
          </a:p>
          <a:p>
            <a:r>
              <a:rPr lang="en-GB" dirty="0"/>
              <a:t>Why change?</a:t>
            </a:r>
          </a:p>
          <a:p>
            <a:r>
              <a:rPr lang="en-GB" dirty="0"/>
              <a:t>Risks/benefits</a:t>
            </a:r>
          </a:p>
        </p:txBody>
      </p:sp>
    </p:spTree>
    <p:extLst>
      <p:ext uri="{BB962C8B-B14F-4D97-AF65-F5344CB8AC3E}">
        <p14:creationId xmlns:p14="http://schemas.microsoft.com/office/powerpoint/2010/main" val="3837003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B98DE-36F8-AE8E-D314-576693583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About PWDS?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2727F-D233-7B51-F140-853008B57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Who are PWDS?</a:t>
            </a:r>
          </a:p>
          <a:p>
            <a:r>
              <a:rPr lang="en-GB" dirty="0"/>
              <a:t>What do we do? 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All Programmes - PWDS</a:t>
            </a:r>
            <a:endParaRPr lang="en-GB" dirty="0"/>
          </a:p>
          <a:p>
            <a:r>
              <a:rPr lang="en-GB" dirty="0"/>
              <a:t>What are the benefits of PWDS delivering the programme?</a:t>
            </a:r>
          </a:p>
        </p:txBody>
      </p:sp>
    </p:spTree>
    <p:extLst>
      <p:ext uri="{BB962C8B-B14F-4D97-AF65-F5344CB8AC3E}">
        <p14:creationId xmlns:p14="http://schemas.microsoft.com/office/powerpoint/2010/main" val="972599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98CEB-BA6A-2626-6646-3F64BB64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happens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51746-0CC9-0E9B-1172-C8BDE65EC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MoU agreed between PWDS and UKMI – programme will co-branded</a:t>
            </a:r>
          </a:p>
          <a:p>
            <a:r>
              <a:rPr lang="en-GB" dirty="0"/>
              <a:t>PWDS to transfer existing programme and begin enrolments onto current course format as of 1</a:t>
            </a:r>
            <a:r>
              <a:rPr lang="en-GB" baseline="30000" dirty="0"/>
              <a:t>st</a:t>
            </a:r>
            <a:r>
              <a:rPr lang="en-GB" dirty="0"/>
              <a:t> Dec 22</a:t>
            </a:r>
          </a:p>
          <a:p>
            <a:r>
              <a:rPr lang="en-GB" dirty="0"/>
              <a:t>PWDS to begin a comprehensive review and development of the programme in 2023, with full collaboration and consultation with UKMI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867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79E26-C913-AEAD-36B9-1C764C3D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AMITTS intake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2C6DD-27DB-48D7-5137-A20DFE134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Plan for a smooth transition to PWDS delivery</a:t>
            </a:r>
          </a:p>
          <a:p>
            <a:r>
              <a:rPr lang="en-GB" dirty="0"/>
              <a:t>Pharmacy technicians currently on the waiting list to be invited to enrol on the current programme in Dec 22</a:t>
            </a:r>
          </a:p>
          <a:p>
            <a:r>
              <a:rPr lang="en-GB" dirty="0"/>
              <a:t>12 month training programme</a:t>
            </a:r>
          </a:p>
          <a:p>
            <a:r>
              <a:rPr lang="en-GB" dirty="0" err="1"/>
              <a:t>VQManager</a:t>
            </a:r>
            <a:r>
              <a:rPr lang="en-GB" dirty="0"/>
              <a:t> to continue as e-portfolio platform</a:t>
            </a:r>
          </a:p>
          <a:p>
            <a:r>
              <a:rPr lang="en-GB" dirty="0"/>
              <a:t>First online induction - Feb 23</a:t>
            </a:r>
          </a:p>
          <a:p>
            <a:r>
              <a:rPr lang="en-GB" dirty="0"/>
              <a:t>Regular online touch points and practice development days to be facilitated throughout the course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3691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9EFE9-CF97-715A-50A9-C1E6BEDB3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752445"/>
            <a:ext cx="8334000" cy="936104"/>
          </a:xfrm>
        </p:spPr>
        <p:txBody>
          <a:bodyPr/>
          <a:lstStyle/>
          <a:p>
            <a:r>
              <a:rPr lang="en-GB" dirty="0"/>
              <a:t>Future developments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86BED-BC73-4A4F-DD51-0BC079752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528" y="1844824"/>
            <a:ext cx="8424000" cy="3993307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Opportunities to develop programme</a:t>
            </a:r>
          </a:p>
          <a:p>
            <a:pPr lvl="1"/>
            <a:r>
              <a:rPr lang="en-GB" dirty="0"/>
              <a:t>Align with developments in education standards for pharmacy professionals and other medicines optimisation training programmes</a:t>
            </a:r>
          </a:p>
          <a:p>
            <a:pPr lvl="1"/>
            <a:r>
              <a:rPr lang="en-GB" dirty="0"/>
              <a:t>Widen access to other pharmacy professionals and healthcare professionals responsible for answering medicines related queries</a:t>
            </a:r>
          </a:p>
          <a:p>
            <a:pPr lvl="1"/>
            <a:r>
              <a:rPr lang="en-GB" dirty="0"/>
              <a:t>Ensure scope of the programme learning outcomes are relevant to all sectors</a:t>
            </a:r>
          </a:p>
          <a:p>
            <a:pPr lvl="1"/>
            <a:r>
              <a:rPr lang="en-GB" dirty="0"/>
              <a:t>Review levels of practice – does the programme need to reflect these</a:t>
            </a:r>
          </a:p>
          <a:p>
            <a:pPr lvl="1"/>
            <a:r>
              <a:rPr lang="en-GB" dirty="0"/>
              <a:t>Review the reaccreditation requirement</a:t>
            </a:r>
          </a:p>
          <a:p>
            <a:pPr lvl="1"/>
            <a:r>
              <a:rPr lang="en-GB" dirty="0"/>
              <a:t>Review the role of Educational Supervisors (ES) and enable AMITTS accredited pharmacy technicians to act as ES’s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798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E3D90-A2F5-3933-A032-F76D93D2F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Recognition of prior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B509F-9C2E-304A-FDBB-D453C8DAB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Grandparenting of AMITTS accredited pharmacy technicians</a:t>
            </a:r>
          </a:p>
          <a:p>
            <a:pPr lvl="1"/>
            <a:r>
              <a:rPr lang="en-GB" dirty="0"/>
              <a:t>Plan to maintain the register of AMITTS accredited pharmacy technicians</a:t>
            </a:r>
          </a:p>
          <a:p>
            <a:pPr lvl="1"/>
            <a:r>
              <a:rPr lang="en-GB" dirty="0"/>
              <a:t>Process to be developed to recognise the prior learning and accreditation of pharmacy technicians that have previously completed AMITTS </a:t>
            </a:r>
          </a:p>
          <a:p>
            <a:pPr lvl="1"/>
            <a:r>
              <a:rPr lang="en-GB" dirty="0"/>
              <a:t>Both accreditation and experience to be recognised</a:t>
            </a:r>
          </a:p>
        </p:txBody>
      </p:sp>
    </p:spTree>
    <p:extLst>
      <p:ext uri="{BB962C8B-B14F-4D97-AF65-F5344CB8AC3E}">
        <p14:creationId xmlns:p14="http://schemas.microsoft.com/office/powerpoint/2010/main" val="2219685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24A0D-9EB9-2C43-2179-29214E0AB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A6A4F-9876-64AD-39C7-30DDEC7DD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Exciting opportunity to develop and expand the popular and trusted UKMI AMITTS </a:t>
            </a:r>
          </a:p>
          <a:p>
            <a:r>
              <a:rPr lang="en-GB" dirty="0"/>
              <a:t>Plans for a smooth transition in the short term to accommodate the training needs of those pharmacy technicians awaiting enrolment</a:t>
            </a:r>
          </a:p>
          <a:p>
            <a:r>
              <a:rPr lang="en-GB" dirty="0"/>
              <a:t>Experience and accreditation of pharmacy technicians who have previously been accredited to be recognised</a:t>
            </a:r>
          </a:p>
        </p:txBody>
      </p:sp>
    </p:spTree>
    <p:extLst>
      <p:ext uri="{BB962C8B-B14F-4D97-AF65-F5344CB8AC3E}">
        <p14:creationId xmlns:p14="http://schemas.microsoft.com/office/powerpoint/2010/main" val="1487812315"/>
      </p:ext>
    </p:extLst>
  </p:cSld>
  <p:clrMapOvr>
    <a:masterClrMapping/>
  </p:clrMapOvr>
</p:sld>
</file>

<file path=ppt/theme/theme1.xml><?xml version="1.0" encoding="utf-8"?>
<a:theme xmlns:a="http://schemas.openxmlformats.org/drawingml/2006/main" name="Mod">
  <a:themeElements>
    <a:clrScheme name="PWDS">
      <a:dk1>
        <a:sysClr val="windowText" lastClr="000000"/>
      </a:dk1>
      <a:lt1>
        <a:sysClr val="window" lastClr="FFFFFF"/>
      </a:lt1>
      <a:dk2>
        <a:srgbClr val="FFFFFF"/>
      </a:dk2>
      <a:lt2>
        <a:srgbClr val="000000"/>
      </a:lt2>
      <a:accent1>
        <a:srgbClr val="12175E"/>
      </a:accent1>
      <a:accent2>
        <a:srgbClr val="0076BF"/>
      </a:accent2>
      <a:accent3>
        <a:srgbClr val="0BD0D9"/>
      </a:accent3>
      <a:accent4>
        <a:srgbClr val="00A78E"/>
      </a:accent4>
      <a:accent5>
        <a:srgbClr val="7CCA62"/>
      </a:accent5>
      <a:accent6>
        <a:srgbClr val="FBAF33"/>
      </a:accent6>
      <a:hlink>
        <a:srgbClr val="FBAF33"/>
      </a:hlink>
      <a:folHlink>
        <a:srgbClr val="00A7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BFB0A260B8C146BEBC6C6CD79EC1FC" ma:contentTypeVersion="15" ma:contentTypeDescription="Create a new document." ma:contentTypeScope="" ma:versionID="bb959d0750443530f80a8823e03d67ac">
  <xsd:schema xmlns:xsd="http://www.w3.org/2001/XMLSchema" xmlns:xs="http://www.w3.org/2001/XMLSchema" xmlns:p="http://schemas.microsoft.com/office/2006/metadata/properties" xmlns:ns2="e965f65e-d04b-4a25-aac2-ef085a2f58be" xmlns:ns3="218f53a0-b64d-4aea-a489-6cd75f840046" targetNamespace="http://schemas.microsoft.com/office/2006/metadata/properties" ma:root="true" ma:fieldsID="66e067bd4a8a972d9af2a18d7dc265fc" ns2:_="" ns3:_="">
    <xsd:import namespace="e965f65e-d04b-4a25-aac2-ef085a2f58be"/>
    <xsd:import namespace="218f53a0-b64d-4aea-a489-6cd75f8400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5f65e-d04b-4a25-aac2-ef085a2f5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a7fcc2a-ffa4-47cd-ab64-01530f35a1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8f53a0-b64d-4aea-a489-6cd75f840046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d488d354-1457-4770-bbc4-110ac0d989f6}" ma:internalName="TaxCatchAll" ma:showField="CatchAllData" ma:web="218f53a0-b64d-4aea-a489-6cd75f8400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65f65e-d04b-4a25-aac2-ef085a2f58be">
      <Terms xmlns="http://schemas.microsoft.com/office/infopath/2007/PartnerControls"/>
    </lcf76f155ced4ddcb4097134ff3c332f>
    <TaxCatchAll xmlns="218f53a0-b64d-4aea-a489-6cd75f840046" xsi:nil="true"/>
  </documentManagement>
</p:properties>
</file>

<file path=customXml/itemProps1.xml><?xml version="1.0" encoding="utf-8"?>
<ds:datastoreItem xmlns:ds="http://schemas.openxmlformats.org/officeDocument/2006/customXml" ds:itemID="{5A6090A9-D26E-4122-89B2-5772C30368B6}"/>
</file>

<file path=customXml/itemProps2.xml><?xml version="1.0" encoding="utf-8"?>
<ds:datastoreItem xmlns:ds="http://schemas.openxmlformats.org/officeDocument/2006/customXml" ds:itemID="{6C498DD3-F853-4FC8-B28A-E48E1996D3FB}"/>
</file>

<file path=customXml/itemProps3.xml><?xml version="1.0" encoding="utf-8"?>
<ds:datastoreItem xmlns:ds="http://schemas.openxmlformats.org/officeDocument/2006/customXml" ds:itemID="{0966A74F-24EF-4BBB-A810-012EA2C631A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445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Mod</vt:lpstr>
      <vt:lpstr>PowerPoint Presentation</vt:lpstr>
      <vt:lpstr>Overview of the session</vt:lpstr>
      <vt:lpstr>Background</vt:lpstr>
      <vt:lpstr>About PWDS?</vt:lpstr>
      <vt:lpstr>What happens next?</vt:lpstr>
      <vt:lpstr>Next AMITTS intake</vt:lpstr>
      <vt:lpstr>Future developments</vt:lpstr>
      <vt:lpstr>Recognition of prior learning</vt:lpstr>
      <vt:lpstr>Summary</vt:lpstr>
      <vt:lpstr>Any questions?</vt:lpstr>
    </vt:vector>
  </TitlesOfParts>
  <Company>United Bristol Healthcare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Lewis</dc:creator>
  <cp:lastModifiedBy>Thompson Clare - Office Manager</cp:lastModifiedBy>
  <cp:revision>45</cp:revision>
  <dcterms:created xsi:type="dcterms:W3CDTF">2011-05-13T12:55:56Z</dcterms:created>
  <dcterms:modified xsi:type="dcterms:W3CDTF">2022-11-08T07:54:02Z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0x0101005CBFB0A260B8C146BEBC6C6CD79EC1FC</vt:lpwstr>
  </property>
</Properties>
</file>