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Proportion of EAMIS enquiry time spent on WMMIS enquires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EAMIS time on WMMIS enquiries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Sheet1!$D$3:$K$3</c:f>
              <c:strCache>
                <c:ptCount val="8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  <c:pt idx="6">
                  <c:v>May</c:v>
                </c:pt>
                <c:pt idx="7">
                  <c:v>June</c:v>
                </c:pt>
              </c:strCache>
            </c:strRef>
          </c:cat>
          <c:val>
            <c:numRef>
              <c:f>Sheet1!$D$4:$K$4</c:f>
              <c:numCache>
                <c:formatCode>General</c:formatCode>
                <c:ptCount val="8"/>
                <c:pt idx="0">
                  <c:v>14.4</c:v>
                </c:pt>
                <c:pt idx="1">
                  <c:v>3.58</c:v>
                </c:pt>
                <c:pt idx="2">
                  <c:v>9.32</c:v>
                </c:pt>
                <c:pt idx="3">
                  <c:v>8.32</c:v>
                </c:pt>
                <c:pt idx="4">
                  <c:v>7.4</c:v>
                </c:pt>
                <c:pt idx="5">
                  <c:v>0</c:v>
                </c:pt>
                <c:pt idx="6">
                  <c:v>0</c:v>
                </c:pt>
                <c:pt idx="7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A-4C26-AF1E-FA574F2C734F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EAMIS time on all enquiries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Sheet1!$D$3:$K$3</c:f>
              <c:strCache>
                <c:ptCount val="8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  <c:pt idx="6">
                  <c:v>May</c:v>
                </c:pt>
                <c:pt idx="7">
                  <c:v>June</c:v>
                </c:pt>
              </c:strCache>
            </c:strRef>
          </c:cat>
          <c:val>
            <c:numRef>
              <c:f>Sheet1!$D$5:$K$5</c:f>
              <c:numCache>
                <c:formatCode>General</c:formatCode>
                <c:ptCount val="8"/>
                <c:pt idx="0">
                  <c:v>323.08</c:v>
                </c:pt>
                <c:pt idx="1">
                  <c:v>194.62</c:v>
                </c:pt>
                <c:pt idx="2">
                  <c:v>153.57</c:v>
                </c:pt>
                <c:pt idx="3">
                  <c:v>153.53</c:v>
                </c:pt>
                <c:pt idx="4">
                  <c:v>141.82</c:v>
                </c:pt>
                <c:pt idx="5">
                  <c:v>141.68</c:v>
                </c:pt>
                <c:pt idx="6">
                  <c:v>152.25</c:v>
                </c:pt>
                <c:pt idx="7">
                  <c:v>163.9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A-4C26-AF1E-FA574F2C7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633295"/>
        <c:axId val="49056079"/>
      </c:barChart>
      <c:catAx>
        <c:axId val="210063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56079"/>
        <c:crosses val="autoZero"/>
        <c:auto val="1"/>
        <c:lblAlgn val="ctr"/>
        <c:lblOffset val="100"/>
        <c:noMultiLvlLbl val="0"/>
      </c:catAx>
      <c:valAx>
        <c:axId val="4905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63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5" y="2404534"/>
            <a:ext cx="8894618" cy="1646302"/>
          </a:xfrm>
        </p:spPr>
        <p:txBody>
          <a:bodyPr/>
          <a:lstStyle/>
          <a:p>
            <a:pPr algn="l"/>
            <a:r>
              <a:rPr lang="en-GB" sz="3200" b="1" dirty="0"/>
              <a:t>Supporting management of enquiry workload between two regional centres – can a collaborative process be established?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655" y="4050833"/>
            <a:ext cx="8193348" cy="1096899"/>
          </a:xfrm>
        </p:spPr>
        <p:txBody>
          <a:bodyPr>
            <a:normAutofit/>
          </a:bodyPr>
          <a:lstStyle/>
          <a:p>
            <a:pPr algn="l"/>
            <a:r>
              <a:rPr lang="en-GB" sz="1600" dirty="0">
                <a:solidFill>
                  <a:schemeClr val="accent1"/>
                </a:solidFill>
              </a:rPr>
              <a:t>Abigail Scott, Debbie Goutremout, Emma Fallows, Jen Lynch, Jen Smith, Jim Glare, Marianne Eve, Sarah Fenner, Tim </a:t>
            </a:r>
            <a:r>
              <a:rPr lang="en-GB" sz="1600" dirty="0" smtClean="0">
                <a:solidFill>
                  <a:schemeClr val="accent1"/>
                </a:solidFill>
              </a:rPr>
              <a:t>Meadows; </a:t>
            </a:r>
            <a:r>
              <a:rPr lang="en-GB" sz="1600" dirty="0">
                <a:solidFill>
                  <a:schemeClr val="accent1"/>
                </a:solidFill>
              </a:rPr>
              <a:t>East Anglia Medicines Information </a:t>
            </a:r>
            <a:r>
              <a:rPr lang="en-GB" sz="1600" dirty="0" smtClean="0">
                <a:solidFill>
                  <a:schemeClr val="accent1"/>
                </a:solidFill>
              </a:rPr>
              <a:t>Service (EAMIS) </a:t>
            </a:r>
            <a:r>
              <a:rPr lang="en-GB" sz="1600" dirty="0">
                <a:solidFill>
                  <a:schemeClr val="accent1"/>
                </a:solidFill>
              </a:rPr>
              <a:t>&amp; West Midlands Medicines Information </a:t>
            </a:r>
            <a:r>
              <a:rPr lang="en-GB" sz="1600" dirty="0" smtClean="0">
                <a:solidFill>
                  <a:schemeClr val="accent1"/>
                </a:solidFill>
              </a:rPr>
              <a:t>Service (WMMIS)</a:t>
            </a:r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673" y="177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126"/>
          </a:xfrm>
        </p:spPr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2230"/>
            <a:ext cx="8596668" cy="4643636"/>
          </a:xfrm>
        </p:spPr>
        <p:txBody>
          <a:bodyPr>
            <a:normAutofit/>
          </a:bodyPr>
          <a:lstStyle/>
          <a:p>
            <a:r>
              <a:rPr lang="en-GB" dirty="0" smtClean="0"/>
              <a:t>On 28</a:t>
            </a:r>
            <a:r>
              <a:rPr lang="en-GB" baseline="30000" dirty="0" smtClean="0"/>
              <a:t>th</a:t>
            </a:r>
            <a:r>
              <a:rPr lang="en-GB" dirty="0" smtClean="0"/>
              <a:t> October 2019, a collaborate arrangement for supporting enquiry answering between WMMIS and EAMIS was piloted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This involved enquiry transfer from WMMIS to EAMIS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purpose is to release time for WMMIS to focus on other non-enquiry SPS work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Aim of the pilot: to determine whether enquiry transfer released time for WMMIS without significantly increasing workload pressure on EAMIS</a:t>
            </a:r>
          </a:p>
        </p:txBody>
      </p:sp>
    </p:spTree>
    <p:extLst>
      <p:ext uri="{BB962C8B-B14F-4D97-AF65-F5344CB8AC3E}">
        <p14:creationId xmlns:p14="http://schemas.microsoft.com/office/powerpoint/2010/main" val="7940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4604448"/>
          </a:xfrm>
        </p:spPr>
        <p:txBody>
          <a:bodyPr/>
          <a:lstStyle/>
          <a:p>
            <a:r>
              <a:rPr lang="en-GB" dirty="0" smtClean="0"/>
              <a:t>EAMIS communicated with WMMIS daily to outline staffing and capacity to take enquiries</a:t>
            </a:r>
          </a:p>
          <a:p>
            <a:endParaRPr lang="en-GB" dirty="0"/>
          </a:p>
          <a:p>
            <a:r>
              <a:rPr lang="en-GB" dirty="0" smtClean="0"/>
              <a:t>WMMIS sent saved enquiry as a Microsoft Word file to the EAMIS email account, which can be access by all members of the EAMIS team</a:t>
            </a:r>
          </a:p>
          <a:p>
            <a:endParaRPr lang="en-GB" dirty="0"/>
          </a:p>
          <a:p>
            <a:r>
              <a:rPr lang="en-GB" dirty="0" smtClean="0"/>
              <a:t>Enquiry was completed by EAMIS</a:t>
            </a:r>
          </a:p>
          <a:p>
            <a:endParaRPr lang="en-GB" dirty="0"/>
          </a:p>
          <a:p>
            <a:r>
              <a:rPr lang="en-GB" dirty="0" smtClean="0"/>
              <a:t>A copy of the completed enquiry including research was sent to WMMIS</a:t>
            </a:r>
          </a:p>
          <a:p>
            <a:endParaRPr lang="en-GB" dirty="0"/>
          </a:p>
          <a:p>
            <a:r>
              <a:rPr lang="en-GB" dirty="0" smtClean="0"/>
              <a:t>From month 7, WhatsApp no longer used routinely and expectation was WMMIS will send one enquiry a day to EAMIS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3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0182"/>
            <a:ext cx="8946957" cy="4978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Between 28</a:t>
            </a:r>
            <a:r>
              <a:rPr lang="en-GB" baseline="30000" dirty="0" smtClean="0"/>
              <a:t>th</a:t>
            </a:r>
            <a:r>
              <a:rPr lang="en-GB" dirty="0" smtClean="0"/>
              <a:t> October 2019 to 28</a:t>
            </a:r>
            <a:r>
              <a:rPr lang="en-GB" baseline="30000" dirty="0" smtClean="0"/>
              <a:t>th</a:t>
            </a:r>
            <a:r>
              <a:rPr lang="en-GB" dirty="0" smtClean="0"/>
              <a:t> June 2020:</a:t>
            </a:r>
          </a:p>
          <a:p>
            <a:endParaRPr lang="en-GB" dirty="0"/>
          </a:p>
          <a:p>
            <a:pPr lvl="1"/>
            <a:r>
              <a:rPr lang="en-GB" dirty="0" smtClean="0"/>
              <a:t>32 enquiries sent with greatest proportion from practice pharmacists (n = 16; 50%)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The majority of the enquiries were level 2 (n = 23; 72%) and answered in a 1 week to 1 month timeframe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The </a:t>
            </a:r>
            <a:r>
              <a:rPr lang="en-GB" dirty="0" smtClean="0"/>
              <a:t>most </a:t>
            </a:r>
            <a:r>
              <a:rPr lang="en-GB" dirty="0"/>
              <a:t>common </a:t>
            </a:r>
            <a:r>
              <a:rPr lang="en-GB" dirty="0" smtClean="0"/>
              <a:t>type </a:t>
            </a:r>
            <a:r>
              <a:rPr lang="en-GB" dirty="0"/>
              <a:t>of </a:t>
            </a:r>
            <a:r>
              <a:rPr lang="en-GB" dirty="0" smtClean="0"/>
              <a:t>enquiry </a:t>
            </a:r>
            <a:r>
              <a:rPr lang="en-GB" dirty="0"/>
              <a:t>handled </a:t>
            </a:r>
            <a:r>
              <a:rPr lang="en-GB" dirty="0" smtClean="0"/>
              <a:t>was choice </a:t>
            </a:r>
            <a:r>
              <a:rPr lang="en-GB" dirty="0"/>
              <a:t>of therapy/indications/contra-indications (41</a:t>
            </a:r>
            <a:r>
              <a:rPr lang="en-GB" dirty="0" smtClean="0"/>
              <a:t>%), followed </a:t>
            </a:r>
            <a:r>
              <a:rPr lang="en-GB" dirty="0"/>
              <a:t>administration/dosage (30%), interactions (19%) and complementary medicine (19</a:t>
            </a:r>
            <a:r>
              <a:rPr lang="en-GB" dirty="0" smtClean="0"/>
              <a:t>%)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All enquiries were answered on time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Nil complaints or incidents from staff at either regional centre or by service users were reported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8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3236"/>
            <a:ext cx="8596668" cy="4710545"/>
          </a:xfrm>
        </p:spPr>
        <p:txBody>
          <a:bodyPr/>
          <a:lstStyle/>
          <a:p>
            <a:r>
              <a:rPr lang="en-GB" dirty="0" smtClean="0"/>
              <a:t>Additional </a:t>
            </a:r>
            <a:r>
              <a:rPr lang="en-GB" dirty="0"/>
              <a:t>workload for EAMIS accounted for 64 hours </a:t>
            </a:r>
            <a:r>
              <a:rPr lang="en-GB" dirty="0" smtClean="0"/>
              <a:t>(Approximately 5</a:t>
            </a:r>
            <a:r>
              <a:rPr lang="en-GB" dirty="0"/>
              <a:t>% of enquiry </a:t>
            </a:r>
            <a:r>
              <a:rPr lang="en-GB" dirty="0" smtClean="0"/>
              <a:t>workload during this time)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81784"/>
              </p:ext>
            </p:extLst>
          </p:nvPr>
        </p:nvGraphicFramePr>
        <p:xfrm>
          <a:off x="2229394" y="2410096"/>
          <a:ext cx="6326778" cy="419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48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0183"/>
            <a:ext cx="8596668" cy="447118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collaborative arrangement </a:t>
            </a:r>
            <a:r>
              <a:rPr lang="en-GB" dirty="0" smtClean="0"/>
              <a:t>has </a:t>
            </a:r>
            <a:r>
              <a:rPr lang="en-GB" dirty="0"/>
              <a:t>worked in </a:t>
            </a:r>
            <a:r>
              <a:rPr lang="en-GB" dirty="0" smtClean="0"/>
              <a:t>practice</a:t>
            </a:r>
          </a:p>
          <a:p>
            <a:endParaRPr lang="en-GB" dirty="0"/>
          </a:p>
          <a:p>
            <a:r>
              <a:rPr lang="en-GB" dirty="0" smtClean="0"/>
              <a:t>The nature and frequency of enquiries was defined and the use of WhatsApp aided communication</a:t>
            </a:r>
          </a:p>
          <a:p>
            <a:endParaRPr lang="en-GB" dirty="0"/>
          </a:p>
          <a:p>
            <a:r>
              <a:rPr lang="en-GB" dirty="0" smtClean="0"/>
              <a:t>Time was released for WMMIS to focus on non-enquiry work without significantly increasing the workload pressure at EAMIS</a:t>
            </a:r>
          </a:p>
          <a:p>
            <a:endParaRPr lang="en-GB" dirty="0"/>
          </a:p>
          <a:p>
            <a:r>
              <a:rPr lang="en-GB" dirty="0" smtClean="0"/>
              <a:t>This leads </a:t>
            </a:r>
            <a:r>
              <a:rPr lang="en-GB" dirty="0"/>
              <a:t>the way to explore other forms of collaborative working across Midlands and East SPS MI service</a:t>
            </a:r>
          </a:p>
        </p:txBody>
      </p:sp>
    </p:spTree>
    <p:extLst>
      <p:ext uri="{BB962C8B-B14F-4D97-AF65-F5344CB8AC3E}">
        <p14:creationId xmlns:p14="http://schemas.microsoft.com/office/powerpoint/2010/main" val="27391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392</Words>
  <Application>Microsoft Office PowerPoint</Application>
  <PresentationFormat>Widescreen</PresentationFormat>
  <Paragraphs>43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Supporting management of enquiry workload between two regional centres – can a collaborative process be established?</vt:lpstr>
      <vt:lpstr>Background</vt:lpstr>
      <vt:lpstr>Method</vt:lpstr>
      <vt:lpstr>Results</vt:lpstr>
      <vt:lpstr>Results</vt:lpstr>
      <vt:lpstr>Conclusions</vt:lpstr>
    </vt:vector>
  </TitlesOfParts>
  <Company>The Ipswich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management of enquiry workload between two regional centres – can a collaborative process be established?</dc:title>
  <dc:creator>Meadows, Tim</dc:creator>
  <cp:lastModifiedBy>Booth, Lynne</cp:lastModifiedBy>
  <cp:revision>15</cp:revision>
  <dcterms:created xsi:type="dcterms:W3CDTF">2020-07-20T09:01:22Z</dcterms:created>
  <dcterms:modified xsi:type="dcterms:W3CDTF">2020-08-19T10:10:34Z</dcterms:modified>
</cp:coreProperties>
</file>