
<file path=[Content_Types].xml><?xml version="1.0" encoding="utf-8"?>
<Types xmlns="http://schemas.openxmlformats.org/package/2006/content-types">
  <Default Extension="jfif" ContentType="image/jpeg"/>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56" r:id="rId2"/>
    <p:sldId id="257" r:id="rId3"/>
    <p:sldId id="258" r:id="rId4"/>
    <p:sldId id="259" r:id="rId5"/>
    <p:sldId id="260"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C88DF1-B7CA-4B6D-B5A7-E738BD745911}" type="datetimeFigureOut">
              <a:rPr lang="en-GB" smtClean="0"/>
              <a:t>26/08/2020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1572473-3714-4328-82D8-7966C845DDC3}" type="slidenum">
              <a:rPr lang="en-GB" smtClean="0"/>
              <a:t>‹#›</a:t>
            </a:fld>
            <a:endParaRPr lang="en-GB"/>
          </a:p>
        </p:txBody>
      </p:sp>
    </p:spTree>
    <p:extLst>
      <p:ext uri="{BB962C8B-B14F-4D97-AF65-F5344CB8AC3E}">
        <p14:creationId xmlns:p14="http://schemas.microsoft.com/office/powerpoint/2010/main" val="41699047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4A3C7B-80E3-44BA-9ECD-8274071B1C34}"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370291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A3C7B-80E3-44BA-9ECD-8274071B1C34}"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226851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A3C7B-80E3-44BA-9ECD-8274071B1C34}"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3233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A3C7B-80E3-44BA-9ECD-8274071B1C34}"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397142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A3C7B-80E3-44BA-9ECD-8274071B1C34}" type="datetimeFigureOut">
              <a:rPr lang="en-GB" smtClean="0"/>
              <a:t>26/08/2020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85137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4A3C7B-80E3-44BA-9ECD-8274071B1C34}" type="datetimeFigureOut">
              <a:rPr lang="en-GB" smtClean="0"/>
              <a:t>26/08/2020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341497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4A3C7B-80E3-44BA-9ECD-8274071B1C34}" type="datetimeFigureOut">
              <a:rPr lang="en-GB" smtClean="0"/>
              <a:t>26/08/2020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80588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4A3C7B-80E3-44BA-9ECD-8274071B1C34}" type="datetimeFigureOut">
              <a:rPr lang="en-GB" smtClean="0"/>
              <a:t>26/08/2020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85744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3C7B-80E3-44BA-9ECD-8274071B1C34}" type="datetimeFigureOut">
              <a:rPr lang="en-GB" smtClean="0"/>
              <a:t>26/08/2020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360411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A3C7B-80E3-44BA-9ECD-8274071B1C34}" type="datetimeFigureOut">
              <a:rPr lang="en-GB" smtClean="0"/>
              <a:t>26/08/2020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232826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A3C7B-80E3-44BA-9ECD-8274071B1C34}" type="datetimeFigureOut">
              <a:rPr lang="en-GB" smtClean="0"/>
              <a:t>26/08/2020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E3EB9-A0EC-4581-9FE6-0BCBB821BCBE}" type="slidenum">
              <a:rPr lang="en-GB" smtClean="0"/>
              <a:t>‹#›</a:t>
            </a:fld>
            <a:endParaRPr lang="en-GB"/>
          </a:p>
        </p:txBody>
      </p:sp>
    </p:spTree>
    <p:extLst>
      <p:ext uri="{BB962C8B-B14F-4D97-AF65-F5344CB8AC3E}">
        <p14:creationId xmlns:p14="http://schemas.microsoft.com/office/powerpoint/2010/main" val="9064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A3C7B-80E3-44BA-9ECD-8274071B1C34}" type="datetimeFigureOut">
              <a:rPr lang="en-GB" smtClean="0"/>
              <a:t>26/08/2020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E3EB9-A0EC-4581-9FE6-0BCBB821BCBE}" type="slidenum">
              <a:rPr lang="en-GB" smtClean="0"/>
              <a:t>‹#›</a:t>
            </a:fld>
            <a:endParaRPr lang="en-GB"/>
          </a:p>
        </p:txBody>
      </p:sp>
    </p:spTree>
    <p:extLst>
      <p:ext uri="{BB962C8B-B14F-4D97-AF65-F5344CB8AC3E}">
        <p14:creationId xmlns:p14="http://schemas.microsoft.com/office/powerpoint/2010/main" val="417278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fif"/></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979" y="445939"/>
            <a:ext cx="7283116" cy="4446903"/>
          </a:xfrm>
        </p:spPr>
        <p:txBody>
          <a:bodyPr>
            <a:normAutofit fontScale="90000"/>
          </a:bodyPr>
          <a:lstStyle/>
          <a:p>
            <a:r>
              <a:rPr lang="en-GB" b="1" dirty="0"/>
              <a:t>Ambient Temperatures - Developing Guidance and a Risk Assessment Tool for Storage of Medicines in Clinical Areas</a:t>
            </a:r>
            <a:endParaRPr lang="en-GB" dirty="0"/>
          </a:p>
        </p:txBody>
      </p:sp>
      <p:sp>
        <p:nvSpPr>
          <p:cNvPr id="3" name="Subtitle 2"/>
          <p:cNvSpPr>
            <a:spLocks noGrp="1"/>
          </p:cNvSpPr>
          <p:nvPr>
            <p:ph type="subTitle" idx="1"/>
          </p:nvPr>
        </p:nvSpPr>
        <p:spPr>
          <a:xfrm>
            <a:off x="930442" y="5069305"/>
            <a:ext cx="7491663" cy="1315452"/>
          </a:xfrm>
        </p:spPr>
        <p:txBody>
          <a:bodyPr/>
          <a:lstStyle/>
          <a:p>
            <a:r>
              <a:rPr lang="en-GB" dirty="0"/>
              <a:t>Stephanie Barnes, </a:t>
            </a:r>
            <a:r>
              <a:rPr lang="en-GB" u="sng" dirty="0"/>
              <a:t>Bridget Rankin</a:t>
            </a:r>
            <a:r>
              <a:rPr lang="en-GB" dirty="0"/>
              <a:t>, Amarpreet Sindhar</a:t>
            </a:r>
            <a:r>
              <a:rPr lang="en-GB" b="1" dirty="0"/>
              <a:t>,</a:t>
            </a:r>
            <a:r>
              <a:rPr lang="en-GB" dirty="0"/>
              <a:t> Emma </a:t>
            </a:r>
            <a:r>
              <a:rPr lang="en-GB" dirty="0" smtClean="0"/>
              <a:t>Williams</a:t>
            </a:r>
          </a:p>
          <a:p>
            <a:r>
              <a:rPr lang="en-GB" dirty="0" smtClean="0"/>
              <a:t>Guy’s </a:t>
            </a:r>
            <a:r>
              <a:rPr lang="en-GB" dirty="0"/>
              <a:t>and St. Thomas NHS Foundation Trust (GSTT)</a:t>
            </a:r>
          </a:p>
        </p:txBody>
      </p:sp>
      <p:pic>
        <p:nvPicPr>
          <p:cNvPr id="4"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12213" r="18246" b="4224"/>
          <a:stretch/>
        </p:blipFill>
        <p:spPr>
          <a:xfrm>
            <a:off x="8807116" y="1344297"/>
            <a:ext cx="3122916" cy="4206271"/>
          </a:xfrm>
          <a:prstGeom prst="rect">
            <a:avLst/>
          </a:prstGeom>
        </p:spPr>
      </p:pic>
      <p:pic>
        <p:nvPicPr>
          <p:cNvPr id="17" name="RANKIN 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18905" y="1344297"/>
            <a:ext cx="406400" cy="406400"/>
          </a:xfrm>
          <a:prstGeom prst="rect">
            <a:avLst/>
          </a:prstGeom>
        </p:spPr>
      </p:pic>
    </p:spTree>
    <p:extLst>
      <p:ext uri="{BB962C8B-B14F-4D97-AF65-F5344CB8AC3E}">
        <p14:creationId xmlns:p14="http://schemas.microsoft.com/office/powerpoint/2010/main" val="331005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Problem………</a:t>
            </a:r>
            <a:endParaRPr lang="en-GB" b="1" dirty="0"/>
          </a:p>
        </p:txBody>
      </p:sp>
      <p:pic>
        <p:nvPicPr>
          <p:cNvPr id="8" name="Content Placeholder 7"/>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213" r="18246" b="4224"/>
          <a:stretch/>
        </p:blipFill>
        <p:spPr>
          <a:xfrm>
            <a:off x="10170695" y="237392"/>
            <a:ext cx="1664499" cy="2241922"/>
          </a:xfrm>
        </p:spPr>
      </p:pic>
      <p:sp>
        <p:nvSpPr>
          <p:cNvPr id="4" name="Content Placeholder 3"/>
          <p:cNvSpPr>
            <a:spLocks noGrp="1"/>
          </p:cNvSpPr>
          <p:nvPr>
            <p:ph sz="half" idx="2"/>
          </p:nvPr>
        </p:nvSpPr>
        <p:spPr>
          <a:xfrm>
            <a:off x="838200" y="1825625"/>
            <a:ext cx="10086474" cy="4351338"/>
          </a:xfrm>
        </p:spPr>
        <p:txBody>
          <a:bodyPr>
            <a:normAutofit fontScale="85000" lnSpcReduction="10000"/>
          </a:bodyPr>
          <a:lstStyle/>
          <a:p>
            <a:r>
              <a:rPr lang="en-GB" dirty="0" smtClean="0"/>
              <a:t>Many Medicines have a </a:t>
            </a:r>
            <a:r>
              <a:rPr lang="en-GB" dirty="0"/>
              <a:t>maximum storage temperature of </a:t>
            </a:r>
            <a:r>
              <a:rPr lang="en-GB" dirty="0" smtClean="0"/>
              <a:t>25degC.</a:t>
            </a:r>
          </a:p>
          <a:p>
            <a:r>
              <a:rPr lang="en-GB" dirty="0" smtClean="0"/>
              <a:t>Higher </a:t>
            </a:r>
            <a:r>
              <a:rPr lang="en-GB" dirty="0"/>
              <a:t>temperatures </a:t>
            </a:r>
            <a:r>
              <a:rPr lang="en-GB" dirty="0" smtClean="0"/>
              <a:t>occur </a:t>
            </a:r>
            <a:r>
              <a:rPr lang="en-GB" dirty="0"/>
              <a:t>in clinical areas due to heat waves or </a:t>
            </a:r>
            <a:r>
              <a:rPr lang="en-GB" dirty="0" smtClean="0"/>
              <a:t>poor ventilation.</a:t>
            </a:r>
          </a:p>
          <a:p>
            <a:r>
              <a:rPr lang="en-GB" dirty="0" smtClean="0"/>
              <a:t>A </a:t>
            </a:r>
            <a:r>
              <a:rPr lang="en-GB" dirty="0"/>
              <a:t>reduction in shelf life may be needed and a new expiry date </a:t>
            </a:r>
            <a:r>
              <a:rPr lang="en-GB" dirty="0" smtClean="0"/>
              <a:t>can be calculated. </a:t>
            </a:r>
            <a:r>
              <a:rPr lang="en-GB" baseline="30000" dirty="0" smtClean="0"/>
              <a:t>[1]</a:t>
            </a:r>
          </a:p>
          <a:p>
            <a:r>
              <a:rPr lang="en-GB" dirty="0" smtClean="0"/>
              <a:t>Experience </a:t>
            </a:r>
            <a:r>
              <a:rPr lang="en-GB" dirty="0"/>
              <a:t>of applying the calculation usually results in only a modest reduction in shelf life and no detrimental effect over the actual time in </a:t>
            </a:r>
            <a:r>
              <a:rPr lang="en-GB" dirty="0" smtClean="0"/>
              <a:t>use. </a:t>
            </a:r>
          </a:p>
          <a:p>
            <a:r>
              <a:rPr lang="en-GB" dirty="0" smtClean="0"/>
              <a:t>The </a:t>
            </a:r>
            <a:r>
              <a:rPr lang="en-GB" dirty="0"/>
              <a:t>MI Dept. at Leeds Teaching Hospitals </a:t>
            </a:r>
            <a:r>
              <a:rPr lang="en-GB" dirty="0" smtClean="0"/>
              <a:t>had </a:t>
            </a:r>
            <a:r>
              <a:rPr lang="en-GB" dirty="0"/>
              <a:t>previously shared their local algorithm </a:t>
            </a:r>
            <a:r>
              <a:rPr lang="en-GB" dirty="0" smtClean="0"/>
              <a:t>and </a:t>
            </a:r>
            <a:r>
              <a:rPr lang="en-GB" dirty="0"/>
              <a:t>pragmatic advice for staff in clinical </a:t>
            </a:r>
            <a:r>
              <a:rPr lang="en-GB" dirty="0" smtClean="0"/>
              <a:t>areas. </a:t>
            </a:r>
            <a:r>
              <a:rPr lang="en-GB" baseline="30000" dirty="0" smtClean="0"/>
              <a:t>[</a:t>
            </a:r>
            <a:r>
              <a:rPr lang="en-GB" baseline="30000" dirty="0"/>
              <a:t>2]</a:t>
            </a:r>
            <a:r>
              <a:rPr lang="en-GB" dirty="0"/>
              <a:t> </a:t>
            </a:r>
            <a:endParaRPr lang="en-GB" dirty="0" smtClean="0"/>
          </a:p>
          <a:p>
            <a:pPr marL="0" indent="0">
              <a:buNone/>
            </a:pPr>
            <a:r>
              <a:rPr lang="en-GB" sz="4800" dirty="0" smtClean="0"/>
              <a:t>Aim</a:t>
            </a:r>
            <a:r>
              <a:rPr lang="en-GB" dirty="0" smtClean="0"/>
              <a:t>  - To </a:t>
            </a:r>
            <a:r>
              <a:rPr lang="en-GB" dirty="0"/>
              <a:t>develop </a:t>
            </a:r>
            <a:r>
              <a:rPr lang="en-GB" dirty="0" smtClean="0"/>
              <a:t>a pragmatic guidance document for our </a:t>
            </a:r>
            <a:r>
              <a:rPr lang="en-GB" dirty="0"/>
              <a:t>Trust to mitigate the risk of product degradation </a:t>
            </a:r>
            <a:r>
              <a:rPr lang="en-GB" dirty="0" smtClean="0"/>
              <a:t>and </a:t>
            </a:r>
            <a:r>
              <a:rPr lang="en-GB" dirty="0"/>
              <a:t>to reduce unnecessary disposal of stock</a:t>
            </a:r>
            <a:r>
              <a:rPr lang="en-GB" dirty="0" smtClean="0"/>
              <a:t>. </a:t>
            </a:r>
            <a:endParaRPr lang="en-GB" dirty="0"/>
          </a:p>
        </p:txBody>
      </p:sp>
    </p:spTree>
    <p:extLst>
      <p:ext uri="{BB962C8B-B14F-4D97-AF65-F5344CB8AC3E}">
        <p14:creationId xmlns:p14="http://schemas.microsoft.com/office/powerpoint/2010/main" val="4200864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we tackled it………</a:t>
            </a:r>
            <a:endParaRPr lang="en-GB" b="1" dirty="0"/>
          </a:p>
        </p:txBody>
      </p:sp>
      <p:pic>
        <p:nvPicPr>
          <p:cNvPr id="8" name="Content Placeholder 7"/>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213" r="18246" b="4224"/>
          <a:stretch/>
        </p:blipFill>
        <p:spPr>
          <a:xfrm>
            <a:off x="10170695" y="237392"/>
            <a:ext cx="1664499" cy="2241922"/>
          </a:xfrm>
        </p:spPr>
      </p:pic>
      <p:sp>
        <p:nvSpPr>
          <p:cNvPr id="4" name="Content Placeholder 3"/>
          <p:cNvSpPr>
            <a:spLocks noGrp="1"/>
          </p:cNvSpPr>
          <p:nvPr>
            <p:ph sz="half" idx="2"/>
          </p:nvPr>
        </p:nvSpPr>
        <p:spPr>
          <a:xfrm>
            <a:off x="838200" y="1690688"/>
            <a:ext cx="10086474" cy="4486275"/>
          </a:xfrm>
        </p:spPr>
        <p:txBody>
          <a:bodyPr>
            <a:normAutofit fontScale="92500" lnSpcReduction="10000"/>
          </a:bodyPr>
          <a:lstStyle/>
          <a:p>
            <a:r>
              <a:rPr lang="en-GB" dirty="0" smtClean="0"/>
              <a:t>July </a:t>
            </a:r>
            <a:r>
              <a:rPr lang="en-GB" dirty="0"/>
              <a:t>2019 and November 2019 audits were conducted </a:t>
            </a:r>
            <a:r>
              <a:rPr lang="en-GB" dirty="0" smtClean="0"/>
              <a:t>by our pre-registration pharmacists. They recorded ambient temperatures </a:t>
            </a:r>
            <a:r>
              <a:rPr lang="en-GB" dirty="0"/>
              <a:t/>
            </a:r>
            <a:br>
              <a:rPr lang="en-GB" dirty="0"/>
            </a:br>
            <a:r>
              <a:rPr lang="en-GB" dirty="0" smtClean="0"/>
              <a:t>in ALL </a:t>
            </a:r>
            <a:r>
              <a:rPr lang="en-GB" dirty="0"/>
              <a:t>GSTT clinical areas. </a:t>
            </a:r>
          </a:p>
          <a:p>
            <a:r>
              <a:rPr lang="en-GB" dirty="0"/>
              <a:t>A detailed literature search was conducted to locate published reports of deterioration of pharmaceutical products following exposure to high ambient temperatures.</a:t>
            </a:r>
          </a:p>
          <a:p>
            <a:r>
              <a:rPr lang="en-GB" dirty="0"/>
              <a:t>A list of critical products was compiled including emergency medicines </a:t>
            </a:r>
            <a:r>
              <a:rPr lang="en-GB" baseline="30000" dirty="0"/>
              <a:t>[3, 4]</a:t>
            </a:r>
            <a:r>
              <a:rPr lang="en-GB" dirty="0"/>
              <a:t> and medicines with a narrow therapeutic index.</a:t>
            </a:r>
            <a:r>
              <a:rPr lang="en-GB" baseline="30000" dirty="0"/>
              <a:t>[4]</a:t>
            </a:r>
            <a:endParaRPr lang="en-GB" dirty="0"/>
          </a:p>
          <a:p>
            <a:r>
              <a:rPr lang="en-GB" dirty="0"/>
              <a:t>The medicines information team searched for extended stability data for each of the listed critical medicines and the results were reviewed with consideration of the shelf life of the product and the likelihood of stock being used well within the labelled expiry date.</a:t>
            </a:r>
          </a:p>
          <a:p>
            <a:pPr marL="0" indent="0">
              <a:buNone/>
            </a:pPr>
            <a:endParaRPr lang="en-GB" dirty="0"/>
          </a:p>
        </p:txBody>
      </p:sp>
    </p:spTree>
    <p:extLst>
      <p:ext uri="{BB962C8B-B14F-4D97-AF65-F5344CB8AC3E}">
        <p14:creationId xmlns:p14="http://schemas.microsoft.com/office/powerpoint/2010/main" val="220515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we found………</a:t>
            </a:r>
            <a:endParaRPr lang="en-GB" b="1" dirty="0"/>
          </a:p>
        </p:txBody>
      </p:sp>
      <p:pic>
        <p:nvPicPr>
          <p:cNvPr id="8" name="Content Placeholder 7"/>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213" r="18246" b="4224"/>
          <a:stretch/>
        </p:blipFill>
        <p:spPr>
          <a:xfrm>
            <a:off x="10024240" y="495580"/>
            <a:ext cx="1800867" cy="2425597"/>
          </a:xfrm>
        </p:spPr>
      </p:pic>
      <p:sp>
        <p:nvSpPr>
          <p:cNvPr id="4" name="Content Placeholder 3"/>
          <p:cNvSpPr>
            <a:spLocks noGrp="1"/>
          </p:cNvSpPr>
          <p:nvPr>
            <p:ph sz="half" idx="2"/>
          </p:nvPr>
        </p:nvSpPr>
        <p:spPr>
          <a:xfrm>
            <a:off x="838200" y="1491916"/>
            <a:ext cx="10086474" cy="5085347"/>
          </a:xfrm>
        </p:spPr>
        <p:txBody>
          <a:bodyPr>
            <a:normAutofit/>
          </a:bodyPr>
          <a:lstStyle/>
          <a:p>
            <a:r>
              <a:rPr lang="en-GB" dirty="0" smtClean="0"/>
              <a:t>In July </a:t>
            </a:r>
            <a:r>
              <a:rPr lang="en-GB" dirty="0"/>
              <a:t>2019 a significant number of clinical areas recorded a maximum temperature &gt;25degC. </a:t>
            </a:r>
            <a:endParaRPr lang="en-GB" dirty="0" smtClean="0"/>
          </a:p>
          <a:p>
            <a:r>
              <a:rPr lang="en-GB" dirty="0" smtClean="0"/>
              <a:t>In </a:t>
            </a:r>
            <a:r>
              <a:rPr lang="en-GB" dirty="0"/>
              <a:t>November 2019 there were isolated readings &gt;25degC.</a:t>
            </a:r>
          </a:p>
          <a:p>
            <a:r>
              <a:rPr lang="en-GB" dirty="0"/>
              <a:t>The literature search located published papers on product degradation in tropical climates at temperatures greater than 40degC and high humidity but little published regarding more modest temperature excursions.</a:t>
            </a:r>
          </a:p>
          <a:p>
            <a:r>
              <a:rPr lang="en-GB" dirty="0"/>
              <a:t>43 products were identified as critical and data for extended stability </a:t>
            </a:r>
            <a:r>
              <a:rPr lang="en-GB" dirty="0" smtClean="0"/>
              <a:t>at </a:t>
            </a:r>
            <a:r>
              <a:rPr lang="en-GB" dirty="0"/>
              <a:t>elevated temperatures was located for 37 of these products. Of the remaining 6 products only one had a short shelf life of 18 months.</a:t>
            </a:r>
          </a:p>
        </p:txBody>
      </p:sp>
    </p:spTree>
    <p:extLst>
      <p:ext uri="{BB962C8B-B14F-4D97-AF65-F5344CB8AC3E}">
        <p14:creationId xmlns:p14="http://schemas.microsoft.com/office/powerpoint/2010/main" val="91213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Turning the results into a Trust Guidance document………</a:t>
            </a:r>
            <a:endParaRPr lang="en-GB" b="1" dirty="0"/>
          </a:p>
        </p:txBody>
      </p:sp>
      <p:pic>
        <p:nvPicPr>
          <p:cNvPr id="8" name="Content Placeholder 7"/>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213" r="18246" b="4224"/>
          <a:stretch/>
        </p:blipFill>
        <p:spPr>
          <a:xfrm>
            <a:off x="10170695" y="237392"/>
            <a:ext cx="1664499" cy="2241922"/>
          </a:xfrm>
        </p:spPr>
      </p:pic>
      <p:sp>
        <p:nvSpPr>
          <p:cNvPr id="4" name="Content Placeholder 3"/>
          <p:cNvSpPr>
            <a:spLocks noGrp="1"/>
          </p:cNvSpPr>
          <p:nvPr>
            <p:ph sz="half" idx="2"/>
          </p:nvPr>
        </p:nvSpPr>
        <p:spPr>
          <a:xfrm>
            <a:off x="838200" y="1825624"/>
            <a:ext cx="9204158" cy="4559133"/>
          </a:xfrm>
        </p:spPr>
        <p:txBody>
          <a:bodyPr>
            <a:normAutofit fontScale="85000" lnSpcReduction="20000"/>
          </a:bodyPr>
          <a:lstStyle/>
          <a:p>
            <a:r>
              <a:rPr lang="en-GB" dirty="0"/>
              <a:t>The results were reviewed by the pharmacy </a:t>
            </a:r>
            <a:r>
              <a:rPr lang="en-GB" dirty="0" smtClean="0"/>
              <a:t>clinical governance team. </a:t>
            </a:r>
          </a:p>
          <a:p>
            <a:r>
              <a:rPr lang="en-GB" dirty="0" smtClean="0"/>
              <a:t>Draft guidance and a risk assessment tool were presented to The Trust’s Drug and Therapeutics Committee.</a:t>
            </a:r>
          </a:p>
          <a:p>
            <a:r>
              <a:rPr lang="en-GB" dirty="0" smtClean="0"/>
              <a:t>This was a suitable forum to allow medical and nursing staff to suggest practical modifications and to comment on the evidence and rationale.   </a:t>
            </a:r>
            <a:endParaRPr lang="en-GB" dirty="0"/>
          </a:p>
          <a:p>
            <a:r>
              <a:rPr lang="en-GB" dirty="0" smtClean="0"/>
              <a:t>The </a:t>
            </a:r>
            <a:r>
              <a:rPr lang="en-GB" dirty="0"/>
              <a:t>guidance </a:t>
            </a:r>
            <a:r>
              <a:rPr lang="en-GB" dirty="0" smtClean="0"/>
              <a:t>document is now published on the Trust Intranet. It includes </a:t>
            </a:r>
            <a:r>
              <a:rPr lang="en-GB" dirty="0"/>
              <a:t>an algorithm, advice on keeping temperatures low and a risk assessment tool to be used if maximum temperatures are above 27degC for more than 7 consecutive days or any single maximum temperature is above 30degC. </a:t>
            </a:r>
            <a:endParaRPr lang="en-GB" dirty="0" smtClean="0"/>
          </a:p>
          <a:p>
            <a:r>
              <a:rPr lang="en-GB" dirty="0" smtClean="0"/>
              <a:t>The </a:t>
            </a:r>
            <a:r>
              <a:rPr lang="en-GB" dirty="0"/>
              <a:t>risk assessment tool advises staff </a:t>
            </a:r>
            <a:r>
              <a:rPr lang="en-GB" dirty="0" smtClean="0"/>
              <a:t>when to </a:t>
            </a:r>
            <a:r>
              <a:rPr lang="en-GB" dirty="0"/>
              <a:t>contact Medicines Information </a:t>
            </a:r>
            <a:r>
              <a:rPr lang="en-GB" dirty="0" smtClean="0"/>
              <a:t>for example if </a:t>
            </a:r>
            <a:r>
              <a:rPr lang="en-GB" dirty="0"/>
              <a:t>any single recording is above 35degC or if one or more of the 6 critical medicines without extended stability data are held in </a:t>
            </a:r>
            <a:r>
              <a:rPr lang="en-GB" dirty="0" smtClean="0"/>
              <a:t>stock. </a:t>
            </a:r>
            <a:endParaRPr lang="en-GB" dirty="0"/>
          </a:p>
          <a:p>
            <a:endParaRPr lang="en-GB" dirty="0"/>
          </a:p>
        </p:txBody>
      </p:sp>
      <p:sp>
        <p:nvSpPr>
          <p:cNvPr id="5" name="TextBox 4"/>
          <p:cNvSpPr txBox="1"/>
          <p:nvPr/>
        </p:nvSpPr>
        <p:spPr>
          <a:xfrm>
            <a:off x="10170695" y="2899718"/>
            <a:ext cx="1664499" cy="3139321"/>
          </a:xfrm>
          <a:prstGeom prst="rect">
            <a:avLst/>
          </a:prstGeom>
          <a:noFill/>
        </p:spPr>
        <p:txBody>
          <a:bodyPr wrap="square" rtlCol="0">
            <a:spAutoFit/>
          </a:bodyPr>
          <a:lstStyle/>
          <a:p>
            <a:r>
              <a:rPr lang="en-GB" sz="900" b="1" dirty="0"/>
              <a:t>References</a:t>
            </a:r>
            <a:endParaRPr lang="en-GB" sz="900" dirty="0"/>
          </a:p>
          <a:p>
            <a:pPr lvl="0"/>
            <a:r>
              <a:rPr lang="en-GB" sz="900" dirty="0" smtClean="0"/>
              <a:t>1. Risk </a:t>
            </a:r>
            <a:r>
              <a:rPr lang="en-GB" sz="900" dirty="0"/>
              <a:t>Management of Medicines Stored in Clinical Areas: Temperature Control. NHS Pharmaceutical Quality Assurance Committee – June 2015 </a:t>
            </a:r>
          </a:p>
          <a:p>
            <a:pPr lvl="0"/>
            <a:r>
              <a:rPr lang="en-GB" sz="900" dirty="0" smtClean="0"/>
              <a:t>2. Abbot </a:t>
            </a:r>
            <a:r>
              <a:rPr lang="en-GB" sz="900" dirty="0"/>
              <a:t>D.   Management of Medicines stored at ambient temperatures in Clinical Areas. Leeds Teaching Hospitals NHS Trust</a:t>
            </a:r>
          </a:p>
          <a:p>
            <a:pPr lvl="0"/>
            <a:r>
              <a:rPr lang="en-GB" sz="900" dirty="0" smtClean="0"/>
              <a:t>3. Royal </a:t>
            </a:r>
            <a:r>
              <a:rPr lang="en-GB" sz="900" dirty="0"/>
              <a:t>College of Emergency Medicine and National Poisons Information Service Guideline on Antidote Availability for Emergency Departments January 2017. </a:t>
            </a:r>
          </a:p>
          <a:p>
            <a:r>
              <a:rPr lang="en-GB" sz="900" dirty="0" smtClean="0"/>
              <a:t>4. Guy's </a:t>
            </a:r>
            <a:r>
              <a:rPr lang="en-GB" sz="900" dirty="0"/>
              <a:t>and St </a:t>
            </a:r>
            <a:r>
              <a:rPr lang="en-GB" sz="900" dirty="0" err="1"/>
              <a:t>Thomas'</a:t>
            </a:r>
            <a:r>
              <a:rPr lang="en-GB" sz="900" dirty="0"/>
              <a:t> NHS Foundation Trust. Clinical Guideline. Omitted or delayed doses: Critical drugs </a:t>
            </a:r>
          </a:p>
        </p:txBody>
      </p:sp>
    </p:spTree>
    <p:extLst>
      <p:ext uri="{BB962C8B-B14F-4D97-AF65-F5344CB8AC3E}">
        <p14:creationId xmlns:p14="http://schemas.microsoft.com/office/powerpoint/2010/main" val="134450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618</Words>
  <Application>Microsoft Office PowerPoint</Application>
  <PresentationFormat>Widescreen</PresentationFormat>
  <Paragraphs>31</Paragraphs>
  <Slides>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Ambient Temperatures - Developing Guidance and a Risk Assessment Tool for Storage of Medicines in Clinical Areas</vt:lpstr>
      <vt:lpstr>The Problem………</vt:lpstr>
      <vt:lpstr>How we tackled it………</vt:lpstr>
      <vt:lpstr>What we found………</vt:lpstr>
      <vt:lpstr>Turning the results into a Trust Guidance document………</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 Temperatures - Developing Guidance and a Risk Assessment Tool for Storage of Medicines in Clinical Areas</dc:title>
  <dc:creator>Rankin Bridget</dc:creator>
  <cp:lastModifiedBy>Booth, Lynne</cp:lastModifiedBy>
  <cp:revision>16</cp:revision>
  <cp:lastPrinted>2020-08-26T11:07:29Z</cp:lastPrinted>
  <dcterms:created xsi:type="dcterms:W3CDTF">2020-08-26T06:49:25Z</dcterms:created>
  <dcterms:modified xsi:type="dcterms:W3CDTF">2020-08-26T13:47:00Z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2be67121-ca71-4c6c-8de3-584f51cedb94</vt:lpwstr>
  </property>
</Properties>
</file>