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8"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od Patel" initials="VP" lastIdx="1" clrIdx="0"/>
  <p:cmAuthor id="2" name="poonam.varu" initials="p" lastIdx="6" clrIdx="1"/>
  <p:cmAuthor id="3" name="vchapman" initials="v"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109" d="100"/>
          <a:sy n="109" d="100"/>
        </p:scale>
        <p:origin x="1680" y="126"/>
      </p:cViewPr>
      <p:guideLst>
        <p:guide orient="horz" pos="2160"/>
        <p:guide pos="2880"/>
      </p:guideLst>
    </p:cSldViewPr>
  </p:slideViewPr>
  <p:outlineViewPr>
    <p:cViewPr>
      <p:scale>
        <a:sx n="33" d="100"/>
        <a:sy n="33" d="100"/>
      </p:scale>
      <p:origin x="0" y="12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uhlhome05\home2\V\Vinod.Patel\Desktop\UKMi%20Project\SPS%20Fridge%20proje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49063193985807"/>
          <c:y val="5.4392876100186401E-2"/>
          <c:w val="0.60976750620358122"/>
          <c:h val="0.76308110827192044"/>
        </c:manualLayout>
      </c:layout>
      <c:barChart>
        <c:barDir val="col"/>
        <c:grouping val="clustered"/>
        <c:varyColors val="0"/>
        <c:ser>
          <c:idx val="0"/>
          <c:order val="0"/>
          <c:tx>
            <c:strRef>
              <c:f>Sheet1!$B$3</c:f>
              <c:strCache>
                <c:ptCount val="1"/>
                <c:pt idx="0">
                  <c:v>Potential savings</c:v>
                </c:pt>
              </c:strCache>
            </c:strRef>
          </c:tx>
          <c:invertIfNegative val="0"/>
          <c:dLbls>
            <c:dLbl>
              <c:idx val="0"/>
              <c:layout>
                <c:manualLayout>
                  <c:x val="2.5163480971419174E-17"/>
                  <c:y val="-5.2736439883365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A5-41AD-BF0B-CA4FD5AFEE9F}"/>
                </c:ext>
              </c:extLst>
            </c:dLbl>
            <c:dLbl>
              <c:idx val="1"/>
              <c:layout>
                <c:manualLayout>
                  <c:x val="-5.4902774535488443E-3"/>
                  <c:y val="-3.6915507918355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A5-41AD-BF0B-CA4FD5AFEE9F}"/>
                </c:ext>
              </c:extLst>
            </c:dLbl>
            <c:dLbl>
              <c:idx val="2"/>
              <c:layout>
                <c:manualLayout>
                  <c:x val="0.1070604103442015"/>
                  <c:y val="3.3434487638495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A5-41AD-BF0B-CA4FD5AFEE9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Sheet1!$A$4:$A$6</c:f>
              <c:strCache>
                <c:ptCount val="3"/>
                <c:pt idx="0">
                  <c:v>UHL enquires</c:v>
                </c:pt>
                <c:pt idx="1">
                  <c:v>EMSY enquiries</c:v>
                </c:pt>
                <c:pt idx="2">
                  <c:v>Leicester CCG's</c:v>
                </c:pt>
              </c:strCache>
            </c:strRef>
          </c:cat>
          <c:val>
            <c:numRef>
              <c:f>Sheet1!$B$4:$B$6</c:f>
              <c:numCache>
                <c:formatCode>"£"#,##0.00_);[Red]\("£"#,##0.00\)</c:formatCode>
                <c:ptCount val="3"/>
                <c:pt idx="0">
                  <c:v>16835.36</c:v>
                </c:pt>
                <c:pt idx="1">
                  <c:v>12363.55</c:v>
                </c:pt>
                <c:pt idx="2">
                  <c:v>41407.69</c:v>
                </c:pt>
              </c:numCache>
            </c:numRef>
          </c:val>
          <c:extLst>
            <c:ext xmlns:c16="http://schemas.microsoft.com/office/drawing/2014/chart" uri="{C3380CC4-5D6E-409C-BE32-E72D297353CC}">
              <c16:uniqueId val="{00000003-3CA5-41AD-BF0B-CA4FD5AFEE9F}"/>
            </c:ext>
          </c:extLst>
        </c:ser>
        <c:ser>
          <c:idx val="1"/>
          <c:order val="1"/>
          <c:tx>
            <c:strRef>
              <c:f>Sheet1!$C$3</c:f>
              <c:strCache>
                <c:ptCount val="1"/>
                <c:pt idx="0">
                  <c:v>Actual savings</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3CA5-41AD-BF0B-CA4FD5AFEE9F}"/>
                </c:ext>
              </c:extLst>
            </c:dLbl>
            <c:dLbl>
              <c:idx val="1"/>
              <c:layout>
                <c:manualLayout>
                  <c:x val="3.9360317830864869E-2"/>
                  <c:y val="-2.9709717042008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A5-41AD-BF0B-CA4FD5AFEE9F}"/>
                </c:ext>
              </c:extLst>
            </c:dLbl>
            <c:dLbl>
              <c:idx val="2"/>
              <c:layout>
                <c:manualLayout>
                  <c:x val="1.9215971087420781E-2"/>
                  <c:y val="1.5820931965009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A5-41AD-BF0B-CA4FD5AFEE9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Sheet1!$A$4:$A$6</c:f>
              <c:strCache>
                <c:ptCount val="3"/>
                <c:pt idx="0">
                  <c:v>UHL enquires</c:v>
                </c:pt>
                <c:pt idx="1">
                  <c:v>EMSY enquiries</c:v>
                </c:pt>
                <c:pt idx="2">
                  <c:v>Leicester CCG's</c:v>
                </c:pt>
              </c:strCache>
            </c:strRef>
          </c:cat>
          <c:val>
            <c:numRef>
              <c:f>Sheet1!$C$4:$C$6</c:f>
              <c:numCache>
                <c:formatCode>"£"#,##0.00_);[Red]\("£"#,##0.00\)</c:formatCode>
                <c:ptCount val="3"/>
                <c:pt idx="0">
                  <c:v>16835.36</c:v>
                </c:pt>
                <c:pt idx="1">
                  <c:v>7511.01</c:v>
                </c:pt>
                <c:pt idx="2">
                  <c:v>0</c:v>
                </c:pt>
              </c:numCache>
            </c:numRef>
          </c:val>
          <c:extLst>
            <c:ext xmlns:c16="http://schemas.microsoft.com/office/drawing/2014/chart" uri="{C3380CC4-5D6E-409C-BE32-E72D297353CC}">
              <c16:uniqueId val="{00000007-3CA5-41AD-BF0B-CA4FD5AFEE9F}"/>
            </c:ext>
          </c:extLst>
        </c:ser>
        <c:dLbls>
          <c:showLegendKey val="0"/>
          <c:showVal val="0"/>
          <c:showCatName val="0"/>
          <c:showSerName val="0"/>
          <c:showPercent val="0"/>
          <c:showBubbleSize val="0"/>
        </c:dLbls>
        <c:gapWidth val="150"/>
        <c:axId val="170570880"/>
        <c:axId val="170572416"/>
      </c:barChart>
      <c:catAx>
        <c:axId val="170570880"/>
        <c:scaling>
          <c:orientation val="minMax"/>
        </c:scaling>
        <c:delete val="0"/>
        <c:axPos val="b"/>
        <c:numFmt formatCode="General" sourceLinked="0"/>
        <c:majorTickMark val="out"/>
        <c:minorTickMark val="none"/>
        <c:tickLblPos val="nextTo"/>
        <c:crossAx val="170572416"/>
        <c:crosses val="autoZero"/>
        <c:auto val="1"/>
        <c:lblAlgn val="ctr"/>
        <c:lblOffset val="100"/>
        <c:noMultiLvlLbl val="0"/>
      </c:catAx>
      <c:valAx>
        <c:axId val="170572416"/>
        <c:scaling>
          <c:orientation val="minMax"/>
        </c:scaling>
        <c:delete val="0"/>
        <c:axPos val="l"/>
        <c:majorGridlines/>
        <c:numFmt formatCode="&quot;£&quot;#,##0.00_);[Red]\(&quot;£&quot;#,##0.00\)" sourceLinked="1"/>
        <c:majorTickMark val="out"/>
        <c:minorTickMark val="none"/>
        <c:tickLblPos val="nextTo"/>
        <c:crossAx val="170570880"/>
        <c:crosses val="autoZero"/>
        <c:crossBetween val="between"/>
      </c:valAx>
    </c:plotArea>
    <c:legend>
      <c:legendPos val="r"/>
      <c:layout>
        <c:manualLayout>
          <c:xMode val="edge"/>
          <c:yMode val="edge"/>
          <c:x val="0.79848947774259016"/>
          <c:y val="0.23503985668259078"/>
          <c:w val="0.18379655814422746"/>
          <c:h val="0.3535509943339629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CB06B-BAE9-4F5D-B2A2-CBCD37C20A5D}" type="doc">
      <dgm:prSet loTypeId="urn:microsoft.com/office/officeart/2005/8/layout/chevron2" loCatId="process" qsTypeId="urn:microsoft.com/office/officeart/2005/8/quickstyle/3d3" qsCatId="3D" csTypeId="urn:microsoft.com/office/officeart/2005/8/colors/colorful2" csCatId="colorful" phldr="1"/>
      <dgm:spPr/>
      <dgm:t>
        <a:bodyPr/>
        <a:lstStyle/>
        <a:p>
          <a:endParaRPr lang="en-GB"/>
        </a:p>
      </dgm:t>
    </dgm:pt>
    <dgm:pt modelId="{1D87EE2B-92BD-45B7-A9E8-404B9446EC6A}">
      <dgm:prSet phldrT="[Text]"/>
      <dgm:spPr/>
      <dgm:t>
        <a:bodyPr/>
        <a:lstStyle/>
        <a:p>
          <a:r>
            <a:rPr lang="en-GB" b="1" dirty="0">
              <a:latin typeface="Arial" panose="020B0604020202020204" pitchFamily="34" charset="0"/>
              <a:cs typeface="Arial" panose="020B0604020202020204" pitchFamily="34" charset="0"/>
            </a:rPr>
            <a:t>How was data collected?</a:t>
          </a:r>
        </a:p>
      </dgm:t>
    </dgm:pt>
    <dgm:pt modelId="{E3716D76-74EA-455F-AF77-CD5112048175}" type="parTrans" cxnId="{E3814230-542D-4EE7-A263-A9BC94A7E37C}">
      <dgm:prSet/>
      <dgm:spPr/>
      <dgm:t>
        <a:bodyPr/>
        <a:lstStyle/>
        <a:p>
          <a:endParaRPr lang="en-GB"/>
        </a:p>
      </dgm:t>
    </dgm:pt>
    <dgm:pt modelId="{6F33A004-E42D-46AD-A6CA-4EAED035AA7E}" type="sibTrans" cxnId="{E3814230-542D-4EE7-A263-A9BC94A7E37C}">
      <dgm:prSet/>
      <dgm:spPr/>
      <dgm:t>
        <a:bodyPr/>
        <a:lstStyle/>
        <a:p>
          <a:endParaRPr lang="en-GB"/>
        </a:p>
      </dgm:t>
    </dgm:pt>
    <dgm:pt modelId="{A2B8D7B6-7581-460D-B01C-DA1E3A04321D}">
      <dgm:prSet phldrT="[Text]" custT="1"/>
      <dgm:spPr/>
      <dgm:t>
        <a:bodyPr/>
        <a:lstStyle/>
        <a:p>
          <a:r>
            <a:rPr lang="en-US" sz="1200" dirty="0">
              <a:latin typeface="Arial" panose="020B0604020202020204" pitchFamily="34" charset="0"/>
              <a:cs typeface="Arial" panose="020B0604020202020204" pitchFamily="34" charset="0"/>
            </a:rPr>
            <a:t>Enquiries requesting stability information following a temperature deviation from recommended storage were completed and logged using </a:t>
          </a:r>
          <a:r>
            <a:rPr lang="en-US" sz="1200" dirty="0" err="1">
              <a:latin typeface="Arial" panose="020B0604020202020204" pitchFamily="34" charset="0"/>
              <a:cs typeface="Arial" panose="020B0604020202020204" pitchFamily="34" charset="0"/>
            </a:rPr>
            <a:t>MiDatabank</a:t>
          </a:r>
          <a:endParaRPr lang="en-GB" sz="1200" dirty="0">
            <a:latin typeface="Arial" panose="020B0604020202020204" pitchFamily="34" charset="0"/>
            <a:cs typeface="Arial" panose="020B0604020202020204" pitchFamily="34" charset="0"/>
          </a:endParaRPr>
        </a:p>
      </dgm:t>
    </dgm:pt>
    <dgm:pt modelId="{AB3CBFF7-C055-4AFF-A92B-0D7A5C168EC8}" type="parTrans" cxnId="{3BF3E4EC-88B5-4060-A737-E35A0AD9AC4D}">
      <dgm:prSet/>
      <dgm:spPr/>
      <dgm:t>
        <a:bodyPr/>
        <a:lstStyle/>
        <a:p>
          <a:endParaRPr lang="en-GB"/>
        </a:p>
      </dgm:t>
    </dgm:pt>
    <dgm:pt modelId="{89A0D6FA-0A9E-427E-9AD0-4D5A431A6412}" type="sibTrans" cxnId="{3BF3E4EC-88B5-4060-A737-E35A0AD9AC4D}">
      <dgm:prSet/>
      <dgm:spPr/>
      <dgm:t>
        <a:bodyPr/>
        <a:lstStyle/>
        <a:p>
          <a:endParaRPr lang="en-GB"/>
        </a:p>
      </dgm:t>
    </dgm:pt>
    <dgm:pt modelId="{350C9439-805C-4141-BB61-4DC06E89537D}">
      <dgm:prSet phldrT="[Text]"/>
      <dgm:spPr/>
      <dgm:t>
        <a:bodyPr/>
        <a:lstStyle/>
        <a:p>
          <a:r>
            <a:rPr lang="en-GB" b="1" dirty="0">
              <a:latin typeface="Arial" panose="020B0604020202020204" pitchFamily="34" charset="0"/>
              <a:cs typeface="Arial" panose="020B0604020202020204" pitchFamily="34" charset="0"/>
            </a:rPr>
            <a:t>Source of stability information</a:t>
          </a:r>
        </a:p>
      </dgm:t>
    </dgm:pt>
    <dgm:pt modelId="{6E1A6F94-1A46-4262-A06E-6093C2F50EAA}" type="parTrans" cxnId="{DCDC3070-8D54-4269-8A8B-B0885F280627}">
      <dgm:prSet/>
      <dgm:spPr/>
      <dgm:t>
        <a:bodyPr/>
        <a:lstStyle/>
        <a:p>
          <a:endParaRPr lang="en-GB"/>
        </a:p>
      </dgm:t>
    </dgm:pt>
    <dgm:pt modelId="{CE47A19E-EF7E-48C6-A9D9-94512FDF35F9}" type="sibTrans" cxnId="{DCDC3070-8D54-4269-8A8B-B0885F280627}">
      <dgm:prSet/>
      <dgm:spPr/>
      <dgm:t>
        <a:bodyPr/>
        <a:lstStyle/>
        <a:p>
          <a:endParaRPr lang="en-GB"/>
        </a:p>
      </dgm:t>
    </dgm:pt>
    <dgm:pt modelId="{0E57F2CF-41F7-4CB5-9EEB-852B31C23A71}">
      <dgm:prSet phldrT="[Text]" custT="1"/>
      <dgm:spPr/>
      <dgm:t>
        <a:bodyPr/>
        <a:lstStyle/>
        <a:p>
          <a:r>
            <a:rPr lang="en-US" sz="1200" dirty="0">
              <a:latin typeface="Arial" panose="020B0604020202020204" pitchFamily="34" charset="0"/>
              <a:cs typeface="Arial" panose="020B0604020202020204" pitchFamily="34" charset="0"/>
            </a:rPr>
            <a:t>Summary of Product Characteristics (SPC)</a:t>
          </a:r>
          <a:endParaRPr lang="en-GB" sz="1200" dirty="0">
            <a:latin typeface="Arial" panose="020B0604020202020204" pitchFamily="34" charset="0"/>
            <a:cs typeface="Arial" panose="020B0604020202020204" pitchFamily="34" charset="0"/>
          </a:endParaRPr>
        </a:p>
      </dgm:t>
    </dgm:pt>
    <dgm:pt modelId="{EF2C2B4D-454F-4F34-82F2-E671BC6FC147}" type="parTrans" cxnId="{F3C2E0CC-E8A5-4B30-BFA9-416482ECECB1}">
      <dgm:prSet/>
      <dgm:spPr/>
      <dgm:t>
        <a:bodyPr/>
        <a:lstStyle/>
        <a:p>
          <a:endParaRPr lang="en-GB"/>
        </a:p>
      </dgm:t>
    </dgm:pt>
    <dgm:pt modelId="{99FE756F-4EC8-4312-B56B-B30CC629EA54}" type="sibTrans" cxnId="{F3C2E0CC-E8A5-4B30-BFA9-416482ECECB1}">
      <dgm:prSet/>
      <dgm:spPr/>
      <dgm:t>
        <a:bodyPr/>
        <a:lstStyle/>
        <a:p>
          <a:endParaRPr lang="en-GB"/>
        </a:p>
      </dgm:t>
    </dgm:pt>
    <dgm:pt modelId="{59F0FCD3-9D2D-40D4-90E4-806BB5154E11}">
      <dgm:prSet phldrT="[Text]"/>
      <dgm:spPr/>
      <dgm:t>
        <a:bodyPr/>
        <a:lstStyle/>
        <a:p>
          <a:r>
            <a:rPr lang="en-GB" b="1" dirty="0">
              <a:latin typeface="Arial" panose="020B0604020202020204" pitchFamily="34" charset="0"/>
              <a:cs typeface="Arial" panose="020B0604020202020204" pitchFamily="34" charset="0"/>
            </a:rPr>
            <a:t>Pricing information</a:t>
          </a:r>
        </a:p>
      </dgm:t>
    </dgm:pt>
    <dgm:pt modelId="{67794BA2-450F-4059-9F53-3494DC21E8E9}" type="parTrans" cxnId="{BBA6EB8B-A5F0-4CBA-99D8-BD0573D0F450}">
      <dgm:prSet/>
      <dgm:spPr/>
      <dgm:t>
        <a:bodyPr/>
        <a:lstStyle/>
        <a:p>
          <a:endParaRPr lang="en-GB"/>
        </a:p>
      </dgm:t>
    </dgm:pt>
    <dgm:pt modelId="{239E3024-8627-41C3-AECE-940AB730BA47}" type="sibTrans" cxnId="{BBA6EB8B-A5F0-4CBA-99D8-BD0573D0F450}">
      <dgm:prSet/>
      <dgm:spPr/>
      <dgm:t>
        <a:bodyPr/>
        <a:lstStyle/>
        <a:p>
          <a:endParaRPr lang="en-GB"/>
        </a:p>
      </dgm:t>
    </dgm:pt>
    <dgm:pt modelId="{62FE964C-9AF9-4F13-A27F-FD4D9E62B0FA}">
      <dgm:prSet phldrT="[Text]" custT="1"/>
      <dgm:spPr/>
      <dgm:t>
        <a:bodyPr/>
        <a:lstStyle/>
        <a:p>
          <a:r>
            <a:rPr lang="en-US" sz="1200" dirty="0">
              <a:latin typeface="Arial" panose="020B0604020202020204" pitchFamily="34" charset="0"/>
              <a:cs typeface="Arial" panose="020B0604020202020204" pitchFamily="34" charset="0"/>
            </a:rPr>
            <a:t>A cost-analysis was undertaken to identify potential and actual cost savings to the wider NHS based on whether medicines were re-used or discarded.</a:t>
          </a:r>
          <a:endParaRPr lang="en-GB" sz="1200" dirty="0">
            <a:latin typeface="Arial" panose="020B0604020202020204" pitchFamily="34" charset="0"/>
            <a:cs typeface="Arial" panose="020B0604020202020204" pitchFamily="34" charset="0"/>
          </a:endParaRPr>
        </a:p>
      </dgm:t>
    </dgm:pt>
    <dgm:pt modelId="{72F1AB5C-9AC7-4637-8CCA-9A439564DB89}" type="parTrans" cxnId="{B3B68FB4-CD29-4D52-80A4-EE14B70ECF1B}">
      <dgm:prSet/>
      <dgm:spPr/>
      <dgm:t>
        <a:bodyPr/>
        <a:lstStyle/>
        <a:p>
          <a:endParaRPr lang="en-GB"/>
        </a:p>
      </dgm:t>
    </dgm:pt>
    <dgm:pt modelId="{30F84EFB-7561-463C-911D-ED47E02D4F1B}" type="sibTrans" cxnId="{B3B68FB4-CD29-4D52-80A4-EE14B70ECF1B}">
      <dgm:prSet/>
      <dgm:spPr/>
      <dgm:t>
        <a:bodyPr/>
        <a:lstStyle/>
        <a:p>
          <a:endParaRPr lang="en-GB"/>
        </a:p>
      </dgm:t>
    </dgm:pt>
    <dgm:pt modelId="{6544AA0F-F5D0-4A11-B022-3E9FAB6629C2}">
      <dgm:prSet custT="1"/>
      <dgm:spPr/>
      <dgm:t>
        <a:bodyPr/>
        <a:lstStyle/>
        <a:p>
          <a:r>
            <a:rPr lang="en-US" sz="1200" dirty="0">
              <a:latin typeface="Arial" panose="020B0604020202020204" pitchFamily="34" charset="0"/>
              <a:cs typeface="Arial" panose="020B0604020202020204" pitchFamily="34" charset="0"/>
            </a:rPr>
            <a:t>The number of vaccine replacement order requests with vaccines details was obtained from </a:t>
          </a:r>
          <a:r>
            <a:rPr lang="en-US" sz="1200" dirty="0" err="1">
              <a:latin typeface="Arial" panose="020B0604020202020204" pitchFamily="34" charset="0"/>
              <a:cs typeface="Arial" panose="020B0604020202020204" pitchFamily="34" charset="0"/>
            </a:rPr>
            <a:t>ImmForm</a:t>
          </a:r>
          <a:r>
            <a:rPr lang="en-US" sz="1200" dirty="0">
              <a:latin typeface="Arial" panose="020B0604020202020204" pitchFamily="34" charset="0"/>
              <a:cs typeface="Arial" panose="020B0604020202020204" pitchFamily="34" charset="0"/>
            </a:rPr>
            <a:t> for CCG’s in Leicestershire (only orders due to temperature deviations were considered)</a:t>
          </a:r>
          <a:endParaRPr lang="en-GB" sz="1200" dirty="0">
            <a:latin typeface="Arial" panose="020B0604020202020204" pitchFamily="34" charset="0"/>
            <a:cs typeface="Arial" panose="020B0604020202020204" pitchFamily="34" charset="0"/>
          </a:endParaRPr>
        </a:p>
      </dgm:t>
    </dgm:pt>
    <dgm:pt modelId="{575F634F-07E4-4C71-93CE-C970B53B22B8}" type="parTrans" cxnId="{F398FE0D-D23B-4915-8054-1C877F94719C}">
      <dgm:prSet/>
      <dgm:spPr/>
      <dgm:t>
        <a:bodyPr/>
        <a:lstStyle/>
        <a:p>
          <a:endParaRPr lang="en-GB"/>
        </a:p>
      </dgm:t>
    </dgm:pt>
    <dgm:pt modelId="{B521F7CB-C583-40F5-89ED-DCD8DD0189FA}" type="sibTrans" cxnId="{F398FE0D-D23B-4915-8054-1C877F94719C}">
      <dgm:prSet/>
      <dgm:spPr/>
      <dgm:t>
        <a:bodyPr/>
        <a:lstStyle/>
        <a:p>
          <a:endParaRPr lang="en-GB"/>
        </a:p>
      </dgm:t>
    </dgm:pt>
    <dgm:pt modelId="{94B8D5A8-D5B2-458C-88BF-292E45247982}">
      <dgm:prSet custT="1"/>
      <dgm:spPr/>
      <dgm:t>
        <a:bodyPr/>
        <a:lstStyle/>
        <a:p>
          <a:r>
            <a:rPr lang="en-GB" sz="1200" dirty="0">
              <a:latin typeface="Arial" panose="020B0604020202020204" pitchFamily="34" charset="0"/>
              <a:cs typeface="Arial" panose="020B0604020202020204" pitchFamily="34" charset="0"/>
            </a:rPr>
            <a:t>Specialist Pharmacy Services (SPS)</a:t>
          </a:r>
        </a:p>
      </dgm:t>
    </dgm:pt>
    <dgm:pt modelId="{D73FF163-BF30-4486-9A82-0927508F0EEC}" type="parTrans" cxnId="{C9AECB27-162C-41F6-BE93-14FF1268A42D}">
      <dgm:prSet/>
      <dgm:spPr/>
      <dgm:t>
        <a:bodyPr/>
        <a:lstStyle/>
        <a:p>
          <a:endParaRPr lang="en-GB"/>
        </a:p>
      </dgm:t>
    </dgm:pt>
    <dgm:pt modelId="{1234E3DB-A834-4DD9-A7D9-EF181664D1FA}" type="sibTrans" cxnId="{C9AECB27-162C-41F6-BE93-14FF1268A42D}">
      <dgm:prSet/>
      <dgm:spPr/>
      <dgm:t>
        <a:bodyPr/>
        <a:lstStyle/>
        <a:p>
          <a:endParaRPr lang="en-GB"/>
        </a:p>
      </dgm:t>
    </dgm:pt>
    <dgm:pt modelId="{394C4F0C-B1C0-4712-A68A-CA85BF874AB1}">
      <dgm:prSet custT="1"/>
      <dgm:spPr/>
      <dgm:t>
        <a:bodyPr/>
        <a:lstStyle/>
        <a:p>
          <a:r>
            <a:rPr lang="en-GB" sz="1200" dirty="0">
              <a:latin typeface="Arial" panose="020B0604020202020204" pitchFamily="34" charset="0"/>
              <a:cs typeface="Arial" panose="020B0604020202020204" pitchFamily="34" charset="0"/>
            </a:rPr>
            <a:t>Trent fridge database (Internal database)</a:t>
          </a:r>
        </a:p>
      </dgm:t>
    </dgm:pt>
    <dgm:pt modelId="{CDFEA2B5-55AA-47EB-AAE3-225E8B8665C6}" type="parTrans" cxnId="{EA3B85DF-EB51-4156-AFA2-218DFD4C2E48}">
      <dgm:prSet/>
      <dgm:spPr/>
      <dgm:t>
        <a:bodyPr/>
        <a:lstStyle/>
        <a:p>
          <a:endParaRPr lang="en-GB"/>
        </a:p>
      </dgm:t>
    </dgm:pt>
    <dgm:pt modelId="{7CE5FF6A-7364-4B5C-88F9-E795C41DC9A2}" type="sibTrans" cxnId="{EA3B85DF-EB51-4156-AFA2-218DFD4C2E48}">
      <dgm:prSet/>
      <dgm:spPr/>
      <dgm:t>
        <a:bodyPr/>
        <a:lstStyle/>
        <a:p>
          <a:endParaRPr lang="en-GB"/>
        </a:p>
      </dgm:t>
    </dgm:pt>
    <dgm:pt modelId="{E5045B61-B2F3-4697-8F1F-EBF0D6EDE0A0}">
      <dgm:prSet custT="1"/>
      <dgm:spPr/>
      <dgm:t>
        <a:bodyPr/>
        <a:lstStyle/>
        <a:p>
          <a:r>
            <a:rPr lang="en-GB" sz="1200" dirty="0">
              <a:latin typeface="Arial" panose="020B0604020202020204" pitchFamily="34" charset="0"/>
              <a:cs typeface="Arial" panose="020B0604020202020204" pitchFamily="34" charset="0"/>
            </a:rPr>
            <a:t>Manufacturers</a:t>
          </a:r>
        </a:p>
      </dgm:t>
    </dgm:pt>
    <dgm:pt modelId="{19286714-D1AD-4486-A50F-721C3F1BF7B1}" type="parTrans" cxnId="{E347002E-13E8-42BB-8E4D-E03DDA0A326A}">
      <dgm:prSet/>
      <dgm:spPr/>
      <dgm:t>
        <a:bodyPr/>
        <a:lstStyle/>
        <a:p>
          <a:endParaRPr lang="en-GB"/>
        </a:p>
      </dgm:t>
    </dgm:pt>
    <dgm:pt modelId="{9B4D85E3-BC5E-45E4-AA02-50592E419532}" type="sibTrans" cxnId="{E347002E-13E8-42BB-8E4D-E03DDA0A326A}">
      <dgm:prSet/>
      <dgm:spPr/>
      <dgm:t>
        <a:bodyPr/>
        <a:lstStyle/>
        <a:p>
          <a:endParaRPr lang="en-GB"/>
        </a:p>
      </dgm:t>
    </dgm:pt>
    <dgm:pt modelId="{D9F0F582-59C5-4A47-91C4-55F7006D438B}">
      <dgm:prSet phldrT="[Text]" custT="1"/>
      <dgm:spPr/>
      <dgm:t>
        <a:bodyPr/>
        <a:lstStyle/>
        <a:p>
          <a:r>
            <a:rPr lang="en-US" sz="1200" dirty="0">
              <a:latin typeface="Arial" panose="020B0604020202020204" pitchFamily="34" charset="0"/>
              <a:cs typeface="Arial" panose="020B0604020202020204" pitchFamily="34" charset="0"/>
            </a:rPr>
            <a:t>Prices for medicines were obtained from the October 2019 edition of the Drug Tariff</a:t>
          </a:r>
          <a:r>
            <a:rPr lang="en-US" sz="900" dirty="0">
              <a:latin typeface="Arial" panose="020B0604020202020204" pitchFamily="34" charset="0"/>
              <a:cs typeface="Arial" panose="020B0604020202020204" pitchFamily="34" charset="0"/>
            </a:rPr>
            <a:t>.</a:t>
          </a:r>
          <a:endParaRPr lang="en-GB" sz="900" dirty="0">
            <a:latin typeface="Arial" panose="020B0604020202020204" pitchFamily="34" charset="0"/>
            <a:cs typeface="Arial" panose="020B0604020202020204" pitchFamily="34" charset="0"/>
          </a:endParaRPr>
        </a:p>
      </dgm:t>
    </dgm:pt>
    <dgm:pt modelId="{F9328A19-F5C6-49DA-BC88-27E8FD9B31A9}" type="parTrans" cxnId="{561FF787-7FC9-40A4-8944-98D8AB8A558C}">
      <dgm:prSet/>
      <dgm:spPr/>
      <dgm:t>
        <a:bodyPr/>
        <a:lstStyle/>
        <a:p>
          <a:endParaRPr lang="en-GB"/>
        </a:p>
      </dgm:t>
    </dgm:pt>
    <dgm:pt modelId="{BA2122C8-B551-44AD-A6B0-B783338D21A4}" type="sibTrans" cxnId="{561FF787-7FC9-40A4-8944-98D8AB8A558C}">
      <dgm:prSet/>
      <dgm:spPr/>
      <dgm:t>
        <a:bodyPr/>
        <a:lstStyle/>
        <a:p>
          <a:endParaRPr lang="en-GB"/>
        </a:p>
      </dgm:t>
    </dgm:pt>
    <dgm:pt modelId="{18871FDD-4CE9-4E7F-8287-C3F4D52270ED}">
      <dgm:prSet phldrT="[Text]" custT="1"/>
      <dgm:spPr/>
      <dgm:t>
        <a:bodyPr/>
        <a:lstStyle/>
        <a:p>
          <a:r>
            <a:rPr lang="en-US" sz="1200" dirty="0">
              <a:latin typeface="Arial" panose="020B0604020202020204" pitchFamily="34" charset="0"/>
              <a:cs typeface="Arial" panose="020B0604020202020204" pitchFamily="34" charset="0"/>
            </a:rPr>
            <a:t>After completion of an enquiry a follow-up call was made to establish if the items involved in the excursion were used or discarded if supportive data was available</a:t>
          </a:r>
          <a:endParaRPr lang="en-GB" sz="1200" dirty="0">
            <a:latin typeface="Arial" panose="020B0604020202020204" pitchFamily="34" charset="0"/>
            <a:cs typeface="Arial" panose="020B0604020202020204" pitchFamily="34" charset="0"/>
          </a:endParaRPr>
        </a:p>
      </dgm:t>
    </dgm:pt>
    <dgm:pt modelId="{06035BEB-569B-4EA2-940A-3B4DB2EC7D24}" type="parTrans" cxnId="{DD1F23FB-C7CE-4F7D-8682-1D7F587EFEAD}">
      <dgm:prSet/>
      <dgm:spPr/>
      <dgm:t>
        <a:bodyPr/>
        <a:lstStyle/>
        <a:p>
          <a:endParaRPr lang="en-GB"/>
        </a:p>
      </dgm:t>
    </dgm:pt>
    <dgm:pt modelId="{8F03D040-F1C1-4C23-B84B-42CB3C75AA9B}" type="sibTrans" cxnId="{DD1F23FB-C7CE-4F7D-8682-1D7F587EFEAD}">
      <dgm:prSet/>
      <dgm:spPr/>
      <dgm:t>
        <a:bodyPr/>
        <a:lstStyle/>
        <a:p>
          <a:endParaRPr lang="en-GB"/>
        </a:p>
      </dgm:t>
    </dgm:pt>
    <dgm:pt modelId="{9FB2DC4E-ABE2-443C-A9CD-55E8845FC091}">
      <dgm:prSet phldrT="[Text]" custT="1"/>
      <dgm:spPr/>
      <dgm:t>
        <a:bodyPr/>
        <a:lstStyle/>
        <a:p>
          <a:r>
            <a:rPr lang="en-US" sz="1200" dirty="0">
              <a:latin typeface="Arial" panose="020B0604020202020204" pitchFamily="34" charset="0"/>
              <a:cs typeface="Arial" panose="020B0604020202020204" pitchFamily="34" charset="0"/>
            </a:rPr>
            <a:t>The enquirer was asked for the number of refrigerated items involved in the excursion to undertake the cost-analysis. Where quantities were not known a total minimum cost was calculated based on one dose unit or one original container. </a:t>
          </a:r>
          <a:endParaRPr lang="en-GB" sz="1200" dirty="0">
            <a:latin typeface="Arial" panose="020B0604020202020204" pitchFamily="34" charset="0"/>
            <a:cs typeface="Arial" panose="020B0604020202020204" pitchFamily="34" charset="0"/>
          </a:endParaRPr>
        </a:p>
      </dgm:t>
    </dgm:pt>
    <dgm:pt modelId="{8521D8A2-3F34-4BB4-B22B-0BD59F07BA65}" type="parTrans" cxnId="{922CF91B-643D-47D1-8FE0-FC6B7E83940F}">
      <dgm:prSet/>
      <dgm:spPr/>
      <dgm:t>
        <a:bodyPr/>
        <a:lstStyle/>
        <a:p>
          <a:endParaRPr lang="en-GB"/>
        </a:p>
      </dgm:t>
    </dgm:pt>
    <dgm:pt modelId="{6A3C3ED4-9519-4BD8-88C5-D84DA20CD434}" type="sibTrans" cxnId="{922CF91B-643D-47D1-8FE0-FC6B7E83940F}">
      <dgm:prSet/>
      <dgm:spPr/>
      <dgm:t>
        <a:bodyPr/>
        <a:lstStyle/>
        <a:p>
          <a:endParaRPr lang="en-GB"/>
        </a:p>
      </dgm:t>
    </dgm:pt>
    <dgm:pt modelId="{289D48EE-F807-4113-932E-2193213CFB61}" type="pres">
      <dgm:prSet presAssocID="{DB5CB06B-BAE9-4F5D-B2A2-CBCD37C20A5D}" presName="linearFlow" presStyleCnt="0">
        <dgm:presLayoutVars>
          <dgm:dir/>
          <dgm:animLvl val="lvl"/>
          <dgm:resizeHandles val="exact"/>
        </dgm:presLayoutVars>
      </dgm:prSet>
      <dgm:spPr/>
      <dgm:t>
        <a:bodyPr/>
        <a:lstStyle/>
        <a:p>
          <a:endParaRPr lang="en-GB"/>
        </a:p>
      </dgm:t>
    </dgm:pt>
    <dgm:pt modelId="{E4B9B84D-F9A4-4394-9E28-8485F6E49CD8}" type="pres">
      <dgm:prSet presAssocID="{1D87EE2B-92BD-45B7-A9E8-404B9446EC6A}" presName="composite" presStyleCnt="0"/>
      <dgm:spPr/>
    </dgm:pt>
    <dgm:pt modelId="{47F2A211-0121-45F5-A96F-AC17AD232E24}" type="pres">
      <dgm:prSet presAssocID="{1D87EE2B-92BD-45B7-A9E8-404B9446EC6A}" presName="parentText" presStyleLbl="alignNode1" presStyleIdx="0" presStyleCnt="3">
        <dgm:presLayoutVars>
          <dgm:chMax val="1"/>
          <dgm:bulletEnabled val="1"/>
        </dgm:presLayoutVars>
      </dgm:prSet>
      <dgm:spPr/>
      <dgm:t>
        <a:bodyPr/>
        <a:lstStyle/>
        <a:p>
          <a:endParaRPr lang="en-GB"/>
        </a:p>
      </dgm:t>
    </dgm:pt>
    <dgm:pt modelId="{527F9E03-8CD2-4B60-87BD-A53CF1F72607}" type="pres">
      <dgm:prSet presAssocID="{1D87EE2B-92BD-45B7-A9E8-404B9446EC6A}" presName="descendantText" presStyleLbl="alignAcc1" presStyleIdx="0" presStyleCnt="3" custScaleY="116358">
        <dgm:presLayoutVars>
          <dgm:bulletEnabled val="1"/>
        </dgm:presLayoutVars>
      </dgm:prSet>
      <dgm:spPr/>
      <dgm:t>
        <a:bodyPr/>
        <a:lstStyle/>
        <a:p>
          <a:endParaRPr lang="en-GB"/>
        </a:p>
      </dgm:t>
    </dgm:pt>
    <dgm:pt modelId="{2F9D3B75-81C3-4C53-86D8-94F3945275D0}" type="pres">
      <dgm:prSet presAssocID="{6F33A004-E42D-46AD-A6CA-4EAED035AA7E}" presName="sp" presStyleCnt="0"/>
      <dgm:spPr/>
    </dgm:pt>
    <dgm:pt modelId="{E044E3EB-B878-4856-9695-94489A006DC0}" type="pres">
      <dgm:prSet presAssocID="{350C9439-805C-4141-BB61-4DC06E89537D}" presName="composite" presStyleCnt="0"/>
      <dgm:spPr/>
    </dgm:pt>
    <dgm:pt modelId="{E86A500E-2110-46A5-8F30-92F39B691E45}" type="pres">
      <dgm:prSet presAssocID="{350C9439-805C-4141-BB61-4DC06E89537D}" presName="parentText" presStyleLbl="alignNode1" presStyleIdx="1" presStyleCnt="3">
        <dgm:presLayoutVars>
          <dgm:chMax val="1"/>
          <dgm:bulletEnabled val="1"/>
        </dgm:presLayoutVars>
      </dgm:prSet>
      <dgm:spPr/>
      <dgm:t>
        <a:bodyPr/>
        <a:lstStyle/>
        <a:p>
          <a:endParaRPr lang="en-GB"/>
        </a:p>
      </dgm:t>
    </dgm:pt>
    <dgm:pt modelId="{5EF8F46A-F01C-487E-A7DE-DDE084DCE7F0}" type="pres">
      <dgm:prSet presAssocID="{350C9439-805C-4141-BB61-4DC06E89537D}" presName="descendantText" presStyleLbl="alignAcc1" presStyleIdx="1" presStyleCnt="3">
        <dgm:presLayoutVars>
          <dgm:bulletEnabled val="1"/>
        </dgm:presLayoutVars>
      </dgm:prSet>
      <dgm:spPr/>
      <dgm:t>
        <a:bodyPr/>
        <a:lstStyle/>
        <a:p>
          <a:endParaRPr lang="en-GB"/>
        </a:p>
      </dgm:t>
    </dgm:pt>
    <dgm:pt modelId="{482283E6-539A-4141-B033-0D7CFF31A3FC}" type="pres">
      <dgm:prSet presAssocID="{CE47A19E-EF7E-48C6-A9D9-94512FDF35F9}" presName="sp" presStyleCnt="0"/>
      <dgm:spPr/>
    </dgm:pt>
    <dgm:pt modelId="{E23E5DA9-4E2B-46DC-9ADF-1EC945312DC7}" type="pres">
      <dgm:prSet presAssocID="{59F0FCD3-9D2D-40D4-90E4-806BB5154E11}" presName="composite" presStyleCnt="0"/>
      <dgm:spPr/>
    </dgm:pt>
    <dgm:pt modelId="{23D43603-49F1-442B-BA66-DCBF2A2290E0}" type="pres">
      <dgm:prSet presAssocID="{59F0FCD3-9D2D-40D4-90E4-806BB5154E11}" presName="parentText" presStyleLbl="alignNode1" presStyleIdx="2" presStyleCnt="3">
        <dgm:presLayoutVars>
          <dgm:chMax val="1"/>
          <dgm:bulletEnabled val="1"/>
        </dgm:presLayoutVars>
      </dgm:prSet>
      <dgm:spPr/>
      <dgm:t>
        <a:bodyPr/>
        <a:lstStyle/>
        <a:p>
          <a:endParaRPr lang="en-GB"/>
        </a:p>
      </dgm:t>
    </dgm:pt>
    <dgm:pt modelId="{4B476296-DF63-41E2-A97A-E4B068B98DD5}" type="pres">
      <dgm:prSet presAssocID="{59F0FCD3-9D2D-40D4-90E4-806BB5154E11}" presName="descendantText" presStyleLbl="alignAcc1" presStyleIdx="2" presStyleCnt="3" custScaleY="113895">
        <dgm:presLayoutVars>
          <dgm:bulletEnabled val="1"/>
        </dgm:presLayoutVars>
      </dgm:prSet>
      <dgm:spPr/>
      <dgm:t>
        <a:bodyPr/>
        <a:lstStyle/>
        <a:p>
          <a:endParaRPr lang="en-GB"/>
        </a:p>
      </dgm:t>
    </dgm:pt>
  </dgm:ptLst>
  <dgm:cxnLst>
    <dgm:cxn modelId="{DD1F23FB-C7CE-4F7D-8682-1D7F587EFEAD}" srcId="{1D87EE2B-92BD-45B7-A9E8-404B9446EC6A}" destId="{18871FDD-4CE9-4E7F-8287-C3F4D52270ED}" srcOrd="1" destOrd="0" parTransId="{06035BEB-569B-4EA2-940A-3B4DB2EC7D24}" sibTransId="{8F03D040-F1C1-4C23-B84B-42CB3C75AA9B}"/>
    <dgm:cxn modelId="{15D61C0E-CF55-4E51-8A15-388B999E20F6}" type="presOf" srcId="{59F0FCD3-9D2D-40D4-90E4-806BB5154E11}" destId="{23D43603-49F1-442B-BA66-DCBF2A2290E0}" srcOrd="0" destOrd="0" presId="urn:microsoft.com/office/officeart/2005/8/layout/chevron2"/>
    <dgm:cxn modelId="{8BA97254-BA0E-4B89-9895-57DDB0BFDDF6}" type="presOf" srcId="{A2B8D7B6-7581-460D-B01C-DA1E3A04321D}" destId="{527F9E03-8CD2-4B60-87BD-A53CF1F72607}" srcOrd="0" destOrd="0" presId="urn:microsoft.com/office/officeart/2005/8/layout/chevron2"/>
    <dgm:cxn modelId="{FB3F822A-AC9D-4A9D-92D3-4514C7CF3E36}" type="presOf" srcId="{62FE964C-9AF9-4F13-A27F-FD4D9E62B0FA}" destId="{4B476296-DF63-41E2-A97A-E4B068B98DD5}" srcOrd="0" destOrd="0" presId="urn:microsoft.com/office/officeart/2005/8/layout/chevron2"/>
    <dgm:cxn modelId="{E6702250-9447-4D29-BD13-30F303D04B02}" type="presOf" srcId="{DB5CB06B-BAE9-4F5D-B2A2-CBCD37C20A5D}" destId="{289D48EE-F807-4113-932E-2193213CFB61}" srcOrd="0" destOrd="0" presId="urn:microsoft.com/office/officeart/2005/8/layout/chevron2"/>
    <dgm:cxn modelId="{28EF27DE-5D04-4E65-A7E3-A4992FC47233}" type="presOf" srcId="{1D87EE2B-92BD-45B7-A9E8-404B9446EC6A}" destId="{47F2A211-0121-45F5-A96F-AC17AD232E24}" srcOrd="0" destOrd="0" presId="urn:microsoft.com/office/officeart/2005/8/layout/chevron2"/>
    <dgm:cxn modelId="{DCDC3070-8D54-4269-8A8B-B0885F280627}" srcId="{DB5CB06B-BAE9-4F5D-B2A2-CBCD37C20A5D}" destId="{350C9439-805C-4141-BB61-4DC06E89537D}" srcOrd="1" destOrd="0" parTransId="{6E1A6F94-1A46-4262-A06E-6093C2F50EAA}" sibTransId="{CE47A19E-EF7E-48C6-A9D9-94512FDF35F9}"/>
    <dgm:cxn modelId="{474587AA-A3D1-4226-8E63-886F994696D3}" type="presOf" srcId="{18871FDD-4CE9-4E7F-8287-C3F4D52270ED}" destId="{527F9E03-8CD2-4B60-87BD-A53CF1F72607}" srcOrd="0" destOrd="1" presId="urn:microsoft.com/office/officeart/2005/8/layout/chevron2"/>
    <dgm:cxn modelId="{2CE6A5C5-8CF1-4703-AEFF-A2BE85CDE8A1}" type="presOf" srcId="{350C9439-805C-4141-BB61-4DC06E89537D}" destId="{E86A500E-2110-46A5-8F30-92F39B691E45}" srcOrd="0" destOrd="0" presId="urn:microsoft.com/office/officeart/2005/8/layout/chevron2"/>
    <dgm:cxn modelId="{D72EF4CE-88B4-44A4-839C-94182E8E9BA9}" type="presOf" srcId="{E5045B61-B2F3-4697-8F1F-EBF0D6EDE0A0}" destId="{5EF8F46A-F01C-487E-A7DE-DDE084DCE7F0}" srcOrd="0" destOrd="3" presId="urn:microsoft.com/office/officeart/2005/8/layout/chevron2"/>
    <dgm:cxn modelId="{922CF91B-643D-47D1-8FE0-FC6B7E83940F}" srcId="{59F0FCD3-9D2D-40D4-90E4-806BB5154E11}" destId="{9FB2DC4E-ABE2-443C-A9CD-55E8845FC091}" srcOrd="1" destOrd="0" parTransId="{8521D8A2-3F34-4BB4-B22B-0BD59F07BA65}" sibTransId="{6A3C3ED4-9519-4BD8-88C5-D84DA20CD434}"/>
    <dgm:cxn modelId="{561FF787-7FC9-40A4-8944-98D8AB8A558C}" srcId="{59F0FCD3-9D2D-40D4-90E4-806BB5154E11}" destId="{D9F0F582-59C5-4A47-91C4-55F7006D438B}" srcOrd="2" destOrd="0" parTransId="{F9328A19-F5C6-49DA-BC88-27E8FD9B31A9}" sibTransId="{BA2122C8-B551-44AD-A6B0-B783338D21A4}"/>
    <dgm:cxn modelId="{047066EC-07F9-494A-8068-369ADA13C784}" type="presOf" srcId="{394C4F0C-B1C0-4712-A68A-CA85BF874AB1}" destId="{5EF8F46A-F01C-487E-A7DE-DDE084DCE7F0}" srcOrd="0" destOrd="2" presId="urn:microsoft.com/office/officeart/2005/8/layout/chevron2"/>
    <dgm:cxn modelId="{B3B68FB4-CD29-4D52-80A4-EE14B70ECF1B}" srcId="{59F0FCD3-9D2D-40D4-90E4-806BB5154E11}" destId="{62FE964C-9AF9-4F13-A27F-FD4D9E62B0FA}" srcOrd="0" destOrd="0" parTransId="{72F1AB5C-9AC7-4637-8CCA-9A439564DB89}" sibTransId="{30F84EFB-7561-463C-911D-ED47E02D4F1B}"/>
    <dgm:cxn modelId="{B5441C61-C74E-4064-9013-759A5571BC37}" type="presOf" srcId="{6544AA0F-F5D0-4A11-B022-3E9FAB6629C2}" destId="{527F9E03-8CD2-4B60-87BD-A53CF1F72607}" srcOrd="0" destOrd="2" presId="urn:microsoft.com/office/officeart/2005/8/layout/chevron2"/>
    <dgm:cxn modelId="{C837C432-968C-473A-9176-BDA181A43F0C}" type="presOf" srcId="{9FB2DC4E-ABE2-443C-A9CD-55E8845FC091}" destId="{4B476296-DF63-41E2-A97A-E4B068B98DD5}" srcOrd="0" destOrd="1" presId="urn:microsoft.com/office/officeart/2005/8/layout/chevron2"/>
    <dgm:cxn modelId="{BBA6EB8B-A5F0-4CBA-99D8-BD0573D0F450}" srcId="{DB5CB06B-BAE9-4F5D-B2A2-CBCD37C20A5D}" destId="{59F0FCD3-9D2D-40D4-90E4-806BB5154E11}" srcOrd="2" destOrd="0" parTransId="{67794BA2-450F-4059-9F53-3494DC21E8E9}" sibTransId="{239E3024-8627-41C3-AECE-940AB730BA47}"/>
    <dgm:cxn modelId="{8E75421B-FA34-49F7-851D-CE394ECBC516}" type="presOf" srcId="{D9F0F582-59C5-4A47-91C4-55F7006D438B}" destId="{4B476296-DF63-41E2-A97A-E4B068B98DD5}" srcOrd="0" destOrd="2" presId="urn:microsoft.com/office/officeart/2005/8/layout/chevron2"/>
    <dgm:cxn modelId="{E3814230-542D-4EE7-A263-A9BC94A7E37C}" srcId="{DB5CB06B-BAE9-4F5D-B2A2-CBCD37C20A5D}" destId="{1D87EE2B-92BD-45B7-A9E8-404B9446EC6A}" srcOrd="0" destOrd="0" parTransId="{E3716D76-74EA-455F-AF77-CD5112048175}" sibTransId="{6F33A004-E42D-46AD-A6CA-4EAED035AA7E}"/>
    <dgm:cxn modelId="{678F3404-79BB-4B48-871F-40688DB595EF}" type="presOf" srcId="{0E57F2CF-41F7-4CB5-9EEB-852B31C23A71}" destId="{5EF8F46A-F01C-487E-A7DE-DDE084DCE7F0}" srcOrd="0" destOrd="0" presId="urn:microsoft.com/office/officeart/2005/8/layout/chevron2"/>
    <dgm:cxn modelId="{F398FE0D-D23B-4915-8054-1C877F94719C}" srcId="{1D87EE2B-92BD-45B7-A9E8-404B9446EC6A}" destId="{6544AA0F-F5D0-4A11-B022-3E9FAB6629C2}" srcOrd="2" destOrd="0" parTransId="{575F634F-07E4-4C71-93CE-C970B53B22B8}" sibTransId="{B521F7CB-C583-40F5-89ED-DCD8DD0189FA}"/>
    <dgm:cxn modelId="{3BF3E4EC-88B5-4060-A737-E35A0AD9AC4D}" srcId="{1D87EE2B-92BD-45B7-A9E8-404B9446EC6A}" destId="{A2B8D7B6-7581-460D-B01C-DA1E3A04321D}" srcOrd="0" destOrd="0" parTransId="{AB3CBFF7-C055-4AFF-A92B-0D7A5C168EC8}" sibTransId="{89A0D6FA-0A9E-427E-9AD0-4D5A431A6412}"/>
    <dgm:cxn modelId="{E347002E-13E8-42BB-8E4D-E03DDA0A326A}" srcId="{350C9439-805C-4141-BB61-4DC06E89537D}" destId="{E5045B61-B2F3-4697-8F1F-EBF0D6EDE0A0}" srcOrd="3" destOrd="0" parTransId="{19286714-D1AD-4486-A50F-721C3F1BF7B1}" sibTransId="{9B4D85E3-BC5E-45E4-AA02-50592E419532}"/>
    <dgm:cxn modelId="{67BAFB3B-04EC-413D-B988-5E26F3BB68D3}" type="presOf" srcId="{94B8D5A8-D5B2-458C-88BF-292E45247982}" destId="{5EF8F46A-F01C-487E-A7DE-DDE084DCE7F0}" srcOrd="0" destOrd="1" presId="urn:microsoft.com/office/officeart/2005/8/layout/chevron2"/>
    <dgm:cxn modelId="{C9AECB27-162C-41F6-BE93-14FF1268A42D}" srcId="{350C9439-805C-4141-BB61-4DC06E89537D}" destId="{94B8D5A8-D5B2-458C-88BF-292E45247982}" srcOrd="1" destOrd="0" parTransId="{D73FF163-BF30-4486-9A82-0927508F0EEC}" sibTransId="{1234E3DB-A834-4DD9-A7D9-EF181664D1FA}"/>
    <dgm:cxn modelId="{F3C2E0CC-E8A5-4B30-BFA9-416482ECECB1}" srcId="{350C9439-805C-4141-BB61-4DC06E89537D}" destId="{0E57F2CF-41F7-4CB5-9EEB-852B31C23A71}" srcOrd="0" destOrd="0" parTransId="{EF2C2B4D-454F-4F34-82F2-E671BC6FC147}" sibTransId="{99FE756F-4EC8-4312-B56B-B30CC629EA54}"/>
    <dgm:cxn modelId="{EA3B85DF-EB51-4156-AFA2-218DFD4C2E48}" srcId="{350C9439-805C-4141-BB61-4DC06E89537D}" destId="{394C4F0C-B1C0-4712-A68A-CA85BF874AB1}" srcOrd="2" destOrd="0" parTransId="{CDFEA2B5-55AA-47EB-AAE3-225E8B8665C6}" sibTransId="{7CE5FF6A-7364-4B5C-88F9-E795C41DC9A2}"/>
    <dgm:cxn modelId="{361A3B2A-C565-40B4-A1DB-0F05171E2DEA}" type="presParOf" srcId="{289D48EE-F807-4113-932E-2193213CFB61}" destId="{E4B9B84D-F9A4-4394-9E28-8485F6E49CD8}" srcOrd="0" destOrd="0" presId="urn:microsoft.com/office/officeart/2005/8/layout/chevron2"/>
    <dgm:cxn modelId="{81F94EB7-D6F2-42B5-B5DD-9EDC9A52E572}" type="presParOf" srcId="{E4B9B84D-F9A4-4394-9E28-8485F6E49CD8}" destId="{47F2A211-0121-45F5-A96F-AC17AD232E24}" srcOrd="0" destOrd="0" presId="urn:microsoft.com/office/officeart/2005/8/layout/chevron2"/>
    <dgm:cxn modelId="{9023EA10-3C28-43EE-8066-C3EE9A000ED5}" type="presParOf" srcId="{E4B9B84D-F9A4-4394-9E28-8485F6E49CD8}" destId="{527F9E03-8CD2-4B60-87BD-A53CF1F72607}" srcOrd="1" destOrd="0" presId="urn:microsoft.com/office/officeart/2005/8/layout/chevron2"/>
    <dgm:cxn modelId="{D3A21C89-B307-48B9-9A4D-BC87E35AE90C}" type="presParOf" srcId="{289D48EE-F807-4113-932E-2193213CFB61}" destId="{2F9D3B75-81C3-4C53-86D8-94F3945275D0}" srcOrd="1" destOrd="0" presId="urn:microsoft.com/office/officeart/2005/8/layout/chevron2"/>
    <dgm:cxn modelId="{CFA941EC-0210-4540-9F7F-A17B33C5A2C9}" type="presParOf" srcId="{289D48EE-F807-4113-932E-2193213CFB61}" destId="{E044E3EB-B878-4856-9695-94489A006DC0}" srcOrd="2" destOrd="0" presId="urn:microsoft.com/office/officeart/2005/8/layout/chevron2"/>
    <dgm:cxn modelId="{DE1F8C9C-53E0-41AB-A8CB-5335B843216A}" type="presParOf" srcId="{E044E3EB-B878-4856-9695-94489A006DC0}" destId="{E86A500E-2110-46A5-8F30-92F39B691E45}" srcOrd="0" destOrd="0" presId="urn:microsoft.com/office/officeart/2005/8/layout/chevron2"/>
    <dgm:cxn modelId="{04B852AB-864E-4097-BCC0-E5FB7E0C5E56}" type="presParOf" srcId="{E044E3EB-B878-4856-9695-94489A006DC0}" destId="{5EF8F46A-F01C-487E-A7DE-DDE084DCE7F0}" srcOrd="1" destOrd="0" presId="urn:microsoft.com/office/officeart/2005/8/layout/chevron2"/>
    <dgm:cxn modelId="{F6BED0B8-1779-4376-A854-BD99D5FD0AB3}" type="presParOf" srcId="{289D48EE-F807-4113-932E-2193213CFB61}" destId="{482283E6-539A-4141-B033-0D7CFF31A3FC}" srcOrd="3" destOrd="0" presId="urn:microsoft.com/office/officeart/2005/8/layout/chevron2"/>
    <dgm:cxn modelId="{B788262E-CA6A-4338-9100-412A2C973D66}" type="presParOf" srcId="{289D48EE-F807-4113-932E-2193213CFB61}" destId="{E23E5DA9-4E2B-46DC-9ADF-1EC945312DC7}" srcOrd="4" destOrd="0" presId="urn:microsoft.com/office/officeart/2005/8/layout/chevron2"/>
    <dgm:cxn modelId="{C3E50EE2-A24C-4CD0-B593-01C953D01D35}" type="presParOf" srcId="{E23E5DA9-4E2B-46DC-9ADF-1EC945312DC7}" destId="{23D43603-49F1-442B-BA66-DCBF2A2290E0}" srcOrd="0" destOrd="0" presId="urn:microsoft.com/office/officeart/2005/8/layout/chevron2"/>
    <dgm:cxn modelId="{C728F314-E035-4584-B623-DE39827168C6}" type="presParOf" srcId="{E23E5DA9-4E2B-46DC-9ADF-1EC945312DC7}" destId="{4B476296-DF63-41E2-A97A-E4B068B98DD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2A211-0121-45F5-A96F-AC17AD232E24}">
      <dsp:nvSpPr>
        <dsp:cNvPr id="0" name=""/>
        <dsp:cNvSpPr/>
      </dsp:nvSpPr>
      <dsp:spPr>
        <a:xfrm rot="5400000">
          <a:off x="-217670" y="298166"/>
          <a:ext cx="1451135" cy="1015795"/>
        </a:xfrm>
        <a:prstGeom prst="chevron">
          <a:avLst/>
        </a:prstGeom>
        <a:solidFill>
          <a:schemeClr val="accent2">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Arial" panose="020B0604020202020204" pitchFamily="34" charset="0"/>
              <a:cs typeface="Arial" panose="020B0604020202020204" pitchFamily="34" charset="0"/>
            </a:rPr>
            <a:t>How was data collected?</a:t>
          </a:r>
        </a:p>
      </dsp:txBody>
      <dsp:txXfrm rot="-5400000">
        <a:off x="1" y="588394"/>
        <a:ext cx="1015795" cy="435340"/>
      </dsp:txXfrm>
    </dsp:sp>
    <dsp:sp modelId="{527F9E03-8CD2-4B60-87BD-A53CF1F72607}">
      <dsp:nvSpPr>
        <dsp:cNvPr id="0" name=""/>
        <dsp:cNvSpPr/>
      </dsp:nvSpPr>
      <dsp:spPr>
        <a:xfrm rot="5400000">
          <a:off x="3953153" y="-2934009"/>
          <a:ext cx="1097533" cy="697225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Enquiries requesting stability information following a temperature deviation from recommended storage were completed and logged using </a:t>
          </a:r>
          <a:r>
            <a:rPr lang="en-US" sz="1200" kern="1200" dirty="0" err="1">
              <a:latin typeface="Arial" panose="020B0604020202020204" pitchFamily="34" charset="0"/>
              <a:cs typeface="Arial" panose="020B0604020202020204" pitchFamily="34" charset="0"/>
            </a:rPr>
            <a:t>MiDatabank</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After completion of an enquiry a follow-up call was made to establish if the items involved in the excursion were used or discarded if supportive data was available</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The number of vaccine replacement order requests with vaccines details was obtained from </a:t>
          </a:r>
          <a:r>
            <a:rPr lang="en-US" sz="1200" kern="1200" dirty="0" err="1">
              <a:latin typeface="Arial" panose="020B0604020202020204" pitchFamily="34" charset="0"/>
              <a:cs typeface="Arial" panose="020B0604020202020204" pitchFamily="34" charset="0"/>
            </a:rPr>
            <a:t>ImmForm</a:t>
          </a:r>
          <a:r>
            <a:rPr lang="en-US" sz="1200" kern="1200" dirty="0">
              <a:latin typeface="Arial" panose="020B0604020202020204" pitchFamily="34" charset="0"/>
              <a:cs typeface="Arial" panose="020B0604020202020204" pitchFamily="34" charset="0"/>
            </a:rPr>
            <a:t> for CCG’s in Leicestershire (only orders due to temperature deviations were considered)</a:t>
          </a:r>
          <a:endParaRPr lang="en-GB" sz="1200" kern="1200" dirty="0">
            <a:latin typeface="Arial" panose="020B0604020202020204" pitchFamily="34" charset="0"/>
            <a:cs typeface="Arial" panose="020B0604020202020204" pitchFamily="34" charset="0"/>
          </a:endParaRPr>
        </a:p>
      </dsp:txBody>
      <dsp:txXfrm rot="-5400000">
        <a:off x="1015795" y="56926"/>
        <a:ext cx="6918673" cy="990379"/>
      </dsp:txXfrm>
    </dsp:sp>
    <dsp:sp modelId="{E86A500E-2110-46A5-8F30-92F39B691E45}">
      <dsp:nvSpPr>
        <dsp:cNvPr id="0" name=""/>
        <dsp:cNvSpPr/>
      </dsp:nvSpPr>
      <dsp:spPr>
        <a:xfrm rot="5400000">
          <a:off x="-217670" y="1560900"/>
          <a:ext cx="1451135" cy="1015795"/>
        </a:xfrm>
        <a:prstGeom prst="chevron">
          <a:avLst/>
        </a:prstGeom>
        <a:solidFill>
          <a:schemeClr val="accent2">
            <a:hueOff val="-1796981"/>
            <a:satOff val="12361"/>
            <a:lumOff val="1372"/>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Arial" panose="020B0604020202020204" pitchFamily="34" charset="0"/>
              <a:cs typeface="Arial" panose="020B0604020202020204" pitchFamily="34" charset="0"/>
            </a:rPr>
            <a:t>Source of stability information</a:t>
          </a:r>
        </a:p>
      </dsp:txBody>
      <dsp:txXfrm rot="-5400000">
        <a:off x="1" y="1851128"/>
        <a:ext cx="1015795" cy="435340"/>
      </dsp:txXfrm>
    </dsp:sp>
    <dsp:sp modelId="{5EF8F46A-F01C-487E-A7DE-DDE084DCE7F0}">
      <dsp:nvSpPr>
        <dsp:cNvPr id="0" name=""/>
        <dsp:cNvSpPr/>
      </dsp:nvSpPr>
      <dsp:spPr>
        <a:xfrm rot="5400000">
          <a:off x="4030301" y="-1671276"/>
          <a:ext cx="943238" cy="697225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Summary of Product Characteristics (SPC)</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Specialist Pharmacy Services (SPS)</a:t>
          </a: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Trent fridge database (Internal database)</a:t>
          </a:r>
        </a:p>
        <a:p>
          <a:pPr marL="114300" lvl="1" indent="-114300" algn="l" defTabSz="53340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Manufacturers</a:t>
          </a:r>
        </a:p>
      </dsp:txBody>
      <dsp:txXfrm rot="-5400000">
        <a:off x="1015796" y="1389274"/>
        <a:ext cx="6926205" cy="851148"/>
      </dsp:txXfrm>
    </dsp:sp>
    <dsp:sp modelId="{23D43603-49F1-442B-BA66-DCBF2A2290E0}">
      <dsp:nvSpPr>
        <dsp:cNvPr id="0" name=""/>
        <dsp:cNvSpPr/>
      </dsp:nvSpPr>
      <dsp:spPr>
        <a:xfrm rot="5400000">
          <a:off x="-217670" y="2889165"/>
          <a:ext cx="1451135" cy="1015795"/>
        </a:xfrm>
        <a:prstGeom prst="chevron">
          <a:avLst/>
        </a:prstGeom>
        <a:solidFill>
          <a:schemeClr val="accent2">
            <a:hueOff val="-3593961"/>
            <a:satOff val="24722"/>
            <a:lumOff val="2744"/>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a:latin typeface="Arial" panose="020B0604020202020204" pitchFamily="34" charset="0"/>
              <a:cs typeface="Arial" panose="020B0604020202020204" pitchFamily="34" charset="0"/>
            </a:rPr>
            <a:t>Pricing information</a:t>
          </a:r>
        </a:p>
      </dsp:txBody>
      <dsp:txXfrm rot="-5400000">
        <a:off x="1" y="3179393"/>
        <a:ext cx="1015795" cy="435340"/>
      </dsp:txXfrm>
    </dsp:sp>
    <dsp:sp modelId="{4B476296-DF63-41E2-A97A-E4B068B98DD5}">
      <dsp:nvSpPr>
        <dsp:cNvPr id="0" name=""/>
        <dsp:cNvSpPr/>
      </dsp:nvSpPr>
      <dsp:spPr>
        <a:xfrm rot="5400000">
          <a:off x="3964769" y="-343011"/>
          <a:ext cx="1074301" cy="6972250"/>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 cost-analysis was undertaken to identify potential and actual cost savings to the wider NHS based on whether medicines were re-used or discarded.</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The enquirer was asked for the number of refrigerated items involved in the excursion to undertake the cost-analysis. Where quantities were not known a total minimum cost was calculated based on one dose unit or one original container. </a:t>
          </a:r>
          <a:endParaRPr lang="en-GB"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Prices for medicines were obtained from the October 2019 edition of the Drug Tariff</a:t>
          </a:r>
          <a:r>
            <a:rPr lang="en-US" sz="900" kern="1200" dirty="0">
              <a:latin typeface="Arial" panose="020B0604020202020204" pitchFamily="34" charset="0"/>
              <a:cs typeface="Arial" panose="020B0604020202020204" pitchFamily="34" charset="0"/>
            </a:rPr>
            <a:t>.</a:t>
          </a:r>
          <a:endParaRPr lang="en-GB" sz="900" kern="1200" dirty="0">
            <a:latin typeface="Arial" panose="020B0604020202020204" pitchFamily="34" charset="0"/>
            <a:cs typeface="Arial" panose="020B0604020202020204" pitchFamily="34" charset="0"/>
          </a:endParaRPr>
        </a:p>
      </dsp:txBody>
      <dsp:txXfrm rot="-5400000">
        <a:off x="1015795" y="2658406"/>
        <a:ext cx="6919807" cy="9694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6D4DD-E741-4539-B042-9B5A31E00274}" type="datetimeFigureOut">
              <a:rPr lang="en-GB" smtClean="0"/>
              <a:t>01/09/2020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FE1E1-4BA2-4ACD-A6F1-52D88475A774}" type="slidenum">
              <a:rPr lang="en-GB" smtClean="0"/>
              <a:t>‹#›</a:t>
            </a:fld>
            <a:endParaRPr lang="en-GB"/>
          </a:p>
        </p:txBody>
      </p:sp>
    </p:spTree>
    <p:extLst>
      <p:ext uri="{BB962C8B-B14F-4D97-AF65-F5344CB8AC3E}">
        <p14:creationId xmlns:p14="http://schemas.microsoft.com/office/powerpoint/2010/main" val="179329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2FE1E1-4BA2-4ACD-A6F1-52D88475A774}" type="slidenum">
              <a:rPr lang="en-GB" smtClean="0"/>
              <a:t>1</a:t>
            </a:fld>
            <a:endParaRPr lang="en-GB"/>
          </a:p>
        </p:txBody>
      </p:sp>
    </p:spTree>
    <p:extLst>
      <p:ext uri="{BB962C8B-B14F-4D97-AF65-F5344CB8AC3E}">
        <p14:creationId xmlns:p14="http://schemas.microsoft.com/office/powerpoint/2010/main" val="142316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2FE1E1-4BA2-4ACD-A6F1-52D88475A774}" type="slidenum">
              <a:rPr lang="en-GB" smtClean="0"/>
              <a:t>5</a:t>
            </a:fld>
            <a:endParaRPr lang="en-GB" dirty="0"/>
          </a:p>
        </p:txBody>
      </p:sp>
    </p:spTree>
    <p:extLst>
      <p:ext uri="{BB962C8B-B14F-4D97-AF65-F5344CB8AC3E}">
        <p14:creationId xmlns:p14="http://schemas.microsoft.com/office/powerpoint/2010/main" val="347512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a:xfrm>
            <a:off x="3623733" y="6117336"/>
            <a:ext cx="3609438" cy="365125"/>
          </a:xfrm>
        </p:spPr>
        <p:txBody>
          <a:bodyPr/>
          <a:lstStyle/>
          <a:p>
            <a:endParaRPr lang="en-GB"/>
          </a:p>
        </p:txBody>
      </p:sp>
      <p:sp>
        <p:nvSpPr>
          <p:cNvPr id="6" name="Slide Number Placeholder 5"/>
          <p:cNvSpPr>
            <a:spLocks noGrp="1"/>
          </p:cNvSpPr>
          <p:nvPr>
            <p:ph type="sldNum" sz="quarter" idx="12"/>
          </p:nvPr>
        </p:nvSpPr>
        <p:spPr>
          <a:xfrm>
            <a:off x="8275320" y="6117336"/>
            <a:ext cx="411480" cy="365125"/>
          </a:xfrm>
        </p:spPr>
        <p:txBody>
          <a:bodyPr/>
          <a:lstStyle/>
          <a:p>
            <a:fld id="{66D64E89-40AB-44AD-837C-F8197EF53D98}" type="slidenum">
              <a:rPr lang="en-GB" smtClean="0"/>
              <a:t>‹#›</a:t>
            </a:fld>
            <a:endParaRPr lang="en-GB"/>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43344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7D364-9C00-454E-9BC5-DC8895C1A123}"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127493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228754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267548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1712420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358225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176422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1911319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6505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a:xfrm>
            <a:off x="1972647" y="6108173"/>
            <a:ext cx="5314517" cy="365125"/>
          </a:xfrm>
        </p:spPr>
        <p:txBody>
          <a:bodyPr/>
          <a:lstStyle/>
          <a:p>
            <a:endParaRPr lang="en-GB"/>
          </a:p>
        </p:txBody>
      </p:sp>
      <p:sp>
        <p:nvSpPr>
          <p:cNvPr id="6" name="Slide Number Placeholder 5"/>
          <p:cNvSpPr>
            <a:spLocks noGrp="1"/>
          </p:cNvSpPr>
          <p:nvPr>
            <p:ph type="sldNum" sz="quarter" idx="12"/>
          </p:nvPr>
        </p:nvSpPr>
        <p:spPr>
          <a:xfrm>
            <a:off x="8258967" y="6108173"/>
            <a:ext cx="427833" cy="365125"/>
          </a:xfrm>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363476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7D364-9C00-454E-9BC5-DC8895C1A123}"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73317" y="6116070"/>
            <a:ext cx="413483" cy="365125"/>
          </a:xfrm>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278554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27D364-9C00-454E-9BC5-DC8895C1A123}"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19526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27D364-9C00-454E-9BC5-DC8895C1A123}" type="datetimeFigureOut">
              <a:rPr lang="en-GB" smtClean="0"/>
              <a:t>01/09/2020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188408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27D364-9C00-454E-9BC5-DC8895C1A123}"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251074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7D364-9C00-454E-9BC5-DC8895C1A123}"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38756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7D364-9C00-454E-9BC5-DC8895C1A123}"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316106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7D364-9C00-454E-9BC5-DC8895C1A123}"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64E89-40AB-44AD-837C-F8197EF53D98}" type="slidenum">
              <a:rPr lang="en-GB" smtClean="0"/>
              <a:t>‹#›</a:t>
            </a:fld>
            <a:endParaRPr lang="en-GB"/>
          </a:p>
        </p:txBody>
      </p:sp>
    </p:spTree>
    <p:extLst>
      <p:ext uri="{BB962C8B-B14F-4D97-AF65-F5344CB8AC3E}">
        <p14:creationId xmlns:p14="http://schemas.microsoft.com/office/powerpoint/2010/main" val="352057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27D364-9C00-454E-9BC5-DC8895C1A123}" type="datetimeFigureOut">
              <a:rPr lang="en-GB" smtClean="0"/>
              <a:t>01/09/2020</a:t>
            </a:fld>
            <a:endParaRPr lang="en-GB"/>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D64E89-40AB-44AD-837C-F8197EF53D98}" type="slidenum">
              <a:rPr lang="en-GB" smtClean="0"/>
              <a:t>‹#›</a:t>
            </a:fld>
            <a:endParaRPr lang="en-GB"/>
          </a:p>
        </p:txBody>
      </p:sp>
    </p:spTree>
    <p:extLst>
      <p:ext uri="{BB962C8B-B14F-4D97-AF65-F5344CB8AC3E}">
        <p14:creationId xmlns:p14="http://schemas.microsoft.com/office/powerpoint/2010/main" val="1303629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hyperlink" Target="https://www.sps.nhs.uk/" TargetMode="Externa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2153/Use_of_vaccines_stored_outside_cold_chain_parents_leaflet.pd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GB" sz="2000" u="sng" dirty="0">
                <a:latin typeface="Arial" panose="020B0604020202020204" pitchFamily="34" charset="0"/>
                <a:cs typeface="Arial" panose="020B0604020202020204" pitchFamily="34" charset="0"/>
              </a:rPr>
              <a:t>Vinod Patel   </a:t>
            </a:r>
          </a:p>
          <a:p>
            <a:r>
              <a:rPr lang="en-GB" sz="2000" dirty="0">
                <a:latin typeface="Arial" panose="020B0604020202020204" pitchFamily="34" charset="0"/>
                <a:cs typeface="Arial" panose="020B0604020202020204" pitchFamily="34" charset="0"/>
              </a:rPr>
              <a:t>Poonam Varu</a:t>
            </a:r>
          </a:p>
          <a:p>
            <a:r>
              <a:rPr lang="en-GB" sz="2000" b="1" dirty="0">
                <a:latin typeface="Arial" panose="020B0604020202020204" pitchFamily="34" charset="0"/>
                <a:cs typeface="Arial" panose="020B0604020202020204" pitchFamily="34" charset="0"/>
              </a:rPr>
              <a:t>Trent and Leicestershire Medicines Information Centre &amp; UK Drugs in Lactation  Advisory Service (UKDILAS)</a:t>
            </a:r>
            <a:endParaRPr lang="en-GB" sz="2000" dirty="0">
              <a:latin typeface="Arial" panose="020B0604020202020204" pitchFamily="34" charset="0"/>
              <a:cs typeface="Arial" panose="020B0604020202020204" pitchFamily="34" charset="0"/>
            </a:endParaRPr>
          </a:p>
          <a:p>
            <a:endParaRPr lang="en-GB"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FA230A8-99B1-4EF3-BEAA-758E384F5915}"/>
              </a:ext>
            </a:extLst>
          </p:cNvPr>
          <p:cNvSpPr txBox="1"/>
          <p:nvPr/>
        </p:nvSpPr>
        <p:spPr>
          <a:xfrm>
            <a:off x="1380859" y="980728"/>
            <a:ext cx="7741809" cy="1200329"/>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Temperature excursion enquiries</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Time burden or huge cost savings?</a:t>
            </a:r>
          </a:p>
        </p:txBody>
      </p:sp>
      <p:pic>
        <p:nvPicPr>
          <p:cNvPr id="1026"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t="14015" b="-2"/>
          <a:stretch>
            <a:fillRect/>
          </a:stretch>
        </p:blipFill>
        <p:spPr bwMode="auto">
          <a:xfrm>
            <a:off x="7331189" y="6196656"/>
            <a:ext cx="1240466" cy="4006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Description: Description: Description: Description: Description: C:\Users\denise.stevens\AppData\Local\Temp\Temp1_Twitter Social Icons (1).zip\Twitter Social Icons\Twitter Social Icons\Twitter_SocialIcon_RoundedSquare\Twitter_Social_Icon_Rounded_Square_Col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1065" y="5641354"/>
            <a:ext cx="480590" cy="48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72200" y="5724067"/>
            <a:ext cx="1862881"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Leics_medsinfo</a:t>
            </a:r>
            <a:endParaRPr lang="en-GB" sz="1600" dirty="0">
              <a:latin typeface="Arial" panose="020B0604020202020204" pitchFamily="34" charset="0"/>
              <a:cs typeface="Arial" panose="020B0604020202020204" pitchFamily="34" charset="0"/>
            </a:endParaRPr>
          </a:p>
        </p:txBody>
      </p:sp>
      <p:pic>
        <p:nvPicPr>
          <p:cNvPr id="2" name="FULL-AUDIO WAV">
            <a:hlinkClick r:id="" action="ppaction://media"/>
            <a:extLst>
              <a:ext uri="{FF2B5EF4-FFF2-40B4-BE49-F238E27FC236}">
                <a16:creationId xmlns:a16="http://schemas.microsoft.com/office/drawing/2014/main" id="{A7894302-E0BB-4364-BD81-AD5ED2B266B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91352" y="214928"/>
            <a:ext cx="609600" cy="609600"/>
          </a:xfrm>
          <a:prstGeom prst="rect">
            <a:avLst/>
          </a:prstGeom>
        </p:spPr>
      </p:pic>
    </p:spTree>
    <p:extLst>
      <p:ext uri="{BB962C8B-B14F-4D97-AF65-F5344CB8AC3E}">
        <p14:creationId xmlns:p14="http://schemas.microsoft.com/office/powerpoint/2010/main" val="111019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73" y="113234"/>
            <a:ext cx="7704667" cy="685006"/>
          </a:xfrm>
        </p:spPr>
        <p:txBody>
          <a:bodyPr>
            <a:normAutofit fontScale="90000"/>
          </a:bodyPr>
          <a:lstStyle/>
          <a:p>
            <a:r>
              <a:rPr lang="en-GB" dirty="0">
                <a:latin typeface="Arial" panose="020B0604020202020204" pitchFamily="34" charset="0"/>
                <a:cs typeface="Arial" panose="020B0604020202020204" pitchFamily="34" charset="0"/>
              </a:rPr>
              <a:t>Background</a:t>
            </a:r>
          </a:p>
        </p:txBody>
      </p:sp>
      <p:pic>
        <p:nvPicPr>
          <p:cNvPr id="5" name="Content Placeholder 4" descr="Refrigerator Repair Stock Photos And Images - 123RF"/>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347864" y="3212977"/>
            <a:ext cx="2398365" cy="2664296"/>
          </a:xfrm>
          <a:prstGeom prst="ellipse">
            <a:avLst/>
          </a:prstGeom>
          <a:ln>
            <a:noFill/>
          </a:ln>
          <a:effectLst>
            <a:softEdge rad="112500"/>
          </a:effectLst>
        </p:spPr>
      </p:pic>
      <p:sp>
        <p:nvSpPr>
          <p:cNvPr id="6" name="Rounded Rectangular Callout 5"/>
          <p:cNvSpPr/>
          <p:nvPr/>
        </p:nvSpPr>
        <p:spPr>
          <a:xfrm>
            <a:off x="666938" y="2996952"/>
            <a:ext cx="1814218" cy="1672604"/>
          </a:xfrm>
          <a:prstGeom prst="wedgeRoundRectCallout">
            <a:avLst>
              <a:gd name="adj1" fmla="val 109069"/>
              <a:gd name="adj2" fmla="val 4293"/>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1100" dirty="0">
                <a:latin typeface="Arial" panose="020B0604020202020204" pitchFamily="34" charset="0"/>
                <a:cs typeface="Arial" panose="020B0604020202020204" pitchFamily="34" charset="0"/>
              </a:rPr>
              <a:t>Use of refrigerated medication outside of the manufacturer’s recommended storage conditions usually (2°C to 8°C) is considered off licence, sometimes also referred to as off -label</a:t>
            </a:r>
          </a:p>
        </p:txBody>
      </p:sp>
      <p:sp>
        <p:nvSpPr>
          <p:cNvPr id="7" name="Rounded Rectangular Callout 6"/>
          <p:cNvSpPr/>
          <p:nvPr/>
        </p:nvSpPr>
        <p:spPr>
          <a:xfrm>
            <a:off x="1043608" y="5055476"/>
            <a:ext cx="2146218" cy="1728192"/>
          </a:xfrm>
          <a:prstGeom prst="wedgeRoundRectCallout">
            <a:avLst>
              <a:gd name="adj1" fmla="val 67161"/>
              <a:gd name="adj2" fmla="val -38569"/>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GB" sz="1100" dirty="0">
                <a:latin typeface="Arial" panose="020B0604020202020204" pitchFamily="34" charset="0"/>
                <a:cs typeface="Arial" panose="020B0604020202020204" pitchFamily="34" charset="0"/>
              </a:rPr>
              <a:t>Information regarding the off-label use of vaccines can be found on a document produced by Public Health England (PHE) titled </a:t>
            </a:r>
            <a:r>
              <a:rPr lang="en-GB" sz="1100" dirty="0">
                <a:latin typeface="Arial" panose="020B0604020202020204" pitchFamily="34" charset="0"/>
                <a:cs typeface="Arial" panose="020B0604020202020204" pitchFamily="34" charset="0"/>
                <a:hlinkClick r:id="rId3"/>
              </a:rPr>
              <a:t>“The use of vaccines that have been temporarily stored outside the recommended temperature range”.</a:t>
            </a:r>
            <a:endParaRPr lang="en-GB" sz="1100" dirty="0">
              <a:latin typeface="Arial" panose="020B0604020202020204" pitchFamily="34" charset="0"/>
              <a:cs typeface="Arial" panose="020B0604020202020204" pitchFamily="34" charset="0"/>
            </a:endParaRPr>
          </a:p>
        </p:txBody>
      </p:sp>
      <p:sp>
        <p:nvSpPr>
          <p:cNvPr id="8" name="Rounded Rectangular Callout 7"/>
          <p:cNvSpPr/>
          <p:nvPr/>
        </p:nvSpPr>
        <p:spPr>
          <a:xfrm>
            <a:off x="6720194" y="3105705"/>
            <a:ext cx="2205633" cy="1944216"/>
          </a:xfrm>
          <a:prstGeom prst="wedgeRoundRectCallout">
            <a:avLst>
              <a:gd name="adj1" fmla="val -101250"/>
              <a:gd name="adj2" fmla="val 21967"/>
              <a:gd name="adj3" fmla="val 16667"/>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GB" sz="1100" dirty="0">
                <a:latin typeface="Arial" panose="020B0604020202020204" pitchFamily="34" charset="0"/>
                <a:cs typeface="Arial" panose="020B0604020202020204" pitchFamily="34" charset="0"/>
              </a:rPr>
              <a:t>Since 1</a:t>
            </a:r>
            <a:r>
              <a:rPr lang="en-GB" sz="1100" baseline="30000" dirty="0">
                <a:latin typeface="Arial" panose="020B0604020202020204" pitchFamily="34" charset="0"/>
                <a:cs typeface="Arial" panose="020B0604020202020204" pitchFamily="34" charset="0"/>
              </a:rPr>
              <a:t>st</a:t>
            </a:r>
            <a:r>
              <a:rPr lang="en-GB" sz="1100" dirty="0">
                <a:latin typeface="Arial" panose="020B0604020202020204" pitchFamily="34" charset="0"/>
                <a:cs typeface="Arial" panose="020B0604020202020204" pitchFamily="34" charset="0"/>
              </a:rPr>
              <a:t> April 2011, free vaccines for the National Immunisation Programme for the NHS have been available to order via the </a:t>
            </a:r>
            <a:r>
              <a:rPr lang="en-GB" sz="1100" dirty="0" err="1">
                <a:latin typeface="Arial" panose="020B0604020202020204" pitchFamily="34" charset="0"/>
                <a:cs typeface="Arial" panose="020B0604020202020204" pitchFamily="34" charset="0"/>
              </a:rPr>
              <a:t>ImmForm</a:t>
            </a:r>
            <a:r>
              <a:rPr lang="en-GB" sz="1100" dirty="0">
                <a:latin typeface="Arial" panose="020B0604020202020204" pitchFamily="34" charset="0"/>
                <a:cs typeface="Arial" panose="020B0604020202020204" pitchFamily="34" charset="0"/>
              </a:rPr>
              <a:t> website</a:t>
            </a:r>
          </a:p>
          <a:p>
            <a:pPr lvl="0" algn="ctr"/>
            <a:endParaRPr lang="en-GB" sz="1100" dirty="0">
              <a:latin typeface="Arial" panose="020B0604020202020204" pitchFamily="34" charset="0"/>
              <a:cs typeface="Arial" panose="020B0604020202020204" pitchFamily="34" charset="0"/>
            </a:endParaRPr>
          </a:p>
          <a:p>
            <a:pPr lvl="0" algn="ctr"/>
            <a:r>
              <a:rPr lang="en-GB" sz="1100" dirty="0">
                <a:latin typeface="Arial" panose="020B0604020202020204" pitchFamily="34" charset="0"/>
                <a:cs typeface="Arial" panose="020B0604020202020204" pitchFamily="34" charset="0"/>
              </a:rPr>
              <a:t>This is a service for NHS customers provided by </a:t>
            </a:r>
            <a:r>
              <a:rPr lang="en-GB" sz="1100" dirty="0" err="1">
                <a:latin typeface="Arial" panose="020B0604020202020204" pitchFamily="34" charset="0"/>
                <a:cs typeface="Arial" panose="020B0604020202020204" pitchFamily="34" charset="0"/>
              </a:rPr>
              <a:t>Infomax</a:t>
            </a:r>
            <a:r>
              <a:rPr lang="en-GB" sz="1100" dirty="0">
                <a:latin typeface="Arial" panose="020B0604020202020204" pitchFamily="34" charset="0"/>
                <a:cs typeface="Arial" panose="020B0604020202020204" pitchFamily="34" charset="0"/>
              </a:rPr>
              <a:t> on behalf of Public Health England (PHE)</a:t>
            </a:r>
          </a:p>
        </p:txBody>
      </p:sp>
      <p:sp>
        <p:nvSpPr>
          <p:cNvPr id="9" name="Rounded Rectangular Callout 8"/>
          <p:cNvSpPr/>
          <p:nvPr/>
        </p:nvSpPr>
        <p:spPr>
          <a:xfrm>
            <a:off x="5640074" y="5333240"/>
            <a:ext cx="2160240" cy="1377551"/>
          </a:xfrm>
          <a:prstGeom prst="wedgeRoundRectCallout">
            <a:avLst>
              <a:gd name="adj1" fmla="val -55793"/>
              <a:gd name="adj2" fmla="val -71713"/>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dirty="0">
                <a:latin typeface="Arial" panose="020B0604020202020204" pitchFamily="34" charset="0"/>
                <a:cs typeface="Arial" panose="020B0604020202020204" pitchFamily="34" charset="0"/>
              </a:rPr>
              <a:t>Vaccinations which are part of the National Immunisation Programme can be ordered by CCGs using the </a:t>
            </a:r>
            <a:r>
              <a:rPr lang="en-GB" sz="1100" dirty="0" err="1">
                <a:latin typeface="Arial" panose="020B0604020202020204" pitchFamily="34" charset="0"/>
                <a:cs typeface="Arial" panose="020B0604020202020204" pitchFamily="34" charset="0"/>
              </a:rPr>
              <a:t>ImmForm</a:t>
            </a:r>
            <a:r>
              <a:rPr lang="en-GB" sz="1100" dirty="0">
                <a:latin typeface="Arial" panose="020B0604020202020204" pitchFamily="34" charset="0"/>
                <a:cs typeface="Arial" panose="020B0604020202020204" pitchFamily="34" charset="0"/>
              </a:rPr>
              <a:t> website to replace vaccines exposed temperatures excursions for free </a:t>
            </a:r>
          </a:p>
        </p:txBody>
      </p:sp>
      <p:sp>
        <p:nvSpPr>
          <p:cNvPr id="4" name="TextBox 3"/>
          <p:cNvSpPr txBox="1"/>
          <p:nvPr/>
        </p:nvSpPr>
        <p:spPr>
          <a:xfrm>
            <a:off x="796065" y="798240"/>
            <a:ext cx="8208912" cy="769441"/>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MI centres routinely receive enquiries related to temperature excursions which can be time-consuming. The aims and objectives of this work was to highlight financial savings across East Midlands and South Yorkshire (EMSY) as a result of using our MI Pharmacy Technician led enquiry answering service for temperature related enquiries. The approaches utilised within our team to reduce the time burden of these enquiries is also discussed in this work.</a:t>
            </a:r>
            <a:endParaRPr lang="en-GB" sz="1100" dirty="0"/>
          </a:p>
        </p:txBody>
      </p:sp>
      <p:sp>
        <p:nvSpPr>
          <p:cNvPr id="10" name="Rounded Rectangular Callout 9"/>
          <p:cNvSpPr/>
          <p:nvPr/>
        </p:nvSpPr>
        <p:spPr>
          <a:xfrm>
            <a:off x="2051720" y="1803336"/>
            <a:ext cx="2488394" cy="1060832"/>
          </a:xfrm>
          <a:prstGeom prst="wedgeRoundRectCallout">
            <a:avLst>
              <a:gd name="adj1" fmla="val 42314"/>
              <a:gd name="adj2" fmla="val 7775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100" dirty="0">
                <a:solidFill>
                  <a:schemeClr val="tx1"/>
                </a:solidFill>
                <a:latin typeface="Arial" panose="020B0604020202020204" pitchFamily="34" charset="0"/>
                <a:cs typeface="Arial" panose="020B0604020202020204" pitchFamily="34" charset="0"/>
              </a:rPr>
              <a:t>A local fridge database was developed which consists of stability information for medicines and any included diluents stored above and below the recommended conditions                              </a:t>
            </a:r>
          </a:p>
        </p:txBody>
      </p:sp>
      <p:sp>
        <p:nvSpPr>
          <p:cNvPr id="11" name="Rounded Rectangular Callout 10"/>
          <p:cNvSpPr/>
          <p:nvPr/>
        </p:nvSpPr>
        <p:spPr>
          <a:xfrm>
            <a:off x="5220072" y="1803336"/>
            <a:ext cx="1963849" cy="1060832"/>
          </a:xfrm>
          <a:prstGeom prst="wedgeRoundRectCallout">
            <a:avLst>
              <a:gd name="adj1" fmla="val -55579"/>
              <a:gd name="adj2" fmla="val 9564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100" dirty="0">
                <a:solidFill>
                  <a:schemeClr val="tx1"/>
                </a:solidFill>
                <a:latin typeface="Arial" panose="020B0604020202020204" pitchFamily="34" charset="0"/>
                <a:cs typeface="Arial" panose="020B0604020202020204" pitchFamily="34" charset="0"/>
              </a:rPr>
              <a:t>Stability data collected for the local fridge database is reviewed and updated every 6 months to ensure the information is kept up-to-date</a:t>
            </a:r>
          </a:p>
        </p:txBody>
      </p:sp>
    </p:spTree>
    <p:extLst>
      <p:ext uri="{BB962C8B-B14F-4D97-AF65-F5344CB8AC3E}">
        <p14:creationId xmlns:p14="http://schemas.microsoft.com/office/powerpoint/2010/main" val="2341530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44152256"/>
              </p:ext>
            </p:extLst>
          </p:nvPr>
        </p:nvGraphicFramePr>
        <p:xfrm>
          <a:off x="899592" y="1644249"/>
          <a:ext cx="7988046" cy="4125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982133" y="116633"/>
            <a:ext cx="7704667" cy="1008112"/>
          </a:xfrm>
        </p:spPr>
        <p:txBody>
          <a:bodyPr/>
          <a:lstStyle/>
          <a:p>
            <a:r>
              <a:rPr lang="en-GB" dirty="0">
                <a:latin typeface="Calibri" panose="020F0502020204030204" pitchFamily="34" charset="0"/>
                <a:cs typeface="Calibri" panose="020F0502020204030204" pitchFamily="34" charset="0"/>
              </a:rPr>
              <a:t>Method and Data Collection</a:t>
            </a:r>
          </a:p>
        </p:txBody>
      </p:sp>
      <p:sp>
        <p:nvSpPr>
          <p:cNvPr id="3" name="Content Placeholder 2"/>
          <p:cNvSpPr>
            <a:spLocks noGrp="1"/>
          </p:cNvSpPr>
          <p:nvPr>
            <p:ph idx="1"/>
          </p:nvPr>
        </p:nvSpPr>
        <p:spPr>
          <a:xfrm>
            <a:off x="854366" y="980728"/>
            <a:ext cx="8162128" cy="792088"/>
          </a:xfrm>
        </p:spPr>
        <p:txBody>
          <a:bodyPr>
            <a:noAutofit/>
          </a:bodyPr>
          <a:lstStyle/>
          <a:p>
            <a:pPr marL="0" indent="0" algn="just">
              <a:spcBef>
                <a:spcPts val="0"/>
              </a:spcBef>
              <a:spcAft>
                <a:spcPts val="0"/>
              </a:spcAft>
              <a:buNone/>
            </a:pPr>
            <a:r>
              <a:rPr lang="en-GB" sz="1200" dirty="0">
                <a:latin typeface="Arial" panose="020B0604020202020204" pitchFamily="34" charset="0"/>
                <a:cs typeface="Arial" panose="020B0604020202020204" pitchFamily="34" charset="0"/>
              </a:rPr>
              <a:t>Between May 2019 to January 2020, data and enquiry numbers related to temperature excursions and vaccine requests were collected and local changes adopted within the MI team at Trent and Leicestershire Medicines Information Centre.</a:t>
            </a:r>
          </a:p>
          <a:p>
            <a:pPr marL="0" indent="0">
              <a:spcBef>
                <a:spcPts val="0"/>
              </a:spcBef>
              <a:spcAft>
                <a:spcPts val="0"/>
              </a:spcAft>
              <a:buNone/>
            </a:pPr>
            <a:endParaRPr lang="en-GB" sz="1200" dirty="0">
              <a:latin typeface="Arial" panose="020B0604020202020204" pitchFamily="34" charset="0"/>
              <a:cs typeface="Arial" panose="020B0604020202020204" pitchFamily="34" charset="0"/>
            </a:endParaRPr>
          </a:p>
        </p:txBody>
      </p:sp>
      <p:sp>
        <p:nvSpPr>
          <p:cNvPr id="7" name="TextBox 6"/>
          <p:cNvSpPr txBox="1"/>
          <p:nvPr/>
        </p:nvSpPr>
        <p:spPr>
          <a:xfrm>
            <a:off x="1691680" y="5589240"/>
            <a:ext cx="7195958" cy="1015663"/>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Local changes</a:t>
            </a:r>
          </a:p>
          <a:p>
            <a:pPr marL="171450" indent="-171450" algn="just">
              <a:buClr>
                <a:srgbClr val="0070C0"/>
              </a:buClr>
              <a:buSzPct val="145000"/>
              <a:buFont typeface="Arial" panose="020B0604020202020204" pitchFamily="34" charset="0"/>
              <a:buChar char="•"/>
            </a:pPr>
            <a:r>
              <a:rPr lang="en-GB" sz="1200" dirty="0">
                <a:latin typeface="Arial" panose="020B0604020202020204" pitchFamily="34" charset="0"/>
                <a:cs typeface="Arial" panose="020B0604020202020204" pitchFamily="34" charset="0"/>
              </a:rPr>
              <a:t>The temperature excursion related enquiry answering service was led by an MI Pharmacy Technician</a:t>
            </a:r>
          </a:p>
          <a:p>
            <a:pPr marL="171450" indent="-171450" algn="just">
              <a:buClr>
                <a:srgbClr val="0070C0"/>
              </a:buClr>
              <a:buSzPct val="145000"/>
              <a:buFont typeface="Arial" panose="020B0604020202020204" pitchFamily="34" charset="0"/>
              <a:buChar char="•"/>
            </a:pPr>
            <a:r>
              <a:rPr lang="en-GB" sz="1200" dirty="0">
                <a:latin typeface="Arial" panose="020B0604020202020204" pitchFamily="34" charset="0"/>
                <a:cs typeface="Arial" panose="020B0604020202020204" pitchFamily="34" charset="0"/>
              </a:rPr>
              <a:t>Local development of Internal Fridge Database reduced time burden of undertaking these enquiries</a:t>
            </a:r>
          </a:p>
          <a:p>
            <a:pPr marL="171450" indent="-171450" algn="just">
              <a:buClr>
                <a:srgbClr val="0070C0"/>
              </a:buClr>
              <a:buSzPct val="145000"/>
              <a:buFont typeface="Arial" panose="020B0604020202020204" pitchFamily="34" charset="0"/>
              <a:buChar char="•"/>
            </a:pPr>
            <a:r>
              <a:rPr lang="en-GB" sz="1200" dirty="0">
                <a:latin typeface="Arial" panose="020B0604020202020204" pitchFamily="34" charset="0"/>
                <a:cs typeface="Arial" panose="020B0604020202020204" pitchFamily="34" charset="0"/>
              </a:rPr>
              <a:t>A screening question to identify whether off-label use of medicines is acceptable to service users was adopted part way through data collection to further reduce time burden</a:t>
            </a:r>
          </a:p>
        </p:txBody>
      </p:sp>
    </p:spTree>
    <p:extLst>
      <p:ext uri="{BB962C8B-B14F-4D97-AF65-F5344CB8AC3E}">
        <p14:creationId xmlns:p14="http://schemas.microsoft.com/office/powerpoint/2010/main" val="3394312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04" y="51619"/>
            <a:ext cx="8229600" cy="994122"/>
          </a:xfrm>
        </p:spPr>
        <p:txBody>
          <a:bodyPr/>
          <a:lstStyle/>
          <a:p>
            <a:r>
              <a:rPr lang="en-GB" dirty="0">
                <a:latin typeface="Calibri" panose="020F0502020204030204" pitchFamily="34" charset="0"/>
                <a:cs typeface="Calibri" panose="020F0502020204030204" pitchFamily="34" charset="0"/>
              </a:rPr>
              <a:t>Results and Discussion</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119389422"/>
              </p:ext>
            </p:extLst>
          </p:nvPr>
        </p:nvGraphicFramePr>
        <p:xfrm>
          <a:off x="755576" y="2204864"/>
          <a:ext cx="3528391" cy="1872208"/>
        </p:xfrm>
        <a:graphic>
          <a:graphicData uri="http://schemas.openxmlformats.org/drawingml/2006/table">
            <a:tbl>
              <a:tblPr firstRow="1" firstCol="1" bandRow="1">
                <a:tableStyleId>{B301B821-A1FF-4177-AEE7-76D212191A09}</a:tableStyleId>
              </a:tblPr>
              <a:tblGrid>
                <a:gridCol w="1397709">
                  <a:extLst>
                    <a:ext uri="{9D8B030D-6E8A-4147-A177-3AD203B41FA5}">
                      <a16:colId xmlns:a16="http://schemas.microsoft.com/office/drawing/2014/main" val="20000"/>
                    </a:ext>
                  </a:extLst>
                </a:gridCol>
                <a:gridCol w="1069487">
                  <a:extLst>
                    <a:ext uri="{9D8B030D-6E8A-4147-A177-3AD203B41FA5}">
                      <a16:colId xmlns:a16="http://schemas.microsoft.com/office/drawing/2014/main" val="20001"/>
                    </a:ext>
                  </a:extLst>
                </a:gridCol>
                <a:gridCol w="1061195">
                  <a:extLst>
                    <a:ext uri="{9D8B030D-6E8A-4147-A177-3AD203B41FA5}">
                      <a16:colId xmlns:a16="http://schemas.microsoft.com/office/drawing/2014/main" val="20002"/>
                    </a:ext>
                  </a:extLst>
                </a:gridCol>
              </a:tblGrid>
              <a:tr h="429813">
                <a:tc>
                  <a:txBody>
                    <a:bodyPr/>
                    <a:lstStyle/>
                    <a:p>
                      <a:pPr algn="ctr">
                        <a:lnSpc>
                          <a:spcPct val="115000"/>
                        </a:lnSpc>
                        <a:spcAft>
                          <a:spcPts val="1000"/>
                        </a:spcAft>
                      </a:pPr>
                      <a:r>
                        <a:rPr lang="en-GB" sz="1000" dirty="0">
                          <a:effectLst/>
                          <a:latin typeface="Arial" panose="020B0604020202020204" pitchFamily="34" charset="0"/>
                          <a:cs typeface="Arial" panose="020B0604020202020204" pitchFamily="34" charset="0"/>
                        </a:rPr>
                        <a:t>Number of Enquiries received</a:t>
                      </a:r>
                      <a:endParaRPr lang="en-GB" sz="1000"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dirty="0">
                          <a:effectLst/>
                          <a:latin typeface="Arial" panose="020B0604020202020204" pitchFamily="34" charset="0"/>
                          <a:cs typeface="Arial" panose="020B0604020202020204" pitchFamily="34" charset="0"/>
                        </a:rPr>
                        <a:t>Potential savings</a:t>
                      </a:r>
                      <a:endParaRPr lang="en-GB" sz="1000"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dirty="0">
                          <a:effectLst/>
                          <a:latin typeface="Arial" panose="020B0604020202020204" pitchFamily="34" charset="0"/>
                          <a:cs typeface="Arial" panose="020B0604020202020204" pitchFamily="34" charset="0"/>
                        </a:rPr>
                        <a:t>Actual savings (re-used)</a:t>
                      </a:r>
                      <a:endParaRPr lang="en-GB" sz="1000" dirty="0">
                        <a:effectLst/>
                        <a:latin typeface="Arial" panose="020B0604020202020204" pitchFamily="34" charset="0"/>
                        <a:ea typeface="Calibri"/>
                        <a:cs typeface="Arial" panose="020B0604020202020204" pitchFamily="34" charset="0"/>
                      </a:endParaRPr>
                    </a:p>
                  </a:txBody>
                  <a:tcPr marL="44873" marR="44873" marT="0" marB="0" anchor="ctr"/>
                </a:tc>
                <a:extLst>
                  <a:ext uri="{0D108BD9-81ED-4DB2-BD59-A6C34878D82A}">
                    <a16:rowId xmlns:a16="http://schemas.microsoft.com/office/drawing/2014/main" val="10000"/>
                  </a:ext>
                </a:extLst>
              </a:tr>
              <a:tr h="191499">
                <a:tc>
                  <a:txBody>
                    <a:bodyPr/>
                    <a:lstStyle/>
                    <a:p>
                      <a:pPr algn="ctr">
                        <a:lnSpc>
                          <a:spcPct val="115000"/>
                        </a:lnSpc>
                        <a:spcAft>
                          <a:spcPts val="1000"/>
                        </a:spcAft>
                      </a:pPr>
                      <a:r>
                        <a:rPr lang="en-GB" sz="1000" b="0" dirty="0">
                          <a:effectLst/>
                          <a:latin typeface="Arial" panose="020B0604020202020204" pitchFamily="34" charset="0"/>
                          <a:cs typeface="Arial" panose="020B0604020202020204" pitchFamily="34" charset="0"/>
                        </a:rPr>
                        <a:t>UHL enquires - (21)</a:t>
                      </a:r>
                      <a:endParaRPr lang="en-GB" sz="1000" b="0"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dirty="0">
                          <a:effectLst/>
                          <a:latin typeface="Arial" panose="020B0604020202020204" pitchFamily="34" charset="0"/>
                          <a:cs typeface="Arial" panose="020B0604020202020204" pitchFamily="34" charset="0"/>
                        </a:rPr>
                        <a:t>£16,835.36</a:t>
                      </a:r>
                      <a:endParaRPr lang="en-GB" sz="1000"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a:effectLst/>
                          <a:latin typeface="Arial" panose="020B0604020202020204" pitchFamily="34" charset="0"/>
                          <a:cs typeface="Arial" panose="020B0604020202020204" pitchFamily="34" charset="0"/>
                        </a:rPr>
                        <a:t>£16,835.36</a:t>
                      </a:r>
                      <a:endParaRPr lang="en-GB" sz="1000">
                        <a:effectLst/>
                        <a:latin typeface="Arial" panose="020B0604020202020204" pitchFamily="34" charset="0"/>
                        <a:ea typeface="Calibri"/>
                        <a:cs typeface="Arial" panose="020B0604020202020204" pitchFamily="34" charset="0"/>
                      </a:endParaRPr>
                    </a:p>
                  </a:txBody>
                  <a:tcPr marL="44873" marR="44873" marT="0" marB="0" anchor="ctr"/>
                </a:tc>
                <a:extLst>
                  <a:ext uri="{0D108BD9-81ED-4DB2-BD59-A6C34878D82A}">
                    <a16:rowId xmlns:a16="http://schemas.microsoft.com/office/drawing/2014/main" val="10001"/>
                  </a:ext>
                </a:extLst>
              </a:tr>
              <a:tr h="321874">
                <a:tc>
                  <a:txBody>
                    <a:bodyPr/>
                    <a:lstStyle/>
                    <a:p>
                      <a:pPr algn="ctr">
                        <a:lnSpc>
                          <a:spcPct val="115000"/>
                        </a:lnSpc>
                        <a:spcAft>
                          <a:spcPts val="1000"/>
                        </a:spcAft>
                      </a:pPr>
                      <a:r>
                        <a:rPr lang="en-GB" sz="1000" b="0" dirty="0">
                          <a:effectLst/>
                          <a:latin typeface="Arial" panose="020B0604020202020204" pitchFamily="34" charset="0"/>
                          <a:cs typeface="Arial" panose="020B0604020202020204" pitchFamily="34" charset="0"/>
                        </a:rPr>
                        <a:t>EMSY enquiries - (16)</a:t>
                      </a:r>
                      <a:endParaRPr lang="en-GB" sz="1000" b="0"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dirty="0">
                          <a:effectLst/>
                          <a:latin typeface="Arial" panose="020B0604020202020204" pitchFamily="34" charset="0"/>
                          <a:cs typeface="Arial" panose="020B0604020202020204" pitchFamily="34" charset="0"/>
                        </a:rPr>
                        <a:t>£12,363.55</a:t>
                      </a:r>
                      <a:endParaRPr lang="en-GB" sz="1000"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dirty="0">
                          <a:effectLst/>
                          <a:latin typeface="Arial" panose="020B0604020202020204" pitchFamily="34" charset="0"/>
                          <a:cs typeface="Arial" panose="020B0604020202020204" pitchFamily="34" charset="0"/>
                        </a:rPr>
                        <a:t>£7,511.01</a:t>
                      </a:r>
                      <a:endParaRPr lang="en-GB" sz="1000" dirty="0">
                        <a:effectLst/>
                        <a:latin typeface="Arial" panose="020B0604020202020204" pitchFamily="34" charset="0"/>
                        <a:ea typeface="Calibri"/>
                        <a:cs typeface="Arial" panose="020B0604020202020204" pitchFamily="34" charset="0"/>
                      </a:endParaRPr>
                    </a:p>
                  </a:txBody>
                  <a:tcPr marL="44873" marR="44873" marT="0" marB="0" anchor="ctr"/>
                </a:tc>
                <a:extLst>
                  <a:ext uri="{0D108BD9-81ED-4DB2-BD59-A6C34878D82A}">
                    <a16:rowId xmlns:a16="http://schemas.microsoft.com/office/drawing/2014/main" val="10002"/>
                  </a:ext>
                </a:extLst>
              </a:tr>
              <a:tr h="753044">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Leicestershire CCGs (16)</a:t>
                      </a:r>
                    </a:p>
                    <a:p>
                      <a:pPr algn="ctr">
                        <a:lnSpc>
                          <a:spcPct val="115000"/>
                        </a:lnSpc>
                        <a:spcAft>
                          <a:spcPts val="1000"/>
                        </a:spcAft>
                      </a:pPr>
                      <a:r>
                        <a:rPr lang="en-GB" sz="1000" b="0" dirty="0">
                          <a:effectLst/>
                          <a:latin typeface="Arial" panose="020B0604020202020204" pitchFamily="34" charset="0"/>
                          <a:cs typeface="Arial" panose="020B0604020202020204" pitchFamily="34" charset="0"/>
                        </a:rPr>
                        <a:t>(vaccine requests via </a:t>
                      </a:r>
                      <a:r>
                        <a:rPr lang="en-GB" sz="1000" b="0" dirty="0" err="1">
                          <a:effectLst/>
                          <a:latin typeface="Arial" panose="020B0604020202020204" pitchFamily="34" charset="0"/>
                          <a:cs typeface="Arial" panose="020B0604020202020204" pitchFamily="34" charset="0"/>
                        </a:rPr>
                        <a:t>ImmForm</a:t>
                      </a:r>
                      <a:r>
                        <a:rPr lang="en-GB" sz="1000" b="0" dirty="0">
                          <a:effectLst/>
                          <a:latin typeface="Arial" panose="020B0604020202020204" pitchFamily="34" charset="0"/>
                          <a:cs typeface="Arial" panose="020B0604020202020204" pitchFamily="34" charset="0"/>
                        </a:rPr>
                        <a:t>)</a:t>
                      </a:r>
                      <a:endParaRPr lang="en-GB" sz="1000" b="0"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dirty="0">
                          <a:effectLst/>
                          <a:latin typeface="Arial" panose="020B0604020202020204" pitchFamily="34" charset="0"/>
                          <a:cs typeface="Arial" panose="020B0604020202020204" pitchFamily="34" charset="0"/>
                        </a:rPr>
                        <a:t>£41,407.69</a:t>
                      </a:r>
                      <a:endParaRPr lang="en-GB" sz="1000"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dirty="0">
                          <a:effectLst/>
                          <a:latin typeface="Arial" panose="020B0604020202020204" pitchFamily="34" charset="0"/>
                          <a:cs typeface="Arial" panose="020B0604020202020204" pitchFamily="34" charset="0"/>
                        </a:rPr>
                        <a:t>0</a:t>
                      </a:r>
                      <a:endParaRPr lang="en-GB" sz="1000" dirty="0">
                        <a:effectLst/>
                        <a:latin typeface="Arial" panose="020B0604020202020204" pitchFamily="34" charset="0"/>
                        <a:ea typeface="Calibri"/>
                        <a:cs typeface="Arial" panose="020B0604020202020204" pitchFamily="34" charset="0"/>
                      </a:endParaRPr>
                    </a:p>
                  </a:txBody>
                  <a:tcPr marL="44873" marR="44873" marT="0" marB="0" anchor="ctr"/>
                </a:tc>
                <a:extLst>
                  <a:ext uri="{0D108BD9-81ED-4DB2-BD59-A6C34878D82A}">
                    <a16:rowId xmlns:a16="http://schemas.microsoft.com/office/drawing/2014/main" val="10003"/>
                  </a:ext>
                </a:extLst>
              </a:tr>
              <a:tr h="175978">
                <a:tc>
                  <a:txBody>
                    <a:bodyPr/>
                    <a:lstStyle/>
                    <a:p>
                      <a:pPr algn="ctr">
                        <a:lnSpc>
                          <a:spcPct val="115000"/>
                        </a:lnSpc>
                        <a:spcAft>
                          <a:spcPts val="1000"/>
                        </a:spcAft>
                      </a:pPr>
                      <a:r>
                        <a:rPr lang="en-GB" sz="1000" b="1" dirty="0">
                          <a:effectLst/>
                          <a:latin typeface="Arial" panose="020B0604020202020204" pitchFamily="34" charset="0"/>
                          <a:cs typeface="Arial" panose="020B0604020202020204" pitchFamily="34" charset="0"/>
                        </a:rPr>
                        <a:t>Total</a:t>
                      </a:r>
                      <a:endParaRPr lang="en-GB" sz="1000" b="1"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b="1" dirty="0">
                          <a:effectLst/>
                          <a:latin typeface="Arial" panose="020B0604020202020204" pitchFamily="34" charset="0"/>
                          <a:cs typeface="Arial" panose="020B0604020202020204" pitchFamily="34" charset="0"/>
                        </a:rPr>
                        <a:t>£70,606.60</a:t>
                      </a:r>
                      <a:endParaRPr lang="en-GB" sz="1000" b="1" dirty="0">
                        <a:effectLst/>
                        <a:latin typeface="Arial" panose="020B0604020202020204" pitchFamily="34" charset="0"/>
                        <a:ea typeface="Calibri"/>
                        <a:cs typeface="Arial" panose="020B0604020202020204" pitchFamily="34" charset="0"/>
                      </a:endParaRPr>
                    </a:p>
                  </a:txBody>
                  <a:tcPr marL="44873" marR="44873" marT="0" marB="0" anchor="ctr"/>
                </a:tc>
                <a:tc>
                  <a:txBody>
                    <a:bodyPr/>
                    <a:lstStyle/>
                    <a:p>
                      <a:pPr algn="ctr">
                        <a:lnSpc>
                          <a:spcPct val="115000"/>
                        </a:lnSpc>
                        <a:spcAft>
                          <a:spcPts val="1000"/>
                        </a:spcAft>
                      </a:pPr>
                      <a:r>
                        <a:rPr lang="en-GB" sz="1000" b="1" dirty="0">
                          <a:effectLst/>
                          <a:latin typeface="Arial" panose="020B0604020202020204" pitchFamily="34" charset="0"/>
                          <a:cs typeface="Arial" panose="020B0604020202020204" pitchFamily="34" charset="0"/>
                        </a:rPr>
                        <a:t>£24,346.37</a:t>
                      </a:r>
                      <a:endParaRPr lang="en-GB" sz="1000" b="1" dirty="0">
                        <a:effectLst/>
                        <a:latin typeface="Arial" panose="020B0604020202020204" pitchFamily="34" charset="0"/>
                        <a:ea typeface="Calibri"/>
                        <a:cs typeface="Arial" panose="020B0604020202020204" pitchFamily="34" charset="0"/>
                      </a:endParaRPr>
                    </a:p>
                  </a:txBody>
                  <a:tcPr marL="44873" marR="44873" marT="0" marB="0" anchor="ctr"/>
                </a:tc>
                <a:extLst>
                  <a:ext uri="{0D108BD9-81ED-4DB2-BD59-A6C34878D82A}">
                    <a16:rowId xmlns:a16="http://schemas.microsoft.com/office/drawing/2014/main" val="10004"/>
                  </a:ext>
                </a:extLst>
              </a:tr>
            </a:tbl>
          </a:graphicData>
        </a:graphic>
      </p:graphicFrame>
      <p:sp>
        <p:nvSpPr>
          <p:cNvPr id="9" name="TextBox 8"/>
          <p:cNvSpPr txBox="1"/>
          <p:nvPr/>
        </p:nvSpPr>
        <p:spPr>
          <a:xfrm>
            <a:off x="899592" y="764704"/>
            <a:ext cx="8083574" cy="132343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During the data collection period Trent and Leicestershire Medicines Information Centre based at University Hospitals of Leicester (UHL) received:</a:t>
            </a:r>
          </a:p>
          <a:p>
            <a:endParaRPr lang="en-GB" sz="1200" dirty="0">
              <a:latin typeface="Arial" panose="020B0604020202020204" pitchFamily="34" charset="0"/>
              <a:cs typeface="Arial" panose="020B0604020202020204" pitchFamily="34" charset="0"/>
            </a:endParaRPr>
          </a:p>
          <a:p>
            <a:pPr marL="171450" indent="-171450">
              <a:spcBef>
                <a:spcPts val="0"/>
              </a:spcBef>
              <a:spcAft>
                <a:spcPts val="0"/>
              </a:spcAft>
              <a:buClr>
                <a:srgbClr val="0070C0"/>
              </a:buClr>
              <a:buSzPct val="145000"/>
              <a:buFont typeface="Arial" panose="020B0604020202020204" pitchFamily="34" charset="0"/>
              <a:buChar char="•"/>
            </a:pPr>
            <a:r>
              <a:rPr lang="en-GB" sz="1100" dirty="0">
                <a:latin typeface="Arial" panose="020B0604020202020204" pitchFamily="34" charset="0"/>
                <a:cs typeface="Arial" panose="020B0604020202020204" pitchFamily="34" charset="0"/>
              </a:rPr>
              <a:t>21 fridge related enquiries from UHL Pharmacy</a:t>
            </a:r>
          </a:p>
          <a:p>
            <a:pPr marL="171450" lvl="0" indent="-171450">
              <a:spcBef>
                <a:spcPts val="0"/>
              </a:spcBef>
              <a:spcAft>
                <a:spcPts val="0"/>
              </a:spcAft>
              <a:buClr>
                <a:srgbClr val="0070C0"/>
              </a:buClr>
              <a:buSzPct val="145000"/>
              <a:buFont typeface="Arial" panose="020B0604020202020204" pitchFamily="34" charset="0"/>
              <a:buChar char="•"/>
            </a:pPr>
            <a:r>
              <a:rPr lang="en-GB" sz="1100" dirty="0">
                <a:latin typeface="Arial" panose="020B0604020202020204" pitchFamily="34" charset="0"/>
                <a:cs typeface="Arial" panose="020B0604020202020204" pitchFamily="34" charset="0"/>
              </a:rPr>
              <a:t>16 enquiries from GP practices within East Midlands and South Yorkshire (EMSY)</a:t>
            </a:r>
          </a:p>
          <a:p>
            <a:pPr marL="171450" lvl="0" indent="-171450">
              <a:spcBef>
                <a:spcPts val="0"/>
              </a:spcBef>
              <a:spcAft>
                <a:spcPts val="0"/>
              </a:spcAft>
              <a:buClr>
                <a:srgbClr val="0070C0"/>
              </a:buClr>
              <a:buSzPct val="145000"/>
              <a:buFont typeface="Arial" panose="020B0604020202020204" pitchFamily="34" charset="0"/>
              <a:buChar char="•"/>
            </a:pPr>
            <a:r>
              <a:rPr lang="en-GB" sz="1100" dirty="0">
                <a:latin typeface="Arial" panose="020B0604020202020204" pitchFamily="34" charset="0"/>
                <a:cs typeface="Arial" panose="020B0604020202020204" pitchFamily="34" charset="0"/>
              </a:rPr>
              <a:t>16 vaccine replacement requests were received by </a:t>
            </a:r>
            <a:r>
              <a:rPr lang="en-GB" sz="1100" dirty="0" err="1">
                <a:latin typeface="Arial" panose="020B0604020202020204" pitchFamily="34" charset="0"/>
                <a:cs typeface="Arial" panose="020B0604020202020204" pitchFamily="34" charset="0"/>
              </a:rPr>
              <a:t>ImmForm</a:t>
            </a:r>
            <a:r>
              <a:rPr lang="en-GB" sz="1100" dirty="0">
                <a:latin typeface="Arial" panose="020B0604020202020204" pitchFamily="34" charset="0"/>
                <a:cs typeface="Arial" panose="020B0604020202020204" pitchFamily="34" charset="0"/>
              </a:rPr>
              <a:t> from Leicester  CCGs </a:t>
            </a:r>
            <a:r>
              <a:rPr lang="en-GB" sz="1100" i="1" dirty="0">
                <a:latin typeface="Arial" panose="020B0604020202020204" pitchFamily="34" charset="0"/>
                <a:cs typeface="Arial" panose="020B0604020202020204" pitchFamily="34" charset="0"/>
              </a:rPr>
              <a:t>(Stability information was not requested from MI) </a:t>
            </a:r>
          </a:p>
        </p:txBody>
      </p:sp>
      <p:sp>
        <p:nvSpPr>
          <p:cNvPr id="10" name="TextBox 9"/>
          <p:cNvSpPr txBox="1"/>
          <p:nvPr/>
        </p:nvSpPr>
        <p:spPr>
          <a:xfrm>
            <a:off x="325810" y="4365104"/>
            <a:ext cx="8657356" cy="2492990"/>
          </a:xfrm>
          <a:prstGeom prst="rect">
            <a:avLst/>
          </a:prstGeom>
          <a:noFill/>
        </p:spPr>
        <p:txBody>
          <a:bodyPr wrap="square" rtlCol="0">
            <a:spAutoFit/>
          </a:bodyPr>
          <a:lstStyle/>
          <a:p>
            <a:pPr lvl="0"/>
            <a:r>
              <a:rPr lang="en-GB" sz="1200" b="1" u="sng" dirty="0">
                <a:latin typeface="Arial" panose="020B0604020202020204" pitchFamily="34" charset="0"/>
                <a:cs typeface="Arial" panose="020B0604020202020204" pitchFamily="34" charset="0"/>
              </a:rPr>
              <a:t>Outcomes</a:t>
            </a:r>
          </a:p>
          <a:p>
            <a:pPr marL="171450" lvl="0" indent="-171450">
              <a:buClr>
                <a:srgbClr val="0070C0"/>
              </a:buClr>
              <a:buSzPct val="145000"/>
              <a:buFont typeface="Arial" panose="020B0604020202020204" pitchFamily="34" charset="0"/>
              <a:buChar char="•"/>
            </a:pPr>
            <a:r>
              <a:rPr lang="en-GB" sz="1200" dirty="0">
                <a:latin typeface="Arial" panose="020B0604020202020204" pitchFamily="34" charset="0"/>
                <a:cs typeface="Arial" panose="020B0604020202020204" pitchFamily="34" charset="0"/>
              </a:rPr>
              <a:t>The Leicestershire CCGs did not consistently utilise the MI service but placed vaccination replacement requests via </a:t>
            </a:r>
            <a:r>
              <a:rPr lang="en-GB" sz="1200" dirty="0" err="1">
                <a:latin typeface="Arial" panose="020B0604020202020204" pitchFamily="34" charset="0"/>
                <a:cs typeface="Arial" panose="020B0604020202020204" pitchFamily="34" charset="0"/>
              </a:rPr>
              <a:t>ImmForm</a:t>
            </a:r>
            <a:r>
              <a:rPr lang="en-GB" sz="1200" dirty="0">
                <a:latin typeface="Arial" panose="020B0604020202020204" pitchFamily="34" charset="0"/>
                <a:cs typeface="Arial" panose="020B0604020202020204" pitchFamily="34" charset="0"/>
              </a:rPr>
              <a:t> instead. For EMSY enquiries, despite supportive data being available for re-use, the follow up call identified that vaccines from 10 out of the 16 enquiries were discarded, the cost of the discarded vaccines was £4,852.54.</a:t>
            </a:r>
          </a:p>
          <a:p>
            <a:pPr lvl="0">
              <a:buClr>
                <a:srgbClr val="0070C0"/>
              </a:buClr>
              <a:buSzPct val="145000"/>
            </a:pPr>
            <a:endParaRPr lang="en-GB" sz="1200" dirty="0">
              <a:latin typeface="Arial" panose="020B0604020202020204" pitchFamily="34" charset="0"/>
              <a:cs typeface="Arial" panose="020B0604020202020204" pitchFamily="34" charset="0"/>
            </a:endParaRPr>
          </a:p>
          <a:p>
            <a:pPr marL="1085850" lvl="2" indent="-171450">
              <a:buClr>
                <a:srgbClr val="0070C0"/>
              </a:buClr>
              <a:buSzPct val="145000"/>
              <a:buFont typeface="Arial" panose="020B0604020202020204" pitchFamily="34" charset="0"/>
              <a:buChar char="•"/>
            </a:pPr>
            <a:r>
              <a:rPr lang="en-GB" sz="1200" dirty="0">
                <a:latin typeface="Arial" panose="020B0604020202020204" pitchFamily="34" charset="0"/>
                <a:cs typeface="Arial" panose="020B0604020202020204" pitchFamily="34" charset="0"/>
              </a:rPr>
              <a:t>A screening question was shown to be extremely valuable as a time saving tool and to help with prioritisation of workload. The screening question was adopted part way through; 40% were asked, 60% were not asked.  As a result of not using the screening question initially, 9.5 hours was spent undertaking enquiries even though re-use of medicines off-label was not acceptable.</a:t>
            </a:r>
          </a:p>
          <a:p>
            <a:pPr lvl="0" algn="just">
              <a:buClr>
                <a:srgbClr val="0070C0"/>
              </a:buClr>
              <a:buSzPct val="145000"/>
            </a:pPr>
            <a:endParaRPr lang="en-GB" sz="1200" dirty="0">
              <a:latin typeface="Arial" panose="020B0604020202020204" pitchFamily="34" charset="0"/>
              <a:cs typeface="Arial" panose="020B0604020202020204" pitchFamily="34" charset="0"/>
            </a:endParaRPr>
          </a:p>
          <a:p>
            <a:pPr marL="2000250" lvl="4" indent="-171450" algn="just">
              <a:buClr>
                <a:srgbClr val="0070C0"/>
              </a:buClr>
              <a:buSzPct val="145000"/>
              <a:buFont typeface="Arial" panose="020B0604020202020204" pitchFamily="34" charset="0"/>
              <a:buChar char="•"/>
            </a:pPr>
            <a:r>
              <a:rPr lang="en-GB" sz="1200" dirty="0">
                <a:latin typeface="Arial" panose="020B0604020202020204" pitchFamily="34" charset="0"/>
                <a:cs typeface="Arial" panose="020B0604020202020204" pitchFamily="34" charset="0"/>
              </a:rPr>
              <a:t>Development of Local Fridge Database – When comparing equal number of enquiries and complexity, the average time taken for an enquiry was reduced by 42% from 164 minutes pre database to 95 minutes post database. </a:t>
            </a:r>
            <a:endParaRPr lang="en-GB" sz="1200" dirty="0">
              <a:latin typeface="Calibri" panose="020F0502020204030204" pitchFamily="34" charset="0"/>
              <a:cs typeface="Calibri" panose="020F0502020204030204" pitchFamily="34" charset="0"/>
            </a:endParaRPr>
          </a:p>
        </p:txBody>
      </p:sp>
      <p:sp>
        <p:nvSpPr>
          <p:cNvPr id="4" name="TextBox 3"/>
          <p:cNvSpPr txBox="1"/>
          <p:nvPr/>
        </p:nvSpPr>
        <p:spPr>
          <a:xfrm>
            <a:off x="4804792" y="1957363"/>
            <a:ext cx="3871664" cy="400110"/>
          </a:xfrm>
          <a:prstGeom prst="rect">
            <a:avLst/>
          </a:prstGeom>
          <a:noFill/>
        </p:spPr>
        <p:txBody>
          <a:bodyPr wrap="square" rtlCol="0">
            <a:spAutoFit/>
          </a:bodyPr>
          <a:lstStyle/>
          <a:p>
            <a:pPr algn="ctr"/>
            <a:r>
              <a:rPr lang="en-GB" sz="1000" b="1" u="sng" dirty="0">
                <a:latin typeface="Arial" panose="020B0604020202020204" pitchFamily="34" charset="0"/>
                <a:cs typeface="Arial" panose="020B0604020202020204" pitchFamily="34" charset="0"/>
              </a:rPr>
              <a:t>Percentage of financial savings according to areas covered by the MI service</a:t>
            </a:r>
          </a:p>
        </p:txBody>
      </p:sp>
      <p:graphicFrame>
        <p:nvGraphicFramePr>
          <p:cNvPr id="13" name="Chart 12"/>
          <p:cNvGraphicFramePr>
            <a:graphicFrameLocks/>
          </p:cNvGraphicFramePr>
          <p:nvPr>
            <p:extLst>
              <p:ext uri="{D42A27DB-BD31-4B8C-83A1-F6EECF244321}">
                <p14:modId xmlns:p14="http://schemas.microsoft.com/office/powerpoint/2010/main" val="62783662"/>
              </p:ext>
            </p:extLst>
          </p:nvPr>
        </p:nvGraphicFramePr>
        <p:xfrm>
          <a:off x="4354896" y="2365697"/>
          <a:ext cx="4626360" cy="2408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444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618" y="199067"/>
            <a:ext cx="7704667" cy="1099591"/>
          </a:xfrm>
        </p:spPr>
        <p:txBody>
          <a:bodyPr>
            <a:noAutofit/>
          </a:bodyPr>
          <a:lstStyle/>
          <a:p>
            <a:r>
              <a:rPr lang="en-GB" dirty="0">
                <a:latin typeface="Calibri" panose="020F0502020204030204" pitchFamily="34" charset="0"/>
                <a:cs typeface="Calibri" panose="020F0502020204030204" pitchFamily="34" charset="0"/>
              </a:rPr>
              <a:t>Conclusion</a:t>
            </a:r>
          </a:p>
        </p:txBody>
      </p:sp>
      <p:sp>
        <p:nvSpPr>
          <p:cNvPr id="6" name="Cloud Callout 5"/>
          <p:cNvSpPr/>
          <p:nvPr/>
        </p:nvSpPr>
        <p:spPr>
          <a:xfrm>
            <a:off x="827584" y="1575156"/>
            <a:ext cx="2880320" cy="1440160"/>
          </a:xfrm>
          <a:prstGeom prst="cloudCallout">
            <a:avLst>
              <a:gd name="adj1" fmla="val 54837"/>
              <a:gd name="adj2" fmla="val 4926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tx1"/>
                </a:solidFill>
                <a:latin typeface="Calibri" panose="020F0502020204030204" pitchFamily="34" charset="0"/>
                <a:cs typeface="Calibri" panose="020F0502020204030204" pitchFamily="34" charset="0"/>
              </a:rPr>
              <a:t>An MI technician led fridge enquiry service could save time and result in significant savings and prevent wastage</a:t>
            </a:r>
            <a:r>
              <a:rPr lang="en-GB" dirty="0">
                <a:solidFill>
                  <a:schemeClr val="tx1"/>
                </a:solidFill>
              </a:rPr>
              <a:t>.</a:t>
            </a:r>
          </a:p>
        </p:txBody>
      </p:sp>
      <p:pic>
        <p:nvPicPr>
          <p:cNvPr id="7" name="Picture 6" descr="The Drayton Surgery - Childhood Immunisations"/>
          <p:cNvPicPr/>
          <p:nvPr/>
        </p:nvPicPr>
        <p:blipFill>
          <a:blip r:embed="rId3">
            <a:extLst>
              <a:ext uri="{28A0092B-C50C-407E-A947-70E740481C1C}">
                <a14:useLocalDpi xmlns:a14="http://schemas.microsoft.com/office/drawing/2010/main" val="0"/>
              </a:ext>
            </a:extLst>
          </a:blip>
          <a:srcRect/>
          <a:stretch>
            <a:fillRect/>
          </a:stretch>
        </p:blipFill>
        <p:spPr bwMode="auto">
          <a:xfrm>
            <a:off x="3941344" y="2616508"/>
            <a:ext cx="1716405" cy="2600325"/>
          </a:xfrm>
          <a:prstGeom prst="rect">
            <a:avLst/>
          </a:prstGeom>
          <a:ln>
            <a:noFill/>
          </a:ln>
        </p:spPr>
        <p:style>
          <a:lnRef idx="0">
            <a:scrgbClr r="0" g="0" b="0"/>
          </a:lnRef>
          <a:fillRef idx="1002">
            <a:schemeClr val="lt2"/>
          </a:fillRef>
          <a:effectRef idx="0">
            <a:scrgbClr r="0" g="0" b="0"/>
          </a:effectRef>
          <a:fontRef idx="major"/>
        </p:style>
      </p:pic>
      <p:sp>
        <p:nvSpPr>
          <p:cNvPr id="8" name="Cloud Callout 7"/>
          <p:cNvSpPr/>
          <p:nvPr/>
        </p:nvSpPr>
        <p:spPr>
          <a:xfrm>
            <a:off x="5646172" y="1592796"/>
            <a:ext cx="3080447" cy="1776280"/>
          </a:xfrm>
          <a:prstGeom prst="cloudCallout">
            <a:avLst>
              <a:gd name="adj1" fmla="val -52081"/>
              <a:gd name="adj2" fmla="val 7439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latin typeface="Calibri" panose="020F0502020204030204" pitchFamily="34" charset="0"/>
                <a:cs typeface="Calibri" panose="020F0502020204030204" pitchFamily="34" charset="0"/>
              </a:rPr>
              <a:t>A simple screening question to identify whether off-label use is acceptable to service users could save time and  help to highlight that many vaccines can be used off-label</a:t>
            </a:r>
            <a:endParaRPr lang="en-GB" dirty="0">
              <a:solidFill>
                <a:schemeClr val="tx1"/>
              </a:solidFill>
            </a:endParaRPr>
          </a:p>
        </p:txBody>
      </p:sp>
      <p:sp>
        <p:nvSpPr>
          <p:cNvPr id="9" name="Cloud Callout 8"/>
          <p:cNvSpPr/>
          <p:nvPr/>
        </p:nvSpPr>
        <p:spPr>
          <a:xfrm>
            <a:off x="251520" y="3093273"/>
            <a:ext cx="2570584" cy="1872788"/>
          </a:xfrm>
          <a:prstGeom prst="cloudCallout">
            <a:avLst>
              <a:gd name="adj1" fmla="val 95509"/>
              <a:gd name="adj2" fmla="val 1590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latin typeface="Calibri" panose="020F0502020204030204" pitchFamily="34" charset="0"/>
                <a:cs typeface="Calibri" panose="020F0502020204030204" pitchFamily="34" charset="0"/>
              </a:rPr>
              <a:t>Utilisation of the MI service can result in significant cost savings for the NHS, therefore collaborative work with CCGs and UHL to raise awareness is recommended</a:t>
            </a:r>
            <a:endParaRPr lang="en-GB" dirty="0"/>
          </a:p>
        </p:txBody>
      </p:sp>
      <p:sp>
        <p:nvSpPr>
          <p:cNvPr id="10" name="Cloud Callout 9"/>
          <p:cNvSpPr/>
          <p:nvPr/>
        </p:nvSpPr>
        <p:spPr>
          <a:xfrm>
            <a:off x="5681140" y="5172698"/>
            <a:ext cx="2592288" cy="1659319"/>
          </a:xfrm>
          <a:prstGeom prst="cloudCallout">
            <a:avLst>
              <a:gd name="adj1" fmla="val -52544"/>
              <a:gd name="adj2" fmla="val -5537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chemeClr val="tx1"/>
                </a:solidFill>
                <a:latin typeface="Calibri" panose="020F0502020204030204" pitchFamily="34" charset="0"/>
                <a:cs typeface="Calibri" panose="020F0502020204030204" pitchFamily="34" charset="0"/>
              </a:rPr>
              <a:t>PHE guidance for vaccines states “Off-label vaccines can still be used- they are just being used in a different way from that stated in their licence.</a:t>
            </a:r>
            <a:endParaRPr lang="en-GB" dirty="0"/>
          </a:p>
        </p:txBody>
      </p:sp>
      <p:sp>
        <p:nvSpPr>
          <p:cNvPr id="11" name="TextBox 10"/>
          <p:cNvSpPr txBox="1"/>
          <p:nvPr/>
        </p:nvSpPr>
        <p:spPr>
          <a:xfrm>
            <a:off x="755576" y="1021378"/>
            <a:ext cx="7982619" cy="738664"/>
          </a:xfrm>
          <a:prstGeom prst="rect">
            <a:avLst/>
          </a:prstGeom>
          <a:noFill/>
        </p:spPr>
        <p:txBody>
          <a:bodyPr wrap="square" rtlCol="0">
            <a:spAutoFit/>
          </a:bodyPr>
          <a:lstStyle/>
          <a:p>
            <a:pPr algn="ctr"/>
            <a:r>
              <a:rPr lang="en-GB" sz="1400" dirty="0"/>
              <a:t>To summarise, the following recommendations may help to reduce time burden and help cost savings for the NHS in relation to medicines exposed to temperatures outside of their recommended storage conditions</a:t>
            </a:r>
          </a:p>
        </p:txBody>
      </p:sp>
      <p:sp>
        <p:nvSpPr>
          <p:cNvPr id="3" name="Cloud Callout 2"/>
          <p:cNvSpPr/>
          <p:nvPr/>
        </p:nvSpPr>
        <p:spPr>
          <a:xfrm>
            <a:off x="821350" y="5000393"/>
            <a:ext cx="2602555" cy="1763616"/>
          </a:xfrm>
          <a:prstGeom prst="cloudCallout">
            <a:avLst>
              <a:gd name="adj1" fmla="val 93327"/>
              <a:gd name="adj2" fmla="val -3693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tx1"/>
                </a:solidFill>
                <a:latin typeface="Calibri" panose="020F0502020204030204" pitchFamily="34" charset="0"/>
                <a:cs typeface="Calibri" panose="020F0502020204030204" pitchFamily="34" charset="0"/>
              </a:rPr>
              <a:t>Although the data set  presented is small. The scale of the problem and wastage is highly likely to be much wider and not just restricted to Leicestershire</a:t>
            </a:r>
          </a:p>
        </p:txBody>
      </p:sp>
      <p:sp>
        <p:nvSpPr>
          <p:cNvPr id="5" name="Cloud Callout 4"/>
          <p:cNvSpPr/>
          <p:nvPr/>
        </p:nvSpPr>
        <p:spPr>
          <a:xfrm>
            <a:off x="6438850" y="3369076"/>
            <a:ext cx="2221979" cy="1584176"/>
          </a:xfrm>
          <a:prstGeom prst="cloudCallout">
            <a:avLst>
              <a:gd name="adj1" fmla="val -82900"/>
              <a:gd name="adj2" fmla="val 195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tx1"/>
                </a:solidFill>
                <a:latin typeface="Calibri" panose="020F0502020204030204" pitchFamily="34" charset="0"/>
                <a:cs typeface="Calibri" panose="020F0502020204030204" pitchFamily="34" charset="0"/>
              </a:rPr>
              <a:t>Better promotion of MI services to CCGs  to prevent wastage and improve cost savings for the NHS</a:t>
            </a:r>
          </a:p>
        </p:txBody>
      </p:sp>
    </p:spTree>
    <p:extLst>
      <p:ext uri="{BB962C8B-B14F-4D97-AF65-F5344CB8AC3E}">
        <p14:creationId xmlns:p14="http://schemas.microsoft.com/office/powerpoint/2010/main" val="2729444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2025</TotalTime>
  <Words>1047</Words>
  <Application>Microsoft Office PowerPoint</Application>
  <PresentationFormat>On-screen Show (4:3)</PresentationFormat>
  <Paragraphs>73</Paragraphs>
  <Slides>5</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Corbel</vt:lpstr>
      <vt:lpstr>Parallax</vt:lpstr>
      <vt:lpstr>PowerPoint Presentation</vt:lpstr>
      <vt:lpstr>Background</vt:lpstr>
      <vt:lpstr>Method and Data Collection</vt:lpstr>
      <vt:lpstr>Results and Discussion</vt:lpstr>
      <vt:lpstr>Conclusion</vt:lpstr>
    </vt:vector>
  </TitlesOfParts>
  <Company>University Hospitals Of Leicester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Temperature excursion enquiries Time burden or huge cost savings</dc:title>
  <dc:creator>vinod.patel</dc:creator>
  <cp:lastModifiedBy>Lambert, Judith</cp:lastModifiedBy>
  <cp:revision>165</cp:revision>
  <dcterms:created xsi:type="dcterms:W3CDTF">2020-07-28T09:12:25Z</dcterms:created>
  <dcterms:modified xsi:type="dcterms:W3CDTF">2020-09-01T11:35:37Z</dcterms:modified>
</cp:coreProperties>
</file>