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3399"/>
    <a:srgbClr val="FF3300"/>
    <a:srgbClr val="00CC00"/>
    <a:srgbClr val="EDB1E0"/>
    <a:srgbClr val="2B79E3"/>
    <a:srgbClr val="41983A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1" autoAdjust="0"/>
    <p:restoredTop sz="90929"/>
  </p:normalViewPr>
  <p:slideViewPr>
    <p:cSldViewPr>
      <p:cViewPr varScale="1">
        <p:scale>
          <a:sx n="69" d="100"/>
          <a:sy n="69" d="100"/>
        </p:scale>
        <p:origin x="1384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anose="02020603050405020304" pitchFamily="18" charset="0"/>
              </a:defRPr>
            </a:lvl1pPr>
          </a:lstStyle>
          <a:p>
            <a:fld id="{9D33A611-8E72-4392-8E65-D07E7909039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EAEC46-FE1F-4478-8BBA-A556A084CD14}" type="datetimeFigureOut">
              <a:rPr lang="en-GB"/>
              <a:pPr>
                <a:defRPr/>
              </a:pPr>
              <a:t>01/09/2021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64B933-491C-4930-96C9-05B15F96E85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FC13D-1B8F-42E3-BAB2-A309CD5C13BD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07D3DD-3AA3-4274-B895-E764687CF5FD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1EC992-F2B1-4345-9984-753B2B8D2A45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7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5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6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5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05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0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40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58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20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63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46800"/>
            <a:ext cx="1828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65532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7"/>
          <p:cNvSpPr>
            <a:spLocks noChangeArrowheads="1"/>
          </p:cNvSpPr>
          <p:nvPr/>
        </p:nvSpPr>
        <p:spPr bwMode="auto">
          <a:xfrm>
            <a:off x="3810000" y="-457200"/>
            <a:ext cx="5867400" cy="3429000"/>
          </a:xfrm>
          <a:prstGeom prst="roundRect">
            <a:avLst>
              <a:gd name="adj" fmla="val 16667"/>
            </a:avLst>
          </a:prstGeom>
          <a:solidFill>
            <a:srgbClr val="4F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924300" y="1295400"/>
            <a:ext cx="4895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3200" b="1"/>
              <a:t>Medicines Safety Portal: </a:t>
            </a:r>
            <a:br>
              <a:rPr lang="en-GB" altLang="en-US" sz="3200" b="1"/>
            </a:br>
            <a:r>
              <a:rPr lang="en-GB" altLang="en-US" sz="3200"/>
              <a:t>Improving patient safety in primary care</a:t>
            </a:r>
            <a:endParaRPr lang="en-GB" altLang="en-US" sz="3200">
              <a:solidFill>
                <a:schemeClr val="accent2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3924300" y="3276600"/>
            <a:ext cx="48244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2000"/>
              <a:t>Angela Badiani and Lauren Williams</a:t>
            </a:r>
          </a:p>
          <a:p>
            <a:pPr algn="r" eaLnBrk="1" hangingPunct="1">
              <a:spcBef>
                <a:spcPct val="0"/>
              </a:spcBef>
            </a:pPr>
            <a:r>
              <a:rPr lang="en-GB" altLang="en-US" sz="2000"/>
              <a:t> </a:t>
            </a:r>
            <a:br>
              <a:rPr lang="en-GB" altLang="en-US" sz="2000"/>
            </a:br>
            <a:r>
              <a:rPr lang="en-GB" altLang="en-US" sz="2000"/>
              <a:t>Southampton Medicines Advice Service, </a:t>
            </a:r>
            <a:br>
              <a:rPr lang="en-GB" altLang="en-US" sz="2000"/>
            </a:br>
            <a:r>
              <a:rPr lang="en-GB" altLang="en-US" sz="2000"/>
              <a:t>University Hospital Southampton.</a:t>
            </a:r>
            <a:endParaRPr lang="en-GB" altLang="en-US" sz="3200">
              <a:solidFill>
                <a:schemeClr val="accent2"/>
              </a:solidFill>
            </a:endParaRPr>
          </a:p>
        </p:txBody>
      </p:sp>
      <p:pic>
        <p:nvPicPr>
          <p:cNvPr id="4" name="D081138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596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09600" y="487363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/>
              <a:t>Introduction</a:t>
            </a:r>
            <a:endParaRPr lang="en-US" altLang="en-US" sz="3200" b="1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55613" y="1341438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924300" y="1377950"/>
            <a:ext cx="4754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The Medicines Safety Portal was established with the local AHSN.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It aims to support primary care healthcare professionals in safer prescribing of selected high-risk medicines.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It covers clinical topics and problem solving resources.</a:t>
            </a:r>
          </a:p>
        </p:txBody>
      </p:sp>
      <p:grpSp>
        <p:nvGrpSpPr>
          <p:cNvPr id="3077" name="Group 1"/>
          <p:cNvGrpSpPr>
            <a:grpSpLocks/>
          </p:cNvGrpSpPr>
          <p:nvPr/>
        </p:nvGrpSpPr>
        <p:grpSpPr bwMode="auto">
          <a:xfrm>
            <a:off x="455613" y="1341438"/>
            <a:ext cx="3367087" cy="2220912"/>
            <a:chOff x="323850" y="4356100"/>
            <a:chExt cx="3257550" cy="2063750"/>
          </a:xfrm>
        </p:grpSpPr>
        <p:pic>
          <p:nvPicPr>
            <p:cNvPr id="307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724400"/>
              <a:ext cx="325755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Box 3"/>
            <p:cNvSpPr txBox="1">
              <a:spLocks noChangeArrowheads="1"/>
            </p:cNvSpPr>
            <p:nvPr/>
          </p:nvSpPr>
          <p:spPr bwMode="auto">
            <a:xfrm>
              <a:off x="323850" y="4356100"/>
              <a:ext cx="3257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u="sng">
                  <a:solidFill>
                    <a:srgbClr val="009999"/>
                  </a:solidFill>
                </a:rPr>
                <a:t>www.medicinesafety.co.uk</a:t>
              </a:r>
              <a:endParaRPr lang="en-GB" altLang="en-US">
                <a:solidFill>
                  <a:srgbClr val="009999"/>
                </a:solidFill>
              </a:endParaRPr>
            </a:p>
          </p:txBody>
        </p:sp>
      </p:grp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438150" y="3789363"/>
            <a:ext cx="79216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The content may support staff transitioning from other sectors, providing the necessary knowledge and practical skills to ensure safer use of medicines.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The key objective of this service development project was to assess the usefulness of the website.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These data would allow development of the site for future users.</a:t>
            </a:r>
          </a:p>
          <a:p>
            <a:pPr>
              <a:defRPr/>
            </a:pP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09600" y="487363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/>
              <a:t>Method</a:t>
            </a:r>
            <a:endParaRPr lang="en-US" altLang="en-US" sz="3200" b="1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2105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Two separate questionnaires were created – one for those who had/hadn’t used the site before.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Staff working within the Medicines Advice department were given instructions on how to recruit pharmacists.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The questionnaire was sent out to practice pharmacists via email invitation if they contacted the Southampton Medicines Advice Service.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The questionnaire was also disseminated to pharmacists in primary care via local CCG leads.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Responses were collected using SurveyMonkey.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Once sufficient responses had been obtained, data were analysed.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609600" y="487363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/>
              <a:t>Results</a:t>
            </a:r>
            <a:endParaRPr lang="en-US" altLang="en-US" sz="3200" b="1"/>
          </a:p>
        </p:txBody>
      </p: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619125" y="1946275"/>
            <a:ext cx="2663825" cy="1247775"/>
            <a:chOff x="755576" y="1270913"/>
            <a:chExt cx="2664296" cy="1246495"/>
          </a:xfrm>
        </p:grpSpPr>
        <p:sp>
          <p:nvSpPr>
            <p:cNvPr id="3" name="Flowchart: Alternate Process 2"/>
            <p:cNvSpPr/>
            <p:nvPr/>
          </p:nvSpPr>
          <p:spPr bwMode="auto">
            <a:xfrm>
              <a:off x="755576" y="1270913"/>
              <a:ext cx="2664296" cy="862714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GB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5576" y="1270913"/>
              <a:ext cx="2664296" cy="1246495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600" dirty="0">
                  <a:latin typeface="Arial" charset="0"/>
                </a:rPr>
                <a:t>Most helpful clinical topics were anticholinergics (90%) and NSAIDs (86%)</a:t>
              </a:r>
            </a:p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</p:grpSp>
      <p:grpSp>
        <p:nvGrpSpPr>
          <p:cNvPr id="5124" name="Group 11"/>
          <p:cNvGrpSpPr>
            <a:grpSpLocks/>
          </p:cNvGrpSpPr>
          <p:nvPr/>
        </p:nvGrpSpPr>
        <p:grpSpPr bwMode="auto">
          <a:xfrm>
            <a:off x="3608388" y="1236663"/>
            <a:ext cx="2481262" cy="1766887"/>
            <a:chOff x="3635896" y="1270913"/>
            <a:chExt cx="2414981" cy="1589938"/>
          </a:xfrm>
        </p:grpSpPr>
        <p:sp>
          <p:nvSpPr>
            <p:cNvPr id="6" name="Flowchart: Alternate Process 5"/>
            <p:cNvSpPr/>
            <p:nvPr/>
          </p:nvSpPr>
          <p:spPr bwMode="auto">
            <a:xfrm>
              <a:off x="3635896" y="1270913"/>
              <a:ext cx="2414981" cy="1247094"/>
            </a:xfrm>
            <a:prstGeom prst="flowChartAlternateProcess">
              <a:avLst/>
            </a:prstGeom>
            <a:ln>
              <a:solidFill>
                <a:srgbClr val="EDB1E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35" name="TextBox 7"/>
            <p:cNvSpPr txBox="1">
              <a:spLocks noChangeArrowheads="1"/>
            </p:cNvSpPr>
            <p:nvPr/>
          </p:nvSpPr>
          <p:spPr bwMode="auto">
            <a:xfrm>
              <a:off x="3673622" y="1296444"/>
              <a:ext cx="2377254" cy="156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600"/>
                <a:t>Crushing tablets (81%), interactions (72%) and shortages of medicines (63%) pages were helpful </a:t>
              </a:r>
            </a:p>
            <a:p>
              <a:endParaRPr lang="en-GB" altLang="en-US"/>
            </a:p>
          </p:txBody>
        </p:sp>
      </p:grpSp>
      <p:sp>
        <p:nvSpPr>
          <p:cNvPr id="9" name="Flowchart: Alternate Process 8"/>
          <p:cNvSpPr/>
          <p:nvPr/>
        </p:nvSpPr>
        <p:spPr bwMode="auto">
          <a:xfrm>
            <a:off x="5910263" y="2743200"/>
            <a:ext cx="2882900" cy="1008063"/>
          </a:xfrm>
          <a:prstGeom prst="flowChartAlternateProcess">
            <a:avLst/>
          </a:prstGeom>
          <a:ln>
            <a:solidFill>
              <a:srgbClr val="00CC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5983288" y="2816225"/>
            <a:ext cx="273843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600"/>
              <a:t>81% of people found the links to external resources useful </a:t>
            </a:r>
          </a:p>
          <a:p>
            <a:endParaRPr lang="en-GB" altLang="en-US"/>
          </a:p>
        </p:txBody>
      </p:sp>
      <p:grpSp>
        <p:nvGrpSpPr>
          <p:cNvPr id="5127" name="Group 14"/>
          <p:cNvGrpSpPr>
            <a:grpSpLocks/>
          </p:cNvGrpSpPr>
          <p:nvPr/>
        </p:nvGrpSpPr>
        <p:grpSpPr bwMode="auto">
          <a:xfrm>
            <a:off x="2433638" y="3140075"/>
            <a:ext cx="2663825" cy="1516063"/>
            <a:chOff x="2411760" y="2924944"/>
            <a:chExt cx="2664296" cy="1515724"/>
          </a:xfrm>
        </p:grpSpPr>
        <p:sp>
          <p:nvSpPr>
            <p:cNvPr id="13" name="Flowchart: Alternate Process 12"/>
            <p:cNvSpPr/>
            <p:nvPr/>
          </p:nvSpPr>
          <p:spPr bwMode="auto">
            <a:xfrm>
              <a:off x="2411760" y="2924944"/>
              <a:ext cx="2664296" cy="1111002"/>
            </a:xfrm>
            <a:prstGeom prst="flowChartAlternateProcess">
              <a:avLst/>
            </a:prstGeom>
            <a:ln>
              <a:solidFill>
                <a:srgbClr val="FF3300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GB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33" name="TextBox 13"/>
            <p:cNvSpPr txBox="1">
              <a:spLocks noChangeArrowheads="1"/>
            </p:cNvSpPr>
            <p:nvPr/>
          </p:nvSpPr>
          <p:spPr bwMode="auto">
            <a:xfrm>
              <a:off x="2411760" y="2947952"/>
              <a:ext cx="2664296" cy="149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600"/>
                <a:t>78% of people have used the MSP when faced with a real-time clinical problem in practice </a:t>
              </a:r>
            </a:p>
            <a:p>
              <a:endParaRPr lang="en-GB" altLang="en-US"/>
            </a:p>
          </p:txBody>
        </p:sp>
      </p:grpSp>
      <p:sp>
        <p:nvSpPr>
          <p:cNvPr id="16" name="Flowchart: Alternate Process 15"/>
          <p:cNvSpPr/>
          <p:nvPr/>
        </p:nvSpPr>
        <p:spPr bwMode="auto">
          <a:xfrm>
            <a:off x="323850" y="4656138"/>
            <a:ext cx="3816350" cy="1509712"/>
          </a:xfrm>
          <a:prstGeom prst="flowChartAlternateProcess">
            <a:avLst/>
          </a:prstGeom>
          <a:ln>
            <a:solidFill>
              <a:srgbClr val="CC3399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519113" y="4724400"/>
            <a:ext cx="3384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600"/>
              <a:t>67% of people said that the site enabled them to make clinical decisions and empowered them to solve common medicines-related problems</a:t>
            </a:r>
          </a:p>
          <a:p>
            <a:endParaRPr lang="en-GB" altLang="en-US"/>
          </a:p>
        </p:txBody>
      </p:sp>
      <p:sp>
        <p:nvSpPr>
          <p:cNvPr id="20" name="Flowchart: Alternate Process 19"/>
          <p:cNvSpPr/>
          <p:nvPr/>
        </p:nvSpPr>
        <p:spPr bwMode="auto">
          <a:xfrm>
            <a:off x="5508625" y="4217988"/>
            <a:ext cx="2509838" cy="1500187"/>
          </a:xfrm>
          <a:prstGeom prst="flowChartAlternateProcess">
            <a:avLst/>
          </a:prstGeom>
          <a:ln>
            <a:solidFill>
              <a:srgbClr val="0099FF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1" name="TextBox 18"/>
          <p:cNvSpPr txBox="1">
            <a:spLocks noChangeArrowheads="1"/>
          </p:cNvSpPr>
          <p:nvPr/>
        </p:nvSpPr>
        <p:spPr bwMode="auto">
          <a:xfrm>
            <a:off x="5508625" y="4286250"/>
            <a:ext cx="25288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600"/>
              <a:t>Popular themes for future topics were weaning opioids (90%) and safe prescribing of gabapentin and pregabalin (72%)</a:t>
            </a:r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09600" y="487363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/>
              <a:t>Discussion</a:t>
            </a:r>
            <a:endParaRPr lang="en-US" altLang="en-US" sz="3200" b="1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2105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The MSP aims to support primary healthcare professionals with safer prescribing of high-risk medicines.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It also signposts to useful sources of information, as well as giving advice on solving problems about medicines.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This small study has shown that pharmacists working in primary care have found the content of the MSP helpful.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Respondents use the site to help them make clinical decisions about patients in real-time.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It has identified priority clinical topics for future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A limitation of this study was the low response rate, but this was not unexpected due recruitment happening during the Winter of 20/21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416</Words>
  <Application>Microsoft Office PowerPoint</Application>
  <PresentationFormat>On-screen Show (4:3)</PresentationFormat>
  <Paragraphs>35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SOUTHAMPTON SOLENT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CLARK</dc:creator>
  <cp:lastModifiedBy>Cheeseman, Mark</cp:lastModifiedBy>
  <cp:revision>307</cp:revision>
  <dcterms:created xsi:type="dcterms:W3CDTF">2008-07-09T11:44:38Z</dcterms:created>
  <dcterms:modified xsi:type="dcterms:W3CDTF">2021-09-01T16:13:33Z</dcterms:modified>
</cp:coreProperties>
</file>