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74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97613-F0F2-41E5-8278-8660FF4EC8B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B0958CE-40B4-46A4-B384-803B41F4C0D8}">
      <dgm:prSet/>
      <dgm:spPr/>
      <dgm:t>
        <a:bodyPr/>
        <a:lstStyle/>
        <a:p>
          <a:pPr rtl="0"/>
          <a:r>
            <a:rPr lang="en-GB" dirty="0" smtClean="0"/>
            <a:t>NHS 5 year forward view, reinforced by the NHS long-term plan (digitisation of records) and Lord Carter’s report for improved hospital pharmacy services out of hours.</a:t>
          </a:r>
          <a:endParaRPr lang="en-GB" dirty="0"/>
        </a:p>
      </dgm:t>
    </dgm:pt>
    <dgm:pt modelId="{AD9C398A-9188-4B6D-87F8-A8ACB82D29CC}" type="parTrans" cxnId="{11100D00-1544-4C08-8361-FAD3ADD1DC3A}">
      <dgm:prSet/>
      <dgm:spPr/>
      <dgm:t>
        <a:bodyPr/>
        <a:lstStyle/>
        <a:p>
          <a:endParaRPr lang="en-GB"/>
        </a:p>
      </dgm:t>
    </dgm:pt>
    <dgm:pt modelId="{582820A0-49E4-4933-90C5-CC4605D15257}" type="sibTrans" cxnId="{11100D00-1544-4C08-8361-FAD3ADD1DC3A}">
      <dgm:prSet/>
      <dgm:spPr/>
      <dgm:t>
        <a:bodyPr/>
        <a:lstStyle/>
        <a:p>
          <a:endParaRPr lang="en-GB"/>
        </a:p>
      </dgm:t>
    </dgm:pt>
    <dgm:pt modelId="{5BA4FB72-4009-4F9B-ACAE-8D74B26C8327}">
      <dgm:prSet custT="1"/>
      <dgm:spPr/>
      <dgm:t>
        <a:bodyPr/>
        <a:lstStyle/>
        <a:p>
          <a:pPr rtl="0"/>
          <a:r>
            <a:rPr lang="en-GB" sz="1400" dirty="0" smtClean="0"/>
            <a:t>Emergency duty enquiries recorded electronically would need to ensure patient confidentiality, GDPR (General Data Protection Regulation) . Data Protection, and within </a:t>
          </a:r>
          <a:r>
            <a:rPr lang="en-GB" sz="1400" dirty="0" err="1" smtClean="0"/>
            <a:t>Caldicott</a:t>
          </a:r>
          <a:r>
            <a:rPr lang="en-GB" sz="1400" dirty="0" smtClean="0"/>
            <a:t> Principles</a:t>
          </a:r>
          <a:endParaRPr lang="en-GB" sz="1400" dirty="0"/>
        </a:p>
      </dgm:t>
    </dgm:pt>
    <dgm:pt modelId="{46A9B0FF-2607-4E17-BA29-899B1360E115}" type="parTrans" cxnId="{40079899-4977-423C-B621-2109E4C361EE}">
      <dgm:prSet/>
      <dgm:spPr/>
      <dgm:t>
        <a:bodyPr/>
        <a:lstStyle/>
        <a:p>
          <a:endParaRPr lang="en-GB"/>
        </a:p>
      </dgm:t>
    </dgm:pt>
    <dgm:pt modelId="{BAE4425E-29C2-40E6-8296-2B2FF886C6F1}" type="sibTrans" cxnId="{40079899-4977-423C-B621-2109E4C361EE}">
      <dgm:prSet/>
      <dgm:spPr/>
      <dgm:t>
        <a:bodyPr/>
        <a:lstStyle/>
        <a:p>
          <a:endParaRPr lang="en-GB"/>
        </a:p>
      </dgm:t>
    </dgm:pt>
    <dgm:pt modelId="{4625CC34-128A-473E-ACE7-C0958F55E0AF}">
      <dgm:prSet custT="1"/>
      <dgm:spPr/>
      <dgm:t>
        <a:bodyPr/>
        <a:lstStyle/>
        <a:p>
          <a:pPr rtl="0"/>
          <a:r>
            <a:rPr lang="en-GB" sz="1400" dirty="0" smtClean="0"/>
            <a:t>Current recording via separate paper forms which varied on levels of documentation. </a:t>
          </a:r>
          <a:endParaRPr lang="en-GB" sz="1400" dirty="0"/>
        </a:p>
      </dgm:t>
    </dgm:pt>
    <dgm:pt modelId="{C1149055-96CD-4E39-A29A-492595277D71}" type="parTrans" cxnId="{EC5C3DC1-A110-4AE2-AAF6-0AA75E649BF5}">
      <dgm:prSet/>
      <dgm:spPr/>
      <dgm:t>
        <a:bodyPr/>
        <a:lstStyle/>
        <a:p>
          <a:endParaRPr lang="en-GB"/>
        </a:p>
      </dgm:t>
    </dgm:pt>
    <dgm:pt modelId="{D927E43D-6DB9-4516-951E-F93B8E482629}" type="sibTrans" cxnId="{EC5C3DC1-A110-4AE2-AAF6-0AA75E649BF5}">
      <dgm:prSet/>
      <dgm:spPr/>
      <dgm:t>
        <a:bodyPr/>
        <a:lstStyle/>
        <a:p>
          <a:endParaRPr lang="en-GB"/>
        </a:p>
      </dgm:t>
    </dgm:pt>
    <dgm:pt modelId="{2BC6A145-0F97-40F6-BAB9-B2FD26952019}">
      <dgm:prSet/>
      <dgm:spPr/>
      <dgm:t>
        <a:bodyPr/>
        <a:lstStyle/>
        <a:p>
          <a:pPr rtl="0"/>
          <a:r>
            <a:rPr lang="en-GB" dirty="0" smtClean="0"/>
            <a:t>No standardised procedure for training of pharmacists beginning emergency duty services.</a:t>
          </a:r>
          <a:endParaRPr lang="en-GB" dirty="0"/>
        </a:p>
      </dgm:t>
    </dgm:pt>
    <dgm:pt modelId="{0480B207-A32C-4299-93A6-863F481BC7C9}" type="parTrans" cxnId="{7BD1223B-61DE-4D85-B022-FAE724990F60}">
      <dgm:prSet/>
      <dgm:spPr/>
      <dgm:t>
        <a:bodyPr/>
        <a:lstStyle/>
        <a:p>
          <a:endParaRPr lang="en-GB"/>
        </a:p>
      </dgm:t>
    </dgm:pt>
    <dgm:pt modelId="{B85EBC8C-4A2C-4D41-8463-6E69EF454196}" type="sibTrans" cxnId="{7BD1223B-61DE-4D85-B022-FAE724990F60}">
      <dgm:prSet/>
      <dgm:spPr/>
      <dgm:t>
        <a:bodyPr/>
        <a:lstStyle/>
        <a:p>
          <a:endParaRPr lang="en-GB"/>
        </a:p>
      </dgm:t>
    </dgm:pt>
    <dgm:pt modelId="{00A3E717-74E7-4129-BB51-1A28520F63D6}">
      <dgm:prSet/>
      <dgm:spPr/>
      <dgm:t>
        <a:bodyPr/>
        <a:lstStyle/>
        <a:p>
          <a:pPr rtl="0"/>
          <a:r>
            <a:rPr lang="en-GB" dirty="0" smtClean="0"/>
            <a:t>Resources only via USB memory stick and back-up hard copy  - not always updated or taken.</a:t>
          </a:r>
          <a:endParaRPr lang="en-GB" dirty="0"/>
        </a:p>
      </dgm:t>
    </dgm:pt>
    <dgm:pt modelId="{3C9C5969-BC70-46D0-96FA-42AD52159DE6}" type="parTrans" cxnId="{770AD4F8-1060-4070-8E2E-3CB1ED05BE3D}">
      <dgm:prSet/>
      <dgm:spPr/>
      <dgm:t>
        <a:bodyPr/>
        <a:lstStyle/>
        <a:p>
          <a:endParaRPr lang="en-GB"/>
        </a:p>
      </dgm:t>
    </dgm:pt>
    <dgm:pt modelId="{48F32AD5-276A-497E-B335-7FF14E30C293}" type="sibTrans" cxnId="{770AD4F8-1060-4070-8E2E-3CB1ED05BE3D}">
      <dgm:prSet/>
      <dgm:spPr/>
      <dgm:t>
        <a:bodyPr/>
        <a:lstStyle/>
        <a:p>
          <a:endParaRPr lang="en-GB"/>
        </a:p>
      </dgm:t>
    </dgm:pt>
    <dgm:pt modelId="{28327180-0A84-46A6-A8A6-AE1A3DA2FE5C}" type="pres">
      <dgm:prSet presAssocID="{8BE97613-F0F2-41E5-8278-8660FF4EC8B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7FF498-9E07-4A59-9C13-ECF7D1D5A538}" type="pres">
      <dgm:prSet presAssocID="{4B0958CE-40B4-46A4-B384-803B41F4C0D8}" presName="circ1" presStyleLbl="vennNode1" presStyleIdx="0" presStyleCnt="5"/>
      <dgm:spPr/>
      <dgm:t>
        <a:bodyPr/>
        <a:lstStyle/>
        <a:p>
          <a:endParaRPr lang="en-GB"/>
        </a:p>
      </dgm:t>
    </dgm:pt>
    <dgm:pt modelId="{67181F30-DF2F-47AC-B6A8-0F8C3A60E308}" type="pres">
      <dgm:prSet presAssocID="{4B0958CE-40B4-46A4-B384-803B41F4C0D8}" presName="circ1Tx" presStyleLbl="revTx" presStyleIdx="0" presStyleCnt="0" custScaleX="148369" custLinFactNeighborX="0" custLinFactNeighborY="113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73B75-91A4-495F-95DE-9F3C27525DD8}" type="pres">
      <dgm:prSet presAssocID="{5BA4FB72-4009-4F9B-ACAE-8D74B26C8327}" presName="circ2" presStyleLbl="vennNode1" presStyleIdx="1" presStyleCnt="5"/>
      <dgm:spPr/>
      <dgm:t>
        <a:bodyPr/>
        <a:lstStyle/>
        <a:p>
          <a:endParaRPr lang="en-GB"/>
        </a:p>
      </dgm:t>
    </dgm:pt>
    <dgm:pt modelId="{C103651B-88B2-484D-854E-0555328AB5C3}" type="pres">
      <dgm:prSet presAssocID="{5BA4FB72-4009-4F9B-ACAE-8D74B26C8327}" presName="circ2Tx" presStyleLbl="revTx" presStyleIdx="0" presStyleCnt="0" custScaleY="126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C1C57D-F4D8-4F3B-93BA-D602DD306B45}" type="pres">
      <dgm:prSet presAssocID="{4625CC34-128A-473E-ACE7-C0958F55E0AF}" presName="circ3" presStyleLbl="vennNode1" presStyleIdx="2" presStyleCnt="5"/>
      <dgm:spPr/>
      <dgm:t>
        <a:bodyPr/>
        <a:lstStyle/>
        <a:p>
          <a:endParaRPr lang="en-GB"/>
        </a:p>
      </dgm:t>
    </dgm:pt>
    <dgm:pt modelId="{B5C3D25E-26EA-4956-B22B-9BC0214538C6}" type="pres">
      <dgm:prSet presAssocID="{4625CC34-128A-473E-ACE7-C0958F55E0AF}" presName="circ3Tx" presStyleLbl="revTx" presStyleIdx="0" presStyleCnt="0" custScaleY="119984" custLinFactNeighborX="-11" custLinFactNeighborY="-5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7E07AC-6715-43AF-9684-BCE44E32E21B}" type="pres">
      <dgm:prSet presAssocID="{2BC6A145-0F97-40F6-BAB9-B2FD26952019}" presName="circ4" presStyleLbl="vennNode1" presStyleIdx="3" presStyleCnt="5"/>
      <dgm:spPr/>
      <dgm:t>
        <a:bodyPr/>
        <a:lstStyle/>
        <a:p>
          <a:endParaRPr lang="en-GB"/>
        </a:p>
      </dgm:t>
    </dgm:pt>
    <dgm:pt modelId="{BEDDA6DA-85C5-4BD3-A68C-E083F475083A}" type="pres">
      <dgm:prSet presAssocID="{2BC6A145-0F97-40F6-BAB9-B2FD2695201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814CFB-3B8D-4B11-9D84-D8873EA08070}" type="pres">
      <dgm:prSet presAssocID="{00A3E717-74E7-4129-BB51-1A28520F63D6}" presName="circ5" presStyleLbl="vennNode1" presStyleIdx="4" presStyleCnt="5"/>
      <dgm:spPr/>
      <dgm:t>
        <a:bodyPr/>
        <a:lstStyle/>
        <a:p>
          <a:endParaRPr lang="en-GB"/>
        </a:p>
      </dgm:t>
    </dgm:pt>
    <dgm:pt modelId="{75B0E028-4E77-4FED-897B-10452B840EA6}" type="pres">
      <dgm:prSet presAssocID="{00A3E717-74E7-4129-BB51-1A28520F63D6}" presName="circ5Tx" presStyleLbl="revTx" presStyleIdx="0" presStyleCnt="0" custScaleY="137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B16CAD-4D7A-4243-9899-2284C95D767D}" type="presOf" srcId="{2BC6A145-0F97-40F6-BAB9-B2FD26952019}" destId="{BEDDA6DA-85C5-4BD3-A68C-E083F475083A}" srcOrd="0" destOrd="0" presId="urn:microsoft.com/office/officeart/2005/8/layout/venn1"/>
    <dgm:cxn modelId="{40079899-4977-423C-B621-2109E4C361EE}" srcId="{8BE97613-F0F2-41E5-8278-8660FF4EC8B3}" destId="{5BA4FB72-4009-4F9B-ACAE-8D74B26C8327}" srcOrd="1" destOrd="0" parTransId="{46A9B0FF-2607-4E17-BA29-899B1360E115}" sibTransId="{BAE4425E-29C2-40E6-8296-2B2FF886C6F1}"/>
    <dgm:cxn modelId="{EC5C3DC1-A110-4AE2-AAF6-0AA75E649BF5}" srcId="{8BE97613-F0F2-41E5-8278-8660FF4EC8B3}" destId="{4625CC34-128A-473E-ACE7-C0958F55E0AF}" srcOrd="2" destOrd="0" parTransId="{C1149055-96CD-4E39-A29A-492595277D71}" sibTransId="{D927E43D-6DB9-4516-951E-F93B8E482629}"/>
    <dgm:cxn modelId="{440B1EBA-812F-47F8-872B-4022664A6D7B}" type="presOf" srcId="{4625CC34-128A-473E-ACE7-C0958F55E0AF}" destId="{B5C3D25E-26EA-4956-B22B-9BC0214538C6}" srcOrd="0" destOrd="0" presId="urn:microsoft.com/office/officeart/2005/8/layout/venn1"/>
    <dgm:cxn modelId="{7BD1223B-61DE-4D85-B022-FAE724990F60}" srcId="{8BE97613-F0F2-41E5-8278-8660FF4EC8B3}" destId="{2BC6A145-0F97-40F6-BAB9-B2FD26952019}" srcOrd="3" destOrd="0" parTransId="{0480B207-A32C-4299-93A6-863F481BC7C9}" sibTransId="{B85EBC8C-4A2C-4D41-8463-6E69EF454196}"/>
    <dgm:cxn modelId="{B88FA3FE-DAD5-460A-BAAD-0519FCD12A09}" type="presOf" srcId="{5BA4FB72-4009-4F9B-ACAE-8D74B26C8327}" destId="{C103651B-88B2-484D-854E-0555328AB5C3}" srcOrd="0" destOrd="0" presId="urn:microsoft.com/office/officeart/2005/8/layout/venn1"/>
    <dgm:cxn modelId="{A5F7B340-239F-4611-A08C-867155654F6C}" type="presOf" srcId="{00A3E717-74E7-4129-BB51-1A28520F63D6}" destId="{75B0E028-4E77-4FED-897B-10452B840EA6}" srcOrd="0" destOrd="0" presId="urn:microsoft.com/office/officeart/2005/8/layout/venn1"/>
    <dgm:cxn modelId="{B577CE51-DE11-4C21-A0A0-D01A510E4E75}" type="presOf" srcId="{8BE97613-F0F2-41E5-8278-8660FF4EC8B3}" destId="{28327180-0A84-46A6-A8A6-AE1A3DA2FE5C}" srcOrd="0" destOrd="0" presId="urn:microsoft.com/office/officeart/2005/8/layout/venn1"/>
    <dgm:cxn modelId="{770AD4F8-1060-4070-8E2E-3CB1ED05BE3D}" srcId="{8BE97613-F0F2-41E5-8278-8660FF4EC8B3}" destId="{00A3E717-74E7-4129-BB51-1A28520F63D6}" srcOrd="4" destOrd="0" parTransId="{3C9C5969-BC70-46D0-96FA-42AD52159DE6}" sibTransId="{48F32AD5-276A-497E-B335-7FF14E30C293}"/>
    <dgm:cxn modelId="{11100D00-1544-4C08-8361-FAD3ADD1DC3A}" srcId="{8BE97613-F0F2-41E5-8278-8660FF4EC8B3}" destId="{4B0958CE-40B4-46A4-B384-803B41F4C0D8}" srcOrd="0" destOrd="0" parTransId="{AD9C398A-9188-4B6D-87F8-A8ACB82D29CC}" sibTransId="{582820A0-49E4-4933-90C5-CC4605D15257}"/>
    <dgm:cxn modelId="{905FBAEB-E2CA-4BE1-8D5C-9ED432AC671C}" type="presOf" srcId="{4B0958CE-40B4-46A4-B384-803B41F4C0D8}" destId="{67181F30-DF2F-47AC-B6A8-0F8C3A60E308}" srcOrd="0" destOrd="0" presId="urn:microsoft.com/office/officeart/2005/8/layout/venn1"/>
    <dgm:cxn modelId="{9177E72D-12B0-4322-A7BB-B4D6F82F4BD1}" type="presParOf" srcId="{28327180-0A84-46A6-A8A6-AE1A3DA2FE5C}" destId="{A37FF498-9E07-4A59-9C13-ECF7D1D5A538}" srcOrd="0" destOrd="0" presId="urn:microsoft.com/office/officeart/2005/8/layout/venn1"/>
    <dgm:cxn modelId="{A46A9120-CAEE-455B-9D2A-C694C9746AD0}" type="presParOf" srcId="{28327180-0A84-46A6-A8A6-AE1A3DA2FE5C}" destId="{67181F30-DF2F-47AC-B6A8-0F8C3A60E308}" srcOrd="1" destOrd="0" presId="urn:microsoft.com/office/officeart/2005/8/layout/venn1"/>
    <dgm:cxn modelId="{B406F803-22BF-4293-A2CF-E1470E6F269B}" type="presParOf" srcId="{28327180-0A84-46A6-A8A6-AE1A3DA2FE5C}" destId="{B7473B75-91A4-495F-95DE-9F3C27525DD8}" srcOrd="2" destOrd="0" presId="urn:microsoft.com/office/officeart/2005/8/layout/venn1"/>
    <dgm:cxn modelId="{754C72A9-BD1C-4166-8CCC-F7BE9FDABACC}" type="presParOf" srcId="{28327180-0A84-46A6-A8A6-AE1A3DA2FE5C}" destId="{C103651B-88B2-484D-854E-0555328AB5C3}" srcOrd="3" destOrd="0" presId="urn:microsoft.com/office/officeart/2005/8/layout/venn1"/>
    <dgm:cxn modelId="{2D58742F-D692-401B-BFD3-F5BF8253BB8D}" type="presParOf" srcId="{28327180-0A84-46A6-A8A6-AE1A3DA2FE5C}" destId="{3DC1C57D-F4D8-4F3B-93BA-D602DD306B45}" srcOrd="4" destOrd="0" presId="urn:microsoft.com/office/officeart/2005/8/layout/venn1"/>
    <dgm:cxn modelId="{83F0E91E-3907-4290-9C52-28D35D7948A3}" type="presParOf" srcId="{28327180-0A84-46A6-A8A6-AE1A3DA2FE5C}" destId="{B5C3D25E-26EA-4956-B22B-9BC0214538C6}" srcOrd="5" destOrd="0" presId="urn:microsoft.com/office/officeart/2005/8/layout/venn1"/>
    <dgm:cxn modelId="{7EC09347-EDF3-481A-9899-91D4F0B421A5}" type="presParOf" srcId="{28327180-0A84-46A6-A8A6-AE1A3DA2FE5C}" destId="{E57E07AC-6715-43AF-9684-BCE44E32E21B}" srcOrd="6" destOrd="0" presId="urn:microsoft.com/office/officeart/2005/8/layout/venn1"/>
    <dgm:cxn modelId="{502027DF-CC79-4A4C-9769-FD708328DC59}" type="presParOf" srcId="{28327180-0A84-46A6-A8A6-AE1A3DA2FE5C}" destId="{BEDDA6DA-85C5-4BD3-A68C-E083F475083A}" srcOrd="7" destOrd="0" presId="urn:microsoft.com/office/officeart/2005/8/layout/venn1"/>
    <dgm:cxn modelId="{6301AD3E-AEC5-4724-8215-AC1DF6801A30}" type="presParOf" srcId="{28327180-0A84-46A6-A8A6-AE1A3DA2FE5C}" destId="{34814CFB-3B8D-4B11-9D84-D8873EA08070}" srcOrd="8" destOrd="0" presId="urn:microsoft.com/office/officeart/2005/8/layout/venn1"/>
    <dgm:cxn modelId="{2F5B4D85-5C8E-4E34-8422-3ABA01B66D64}" type="presParOf" srcId="{28327180-0A84-46A6-A8A6-AE1A3DA2FE5C}" destId="{75B0E028-4E77-4FED-897B-10452B840EA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61FF5-7F6B-4FB8-9E22-BB65BD9D9022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D3BBEDE6-B4D0-46AC-BEF7-E284E0848CF7}">
      <dgm:prSet custT="1"/>
      <dgm:spPr/>
      <dgm:t>
        <a:bodyPr/>
        <a:lstStyle/>
        <a:p>
          <a:pPr rtl="0"/>
          <a:r>
            <a:rPr lang="en-GB" sz="2000" dirty="0" smtClean="0"/>
            <a:t>A smartphone and laptop with Virtual Private Network (VPN) access to Trust intranet procured for Emergency Duty access</a:t>
          </a:r>
          <a:endParaRPr lang="en-GB" sz="2000" dirty="0"/>
        </a:p>
      </dgm:t>
    </dgm:pt>
    <dgm:pt modelId="{E807D925-1785-4047-A799-E8087325673D}" type="parTrans" cxnId="{76793D57-F10C-4284-800D-CA95F63935B9}">
      <dgm:prSet/>
      <dgm:spPr/>
      <dgm:t>
        <a:bodyPr/>
        <a:lstStyle/>
        <a:p>
          <a:endParaRPr lang="en-GB"/>
        </a:p>
      </dgm:t>
    </dgm:pt>
    <dgm:pt modelId="{E6BF4CD2-212E-4390-BB36-5118B7F447EA}" type="sibTrans" cxnId="{76793D57-F10C-4284-800D-CA95F63935B9}">
      <dgm:prSet/>
      <dgm:spPr/>
      <dgm:t>
        <a:bodyPr/>
        <a:lstStyle/>
        <a:p>
          <a:endParaRPr lang="en-GB"/>
        </a:p>
      </dgm:t>
    </dgm:pt>
    <dgm:pt modelId="{292124B1-FBFD-4F7D-801A-A1F0368E230E}">
      <dgm:prSet custT="1"/>
      <dgm:spPr/>
      <dgm:t>
        <a:bodyPr/>
        <a:lstStyle/>
        <a:p>
          <a:pPr rtl="0"/>
          <a:r>
            <a:rPr lang="en-GB" sz="2000" dirty="0" smtClean="0"/>
            <a:t>Resources added to shared online drive with secure access via smartphone and laptop</a:t>
          </a:r>
          <a:endParaRPr lang="en-GB" sz="2000" dirty="0"/>
        </a:p>
      </dgm:t>
    </dgm:pt>
    <dgm:pt modelId="{1C4B7CCB-E137-4B27-A493-DA8B9AECA9FF}" type="parTrans" cxnId="{48F2FCF5-40C8-47BB-A8CC-85F0C8E708F4}">
      <dgm:prSet/>
      <dgm:spPr/>
      <dgm:t>
        <a:bodyPr/>
        <a:lstStyle/>
        <a:p>
          <a:endParaRPr lang="en-GB"/>
        </a:p>
      </dgm:t>
    </dgm:pt>
    <dgm:pt modelId="{571D935F-4436-43A3-ACE1-CF8BC1D3884E}" type="sibTrans" cxnId="{48F2FCF5-40C8-47BB-A8CC-85F0C8E708F4}">
      <dgm:prSet/>
      <dgm:spPr/>
      <dgm:t>
        <a:bodyPr/>
        <a:lstStyle/>
        <a:p>
          <a:endParaRPr lang="en-GB"/>
        </a:p>
      </dgm:t>
    </dgm:pt>
    <dgm:pt modelId="{164D4829-2F86-4BBD-8481-3D09890AD313}">
      <dgm:prSet custT="1"/>
      <dgm:spPr/>
      <dgm:t>
        <a:bodyPr/>
        <a:lstStyle/>
        <a:p>
          <a:pPr rtl="0"/>
          <a:r>
            <a:rPr lang="en-GB" sz="2000" dirty="0" smtClean="0"/>
            <a:t>MI pharmacists update online drive with polices and resource lists in real time</a:t>
          </a:r>
          <a:endParaRPr lang="en-GB" sz="2000" dirty="0"/>
        </a:p>
      </dgm:t>
    </dgm:pt>
    <dgm:pt modelId="{CBF16ADC-3DB2-44DD-9E1C-73885420A9B9}" type="parTrans" cxnId="{839BFF4A-AA3E-4A67-9B3D-87887F2FDCB9}">
      <dgm:prSet/>
      <dgm:spPr/>
      <dgm:t>
        <a:bodyPr/>
        <a:lstStyle/>
        <a:p>
          <a:endParaRPr lang="en-GB"/>
        </a:p>
      </dgm:t>
    </dgm:pt>
    <dgm:pt modelId="{AA7D8B9F-D6CD-42D7-A536-B5B588310D54}" type="sibTrans" cxnId="{839BFF4A-AA3E-4A67-9B3D-87887F2FDCB9}">
      <dgm:prSet/>
      <dgm:spPr/>
      <dgm:t>
        <a:bodyPr/>
        <a:lstStyle/>
        <a:p>
          <a:endParaRPr lang="en-GB"/>
        </a:p>
      </dgm:t>
    </dgm:pt>
    <dgm:pt modelId="{89B586E2-826C-4A0C-97CE-A86377B3825C}">
      <dgm:prSet custT="1"/>
      <dgm:spPr/>
      <dgm:t>
        <a:bodyPr/>
        <a:lstStyle/>
        <a:p>
          <a:pPr rtl="0"/>
          <a:r>
            <a:rPr lang="en-GB" sz="2000" dirty="0" smtClean="0"/>
            <a:t>MI Pharmacists able to access enquiry log to review enquiries for quality assurance and reflection</a:t>
          </a:r>
          <a:endParaRPr lang="en-GB" sz="2000" dirty="0"/>
        </a:p>
      </dgm:t>
    </dgm:pt>
    <dgm:pt modelId="{E3D1544A-0601-484C-B3C4-977544FC9F75}" type="parTrans" cxnId="{F601E6D6-1976-48E8-B13B-80591CE58D7A}">
      <dgm:prSet/>
      <dgm:spPr/>
      <dgm:t>
        <a:bodyPr/>
        <a:lstStyle/>
        <a:p>
          <a:endParaRPr lang="en-GB"/>
        </a:p>
      </dgm:t>
    </dgm:pt>
    <dgm:pt modelId="{9E8D67C1-A24A-48B8-8797-5F4B12A679CC}" type="sibTrans" cxnId="{F601E6D6-1976-48E8-B13B-80591CE58D7A}">
      <dgm:prSet/>
      <dgm:spPr/>
      <dgm:t>
        <a:bodyPr/>
        <a:lstStyle/>
        <a:p>
          <a:endParaRPr lang="en-GB"/>
        </a:p>
      </dgm:t>
    </dgm:pt>
    <dgm:pt modelId="{2FE503DE-68A5-4A5D-9C3A-B316BB07FD20}">
      <dgm:prSet/>
      <dgm:spPr/>
      <dgm:t>
        <a:bodyPr/>
        <a:lstStyle/>
        <a:p>
          <a:pPr rtl="0"/>
          <a:r>
            <a:rPr lang="en-GB" dirty="0" smtClean="0"/>
            <a:t>Enquiry log accessible to all senior pharmacists for follow-up and resolution of issues</a:t>
          </a:r>
          <a:endParaRPr lang="en-GB" dirty="0"/>
        </a:p>
      </dgm:t>
    </dgm:pt>
    <dgm:pt modelId="{DF14700F-76DC-46D0-8CDE-4106FC75CBA7}" type="parTrans" cxnId="{F7BE0CBE-ED5D-468B-930E-1931FA96AAA0}">
      <dgm:prSet/>
      <dgm:spPr/>
      <dgm:t>
        <a:bodyPr/>
        <a:lstStyle/>
        <a:p>
          <a:endParaRPr lang="en-GB"/>
        </a:p>
      </dgm:t>
    </dgm:pt>
    <dgm:pt modelId="{D213660E-6266-4C3E-8695-BDDE26889A2C}" type="sibTrans" cxnId="{F7BE0CBE-ED5D-468B-930E-1931FA96AAA0}">
      <dgm:prSet/>
      <dgm:spPr/>
      <dgm:t>
        <a:bodyPr/>
        <a:lstStyle/>
        <a:p>
          <a:endParaRPr lang="en-GB"/>
        </a:p>
      </dgm:t>
    </dgm:pt>
    <dgm:pt modelId="{98A46743-5E55-44B4-8458-4DEF2627DE3F}">
      <dgm:prSet/>
      <dgm:spPr/>
      <dgm:t>
        <a:bodyPr/>
        <a:lstStyle/>
        <a:p>
          <a:endParaRPr lang="en-GB"/>
        </a:p>
      </dgm:t>
    </dgm:pt>
    <dgm:pt modelId="{3D69EC38-F9AF-4235-ACEF-D9847542F5B3}" type="parTrans" cxnId="{0212C5C7-67BB-4BB6-AC39-08786679C6B2}">
      <dgm:prSet/>
      <dgm:spPr/>
      <dgm:t>
        <a:bodyPr/>
        <a:lstStyle/>
        <a:p>
          <a:endParaRPr lang="en-GB"/>
        </a:p>
      </dgm:t>
    </dgm:pt>
    <dgm:pt modelId="{DB6754FB-3846-4986-A304-7E9A76EB5451}" type="sibTrans" cxnId="{0212C5C7-67BB-4BB6-AC39-08786679C6B2}">
      <dgm:prSet/>
      <dgm:spPr/>
      <dgm:t>
        <a:bodyPr/>
        <a:lstStyle/>
        <a:p>
          <a:endParaRPr lang="en-GB"/>
        </a:p>
      </dgm:t>
    </dgm:pt>
    <dgm:pt modelId="{815A77F0-854E-42AC-B64E-664D17D02497}" type="pres">
      <dgm:prSet presAssocID="{33A61FF5-7F6B-4FB8-9E22-BB65BD9D90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EA5E5A-EA97-42CC-B995-589043E5CDCE}" type="pres">
      <dgm:prSet presAssocID="{33A61FF5-7F6B-4FB8-9E22-BB65BD9D9022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B3E57A1F-4F2A-4545-B718-07493CE4998F}" type="pres">
      <dgm:prSet presAssocID="{33A61FF5-7F6B-4FB8-9E22-BB65BD9D902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808F27-6567-47AF-800F-245C2086FC77}" type="pres">
      <dgm:prSet presAssocID="{33A61FF5-7F6B-4FB8-9E22-BB65BD9D902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7D5C0B-9F3B-4EF1-802C-AC632928FD87}" type="pres">
      <dgm:prSet presAssocID="{33A61FF5-7F6B-4FB8-9E22-BB65BD9D902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F5776-ED40-42ED-8BF8-982E97C0238C}" type="pres">
      <dgm:prSet presAssocID="{33A61FF5-7F6B-4FB8-9E22-BB65BD9D902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24D021-EC78-4CD6-8AA1-0E9357900303}" type="pres">
      <dgm:prSet presAssocID="{33A61FF5-7F6B-4FB8-9E22-BB65BD9D902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2AD520-2027-4A28-829C-4789A7714962}" type="pres">
      <dgm:prSet presAssocID="{33A61FF5-7F6B-4FB8-9E22-BB65BD9D902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F716C4-5CEE-4AF0-9E80-B2D9EFDA1665}" type="pres">
      <dgm:prSet presAssocID="{33A61FF5-7F6B-4FB8-9E22-BB65BD9D902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D413A-EFF9-4482-90CA-3632582DD5E6}" type="pres">
      <dgm:prSet presAssocID="{33A61FF5-7F6B-4FB8-9E22-BB65BD9D902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AE897C-FFF6-41DB-8972-A656D1737F13}" type="pres">
      <dgm:prSet presAssocID="{33A61FF5-7F6B-4FB8-9E22-BB65BD9D902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EF3732-467E-4F9E-8CAC-090A1A2512D1}" type="pres">
      <dgm:prSet presAssocID="{33A61FF5-7F6B-4FB8-9E22-BB65BD9D902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9919EC-A51D-434C-AE81-B280D064181C}" type="pres">
      <dgm:prSet presAssocID="{33A61FF5-7F6B-4FB8-9E22-BB65BD9D902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7E382-BFCA-4767-B8DB-9721DC31C7AB}" type="pres">
      <dgm:prSet presAssocID="{33A61FF5-7F6B-4FB8-9E22-BB65BD9D902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CC34A4-A421-4981-9EA2-A71975497FC5}" type="pres">
      <dgm:prSet presAssocID="{33A61FF5-7F6B-4FB8-9E22-BB65BD9D902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8140E9-5FE4-477D-8434-C694202B8E8F}" type="pres">
      <dgm:prSet presAssocID="{33A61FF5-7F6B-4FB8-9E22-BB65BD9D902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32EA01-05B1-4742-854F-F64F4F4918C7}" type="presOf" srcId="{89B586E2-826C-4A0C-97CE-A86377B3825C}" destId="{1FFF5776-ED40-42ED-8BF8-982E97C0238C}" srcOrd="0" destOrd="0" presId="urn:microsoft.com/office/officeart/2005/8/layout/vProcess5"/>
    <dgm:cxn modelId="{10E83A85-A8BF-48D0-882D-0FF39C0556A8}" type="presOf" srcId="{D3BBEDE6-B4D0-46AC-BEF7-E284E0848CF7}" destId="{B3E57A1F-4F2A-4545-B718-07493CE4998F}" srcOrd="0" destOrd="0" presId="urn:microsoft.com/office/officeart/2005/8/layout/vProcess5"/>
    <dgm:cxn modelId="{8EC4F570-7C30-4C1A-AFD4-A97AF3BDCBC3}" type="presOf" srcId="{164D4829-2F86-4BBD-8481-3D09890AD313}" destId="{967D5C0B-9F3B-4EF1-802C-AC632928FD87}" srcOrd="0" destOrd="0" presId="urn:microsoft.com/office/officeart/2005/8/layout/vProcess5"/>
    <dgm:cxn modelId="{601655A4-5AAA-48A0-AD49-8990A62FE79B}" type="presOf" srcId="{D3BBEDE6-B4D0-46AC-BEF7-E284E0848CF7}" destId="{9BEF3732-467E-4F9E-8CAC-090A1A2512D1}" srcOrd="1" destOrd="0" presId="urn:microsoft.com/office/officeart/2005/8/layout/vProcess5"/>
    <dgm:cxn modelId="{48F2FCF5-40C8-47BB-A8CC-85F0C8E708F4}" srcId="{33A61FF5-7F6B-4FB8-9E22-BB65BD9D9022}" destId="{292124B1-FBFD-4F7D-801A-A1F0368E230E}" srcOrd="1" destOrd="0" parTransId="{1C4B7CCB-E137-4B27-A493-DA8B9AECA9FF}" sibTransId="{571D935F-4436-43A3-ACE1-CF8BC1D3884E}"/>
    <dgm:cxn modelId="{FDE8AF78-7FBE-45B6-ACF5-4F3F1960A78F}" type="presOf" srcId="{2FE503DE-68A5-4A5D-9C3A-B316BB07FD20}" destId="{F48140E9-5FE4-477D-8434-C694202B8E8F}" srcOrd="1" destOrd="0" presId="urn:microsoft.com/office/officeart/2005/8/layout/vProcess5"/>
    <dgm:cxn modelId="{1287DF68-E177-44E5-8CC7-658EF41EF026}" type="presOf" srcId="{164D4829-2F86-4BBD-8481-3D09890AD313}" destId="{5A67E382-BFCA-4767-B8DB-9721DC31C7AB}" srcOrd="1" destOrd="0" presId="urn:microsoft.com/office/officeart/2005/8/layout/vProcess5"/>
    <dgm:cxn modelId="{92BBDBB6-CF57-487D-A143-6C2EBCB6C825}" type="presOf" srcId="{33A61FF5-7F6B-4FB8-9E22-BB65BD9D9022}" destId="{815A77F0-854E-42AC-B64E-664D17D02497}" srcOrd="0" destOrd="0" presId="urn:microsoft.com/office/officeart/2005/8/layout/vProcess5"/>
    <dgm:cxn modelId="{3B09B177-F584-4C4D-8453-73378F4E5C5F}" type="presOf" srcId="{571D935F-4436-43A3-ACE1-CF8BC1D3884E}" destId="{23F716C4-5CEE-4AF0-9E80-B2D9EFDA1665}" srcOrd="0" destOrd="0" presId="urn:microsoft.com/office/officeart/2005/8/layout/vProcess5"/>
    <dgm:cxn modelId="{76793D57-F10C-4284-800D-CA95F63935B9}" srcId="{33A61FF5-7F6B-4FB8-9E22-BB65BD9D9022}" destId="{D3BBEDE6-B4D0-46AC-BEF7-E284E0848CF7}" srcOrd="0" destOrd="0" parTransId="{E807D925-1785-4047-A799-E8087325673D}" sibTransId="{E6BF4CD2-212E-4390-BB36-5118B7F447EA}"/>
    <dgm:cxn modelId="{F1606028-EB1E-4FB5-8A5C-29A6300DC135}" type="presOf" srcId="{9E8D67C1-A24A-48B8-8797-5F4B12A679CC}" destId="{49AE897C-FFF6-41DB-8972-A656D1737F13}" srcOrd="0" destOrd="0" presId="urn:microsoft.com/office/officeart/2005/8/layout/vProcess5"/>
    <dgm:cxn modelId="{457C992B-CB52-46CB-A72B-009FB74CE28B}" type="presOf" srcId="{2FE503DE-68A5-4A5D-9C3A-B316BB07FD20}" destId="{3124D021-EC78-4CD6-8AA1-0E9357900303}" srcOrd="0" destOrd="0" presId="urn:microsoft.com/office/officeart/2005/8/layout/vProcess5"/>
    <dgm:cxn modelId="{F7BE0CBE-ED5D-468B-930E-1931FA96AAA0}" srcId="{33A61FF5-7F6B-4FB8-9E22-BB65BD9D9022}" destId="{2FE503DE-68A5-4A5D-9C3A-B316BB07FD20}" srcOrd="4" destOrd="0" parTransId="{DF14700F-76DC-46D0-8CDE-4106FC75CBA7}" sibTransId="{D213660E-6266-4C3E-8695-BDDE26889A2C}"/>
    <dgm:cxn modelId="{F601E6D6-1976-48E8-B13B-80591CE58D7A}" srcId="{33A61FF5-7F6B-4FB8-9E22-BB65BD9D9022}" destId="{89B586E2-826C-4A0C-97CE-A86377B3825C}" srcOrd="3" destOrd="0" parTransId="{E3D1544A-0601-484C-B3C4-977544FC9F75}" sibTransId="{9E8D67C1-A24A-48B8-8797-5F4B12A679CC}"/>
    <dgm:cxn modelId="{1DBC8017-8EA2-40FC-985C-DF49C1649A33}" type="presOf" srcId="{292124B1-FBFD-4F7D-801A-A1F0368E230E}" destId="{1B9919EC-A51D-434C-AE81-B280D064181C}" srcOrd="1" destOrd="0" presId="urn:microsoft.com/office/officeart/2005/8/layout/vProcess5"/>
    <dgm:cxn modelId="{4A03C944-245C-4437-A272-1C7C1D4DB550}" type="presOf" srcId="{AA7D8B9F-D6CD-42D7-A536-B5B588310D54}" destId="{4C6D413A-EFF9-4482-90CA-3632582DD5E6}" srcOrd="0" destOrd="0" presId="urn:microsoft.com/office/officeart/2005/8/layout/vProcess5"/>
    <dgm:cxn modelId="{0212C5C7-67BB-4BB6-AC39-08786679C6B2}" srcId="{33A61FF5-7F6B-4FB8-9E22-BB65BD9D9022}" destId="{98A46743-5E55-44B4-8458-4DEF2627DE3F}" srcOrd="5" destOrd="0" parTransId="{3D69EC38-F9AF-4235-ACEF-D9847542F5B3}" sibTransId="{DB6754FB-3846-4986-A304-7E9A76EB5451}"/>
    <dgm:cxn modelId="{9AFCB33B-AE4F-4270-A385-95EAE9743BED}" type="presOf" srcId="{89B586E2-826C-4A0C-97CE-A86377B3825C}" destId="{81CC34A4-A421-4981-9EA2-A71975497FC5}" srcOrd="1" destOrd="0" presId="urn:microsoft.com/office/officeart/2005/8/layout/vProcess5"/>
    <dgm:cxn modelId="{5560EC1F-D5EC-4E42-B9E4-768460AA9FC5}" type="presOf" srcId="{292124B1-FBFD-4F7D-801A-A1F0368E230E}" destId="{EC808F27-6567-47AF-800F-245C2086FC77}" srcOrd="0" destOrd="0" presId="urn:microsoft.com/office/officeart/2005/8/layout/vProcess5"/>
    <dgm:cxn modelId="{839BFF4A-AA3E-4A67-9B3D-87887F2FDCB9}" srcId="{33A61FF5-7F6B-4FB8-9E22-BB65BD9D9022}" destId="{164D4829-2F86-4BBD-8481-3D09890AD313}" srcOrd="2" destOrd="0" parTransId="{CBF16ADC-3DB2-44DD-9E1C-73885420A9B9}" sibTransId="{AA7D8B9F-D6CD-42D7-A536-B5B588310D54}"/>
    <dgm:cxn modelId="{8DE1A425-5E00-42E1-9062-EBF4BAD42EA4}" type="presOf" srcId="{E6BF4CD2-212E-4390-BB36-5118B7F447EA}" destId="{242AD520-2027-4A28-829C-4789A7714962}" srcOrd="0" destOrd="0" presId="urn:microsoft.com/office/officeart/2005/8/layout/vProcess5"/>
    <dgm:cxn modelId="{6833818A-DD5D-4814-B916-EE97386A3CD0}" type="presParOf" srcId="{815A77F0-854E-42AC-B64E-664D17D02497}" destId="{17EA5E5A-EA97-42CC-B995-589043E5CDCE}" srcOrd="0" destOrd="0" presId="urn:microsoft.com/office/officeart/2005/8/layout/vProcess5"/>
    <dgm:cxn modelId="{A815F2F7-6475-4179-BA5C-7D57877A7F16}" type="presParOf" srcId="{815A77F0-854E-42AC-B64E-664D17D02497}" destId="{B3E57A1F-4F2A-4545-B718-07493CE4998F}" srcOrd="1" destOrd="0" presId="urn:microsoft.com/office/officeart/2005/8/layout/vProcess5"/>
    <dgm:cxn modelId="{46E24E60-07FD-4697-B240-75A8F6D5DD23}" type="presParOf" srcId="{815A77F0-854E-42AC-B64E-664D17D02497}" destId="{EC808F27-6567-47AF-800F-245C2086FC77}" srcOrd="2" destOrd="0" presId="urn:microsoft.com/office/officeart/2005/8/layout/vProcess5"/>
    <dgm:cxn modelId="{3DB949F7-9CED-4CDF-A33A-684FC379970C}" type="presParOf" srcId="{815A77F0-854E-42AC-B64E-664D17D02497}" destId="{967D5C0B-9F3B-4EF1-802C-AC632928FD87}" srcOrd="3" destOrd="0" presId="urn:microsoft.com/office/officeart/2005/8/layout/vProcess5"/>
    <dgm:cxn modelId="{82C101D7-E022-48E4-A342-37519191A218}" type="presParOf" srcId="{815A77F0-854E-42AC-B64E-664D17D02497}" destId="{1FFF5776-ED40-42ED-8BF8-982E97C0238C}" srcOrd="4" destOrd="0" presId="urn:microsoft.com/office/officeart/2005/8/layout/vProcess5"/>
    <dgm:cxn modelId="{8B36DEE4-242F-4203-8870-B04ADFF4F561}" type="presParOf" srcId="{815A77F0-854E-42AC-B64E-664D17D02497}" destId="{3124D021-EC78-4CD6-8AA1-0E9357900303}" srcOrd="5" destOrd="0" presId="urn:microsoft.com/office/officeart/2005/8/layout/vProcess5"/>
    <dgm:cxn modelId="{57A12D73-2953-4F0F-8F03-905A09B93918}" type="presParOf" srcId="{815A77F0-854E-42AC-B64E-664D17D02497}" destId="{242AD520-2027-4A28-829C-4789A7714962}" srcOrd="6" destOrd="0" presId="urn:microsoft.com/office/officeart/2005/8/layout/vProcess5"/>
    <dgm:cxn modelId="{3CB84DEB-BF16-470F-99A5-9651C69AAFB9}" type="presParOf" srcId="{815A77F0-854E-42AC-B64E-664D17D02497}" destId="{23F716C4-5CEE-4AF0-9E80-B2D9EFDA1665}" srcOrd="7" destOrd="0" presId="urn:microsoft.com/office/officeart/2005/8/layout/vProcess5"/>
    <dgm:cxn modelId="{E6BF5916-538F-4367-A896-D8EA9F3A48C1}" type="presParOf" srcId="{815A77F0-854E-42AC-B64E-664D17D02497}" destId="{4C6D413A-EFF9-4482-90CA-3632582DD5E6}" srcOrd="8" destOrd="0" presId="urn:microsoft.com/office/officeart/2005/8/layout/vProcess5"/>
    <dgm:cxn modelId="{9E9E127D-6FAE-48AA-B16F-4932DDECB92D}" type="presParOf" srcId="{815A77F0-854E-42AC-B64E-664D17D02497}" destId="{49AE897C-FFF6-41DB-8972-A656D1737F13}" srcOrd="9" destOrd="0" presId="urn:microsoft.com/office/officeart/2005/8/layout/vProcess5"/>
    <dgm:cxn modelId="{C78E325E-E3D6-4CBC-AEE0-97D2F5D66A1B}" type="presParOf" srcId="{815A77F0-854E-42AC-B64E-664D17D02497}" destId="{9BEF3732-467E-4F9E-8CAC-090A1A2512D1}" srcOrd="10" destOrd="0" presId="urn:microsoft.com/office/officeart/2005/8/layout/vProcess5"/>
    <dgm:cxn modelId="{976DED8C-8A64-4C34-BD2B-2D3BEB9D046D}" type="presParOf" srcId="{815A77F0-854E-42AC-B64E-664D17D02497}" destId="{1B9919EC-A51D-434C-AE81-B280D064181C}" srcOrd="11" destOrd="0" presId="urn:microsoft.com/office/officeart/2005/8/layout/vProcess5"/>
    <dgm:cxn modelId="{532E7198-7B92-4E95-B91C-B58BACD1238E}" type="presParOf" srcId="{815A77F0-854E-42AC-B64E-664D17D02497}" destId="{5A67E382-BFCA-4767-B8DB-9721DC31C7AB}" srcOrd="12" destOrd="0" presId="urn:microsoft.com/office/officeart/2005/8/layout/vProcess5"/>
    <dgm:cxn modelId="{8F8D3119-90CA-44D2-BFEC-5CBAECEA157E}" type="presParOf" srcId="{815A77F0-854E-42AC-B64E-664D17D02497}" destId="{81CC34A4-A421-4981-9EA2-A71975497FC5}" srcOrd="13" destOrd="0" presId="urn:microsoft.com/office/officeart/2005/8/layout/vProcess5"/>
    <dgm:cxn modelId="{2CA3035E-3D32-4BFC-AC87-F4DB7903F37A}" type="presParOf" srcId="{815A77F0-854E-42AC-B64E-664D17D02497}" destId="{F48140E9-5FE4-477D-8434-C694202B8E8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C1ACB-FC68-42BF-BD62-7DA9B2D5AC8D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A9DBFC15-3D61-494F-9D5E-1AE75A3976A7}">
      <dgm:prSet custT="1"/>
      <dgm:spPr/>
      <dgm:t>
        <a:bodyPr/>
        <a:lstStyle/>
        <a:p>
          <a:pPr rtl="0"/>
          <a:r>
            <a:rPr lang="en-GB" sz="1400" dirty="0" smtClean="0"/>
            <a:t>Emergency Duty resources updated monthly with improved online access-  avoid hard copy of references</a:t>
          </a:r>
          <a:endParaRPr lang="en-GB" sz="1400" dirty="0"/>
        </a:p>
      </dgm:t>
    </dgm:pt>
    <dgm:pt modelId="{7227B92F-5234-40EF-B3A1-D455F7111CBA}" type="parTrans" cxnId="{BA306CB4-3865-43A1-B197-42E8364628B6}">
      <dgm:prSet/>
      <dgm:spPr/>
      <dgm:t>
        <a:bodyPr/>
        <a:lstStyle/>
        <a:p>
          <a:endParaRPr lang="en-GB"/>
        </a:p>
      </dgm:t>
    </dgm:pt>
    <dgm:pt modelId="{1614BEFC-73B4-4EAD-9464-C54A4ECAA190}" type="sibTrans" cxnId="{BA306CB4-3865-43A1-B197-42E8364628B6}">
      <dgm:prSet/>
      <dgm:spPr/>
      <dgm:t>
        <a:bodyPr/>
        <a:lstStyle/>
        <a:p>
          <a:endParaRPr lang="en-GB"/>
        </a:p>
      </dgm:t>
    </dgm:pt>
    <dgm:pt modelId="{035A8012-3D67-4F05-A8B4-A2F354C4D1B2}">
      <dgm:prSet custT="1"/>
      <dgm:spPr/>
      <dgm:t>
        <a:bodyPr/>
        <a:lstStyle/>
        <a:p>
          <a:pPr rtl="0"/>
          <a:r>
            <a:rPr lang="en-GB" sz="1400" dirty="0" smtClean="0"/>
            <a:t>Laptop VPN also allows access to pathology results, pharmacy dispensing systems and MI Databank (read-only access) out of hours</a:t>
          </a:r>
          <a:endParaRPr lang="en-GB" sz="1400" dirty="0"/>
        </a:p>
      </dgm:t>
    </dgm:pt>
    <dgm:pt modelId="{06C39536-749B-4D3D-A1F7-F81203B2203D}" type="parTrans" cxnId="{37776C87-0BFB-4D20-9763-967741CBE7C7}">
      <dgm:prSet/>
      <dgm:spPr/>
      <dgm:t>
        <a:bodyPr/>
        <a:lstStyle/>
        <a:p>
          <a:endParaRPr lang="en-GB"/>
        </a:p>
      </dgm:t>
    </dgm:pt>
    <dgm:pt modelId="{9623B3C3-7B54-4304-99B0-B60B10D9EF6A}" type="sibTrans" cxnId="{37776C87-0BFB-4D20-9763-967741CBE7C7}">
      <dgm:prSet/>
      <dgm:spPr/>
      <dgm:t>
        <a:bodyPr/>
        <a:lstStyle/>
        <a:p>
          <a:endParaRPr lang="en-GB"/>
        </a:p>
      </dgm:t>
    </dgm:pt>
    <dgm:pt modelId="{2443EC57-E3BF-4501-B2F0-8EFCDF9DB654}">
      <dgm:prSet custT="1"/>
      <dgm:spPr/>
      <dgm:t>
        <a:bodyPr/>
        <a:lstStyle/>
        <a:p>
          <a:pPr rtl="0"/>
          <a:r>
            <a:rPr lang="en-GB" sz="1600" dirty="0" smtClean="0"/>
            <a:t>Resulted in reduced number of pharmacist attendance on-site by 30% in first 6 months since review</a:t>
          </a:r>
          <a:endParaRPr lang="en-GB" sz="1600" dirty="0"/>
        </a:p>
      </dgm:t>
    </dgm:pt>
    <dgm:pt modelId="{4D918DBD-E59E-4C54-A42E-BB00C9AB33A5}" type="parTrans" cxnId="{A0D302CD-F287-487A-9A90-BCEB84878267}">
      <dgm:prSet/>
      <dgm:spPr/>
      <dgm:t>
        <a:bodyPr/>
        <a:lstStyle/>
        <a:p>
          <a:endParaRPr lang="en-GB"/>
        </a:p>
      </dgm:t>
    </dgm:pt>
    <dgm:pt modelId="{63E00E9B-8869-49D9-96BC-568F7478EECE}" type="sibTrans" cxnId="{A0D302CD-F287-487A-9A90-BCEB84878267}">
      <dgm:prSet/>
      <dgm:spPr/>
      <dgm:t>
        <a:bodyPr/>
        <a:lstStyle/>
        <a:p>
          <a:endParaRPr lang="en-GB"/>
        </a:p>
      </dgm:t>
    </dgm:pt>
    <dgm:pt modelId="{AF44E142-0DA9-4FAB-8E64-121DA0699E77}">
      <dgm:prSet custT="1"/>
      <dgm:spPr/>
      <dgm:t>
        <a:bodyPr/>
        <a:lstStyle/>
        <a:p>
          <a:pPr rtl="0"/>
          <a:r>
            <a:rPr lang="en-GB" sz="1400" dirty="0" smtClean="0"/>
            <a:t>Evaluation of Emergency Duty enquiry log  lead to review of DATIX incident reports and analysis of stock list of Emergency Drug Cupboard</a:t>
          </a:r>
          <a:endParaRPr lang="en-GB" sz="1400" dirty="0"/>
        </a:p>
      </dgm:t>
    </dgm:pt>
    <dgm:pt modelId="{326960CB-D4B6-4EFE-841E-CC19FDE2B7C0}" type="parTrans" cxnId="{CAA16E1D-2D11-4CF8-9EE6-EE75837B5306}">
      <dgm:prSet/>
      <dgm:spPr/>
      <dgm:t>
        <a:bodyPr/>
        <a:lstStyle/>
        <a:p>
          <a:endParaRPr lang="en-GB"/>
        </a:p>
      </dgm:t>
    </dgm:pt>
    <dgm:pt modelId="{46599C89-8BBD-4020-8C1C-05E315700E86}" type="sibTrans" cxnId="{CAA16E1D-2D11-4CF8-9EE6-EE75837B5306}">
      <dgm:prSet/>
      <dgm:spPr/>
      <dgm:t>
        <a:bodyPr/>
        <a:lstStyle/>
        <a:p>
          <a:endParaRPr lang="en-GB"/>
        </a:p>
      </dgm:t>
    </dgm:pt>
    <dgm:pt modelId="{4B0E4374-40F6-43A4-B844-54FCA29486B4}">
      <dgm:prSet custT="1"/>
      <dgm:spPr/>
      <dgm:t>
        <a:bodyPr/>
        <a:lstStyle/>
        <a:p>
          <a:pPr rtl="0"/>
          <a:r>
            <a:rPr lang="en-GB" sz="1600" dirty="0" smtClean="0"/>
            <a:t>Learning shared in Pharmacy Clinical Meetings</a:t>
          </a:r>
          <a:endParaRPr lang="en-GB" sz="1600" dirty="0"/>
        </a:p>
      </dgm:t>
    </dgm:pt>
    <dgm:pt modelId="{AFD3404A-4286-40BB-A668-CFE02D5C9506}" type="parTrans" cxnId="{D5FB1F52-45D5-4AC0-86F9-A73D7724250E}">
      <dgm:prSet/>
      <dgm:spPr/>
      <dgm:t>
        <a:bodyPr/>
        <a:lstStyle/>
        <a:p>
          <a:endParaRPr lang="en-GB"/>
        </a:p>
      </dgm:t>
    </dgm:pt>
    <dgm:pt modelId="{9AE4C6E1-F8EE-4AF6-A9F3-2C6018F0B3DA}" type="sibTrans" cxnId="{D5FB1F52-45D5-4AC0-86F9-A73D7724250E}">
      <dgm:prSet/>
      <dgm:spPr/>
      <dgm:t>
        <a:bodyPr/>
        <a:lstStyle/>
        <a:p>
          <a:endParaRPr lang="en-GB"/>
        </a:p>
      </dgm:t>
    </dgm:pt>
    <dgm:pt modelId="{CCC91D94-70F6-4A54-8F2D-2C35AF8F0203}">
      <dgm:prSet custT="1"/>
      <dgm:spPr/>
      <dgm:t>
        <a:bodyPr/>
        <a:lstStyle/>
        <a:p>
          <a:pPr rtl="0"/>
          <a:r>
            <a:rPr lang="en-GB" sz="1400" dirty="0" smtClean="0"/>
            <a:t>Future – Remote access cupboard for Site Manager - linked to new pharmacy Robot and controlled by VPN laptop.</a:t>
          </a:r>
          <a:endParaRPr lang="en-GB" sz="1400" dirty="0"/>
        </a:p>
      </dgm:t>
    </dgm:pt>
    <dgm:pt modelId="{9E3B4EF2-1A90-4406-B043-B97A6F7A733D}" type="parTrans" cxnId="{A937656A-68A9-4820-B779-64760D4AAD7F}">
      <dgm:prSet/>
      <dgm:spPr/>
      <dgm:t>
        <a:bodyPr/>
        <a:lstStyle/>
        <a:p>
          <a:endParaRPr lang="en-GB"/>
        </a:p>
      </dgm:t>
    </dgm:pt>
    <dgm:pt modelId="{C7E3418F-70BC-483D-A758-290A5D19586B}" type="sibTrans" cxnId="{A937656A-68A9-4820-B779-64760D4AAD7F}">
      <dgm:prSet/>
      <dgm:spPr/>
      <dgm:t>
        <a:bodyPr/>
        <a:lstStyle/>
        <a:p>
          <a:endParaRPr lang="en-GB"/>
        </a:p>
      </dgm:t>
    </dgm:pt>
    <dgm:pt modelId="{29B10AB0-4337-4249-9BC0-A2F9370F61B8}">
      <dgm:prSet custT="1"/>
      <dgm:spPr/>
      <dgm:t>
        <a:bodyPr/>
        <a:lstStyle/>
        <a:p>
          <a:pPr rtl="0"/>
          <a:r>
            <a:rPr lang="en-GB" sz="1200" dirty="0" smtClean="0"/>
            <a:t>Acknowledgements: </a:t>
          </a:r>
          <a:r>
            <a:rPr lang="en-GB" sz="1200" dirty="0" err="1" smtClean="0"/>
            <a:t>Adedolapo</a:t>
          </a:r>
          <a:r>
            <a:rPr lang="en-GB" sz="1200" dirty="0" smtClean="0"/>
            <a:t> </a:t>
          </a:r>
          <a:r>
            <a:rPr lang="en-GB" sz="1200" dirty="0" err="1" smtClean="0"/>
            <a:t>Adeseye</a:t>
          </a:r>
          <a:r>
            <a:rPr lang="en-GB" sz="1200" dirty="0" smtClean="0"/>
            <a:t> and the pharmacy staff at Watford General Hospital for their invaluable input</a:t>
          </a:r>
          <a:endParaRPr lang="en-GB" sz="1200" dirty="0"/>
        </a:p>
      </dgm:t>
    </dgm:pt>
    <dgm:pt modelId="{5D02FD84-4855-47DA-B23C-6333BDA66018}" type="parTrans" cxnId="{11FE03F8-C056-441F-B50E-F31FA11416BC}">
      <dgm:prSet/>
      <dgm:spPr/>
      <dgm:t>
        <a:bodyPr/>
        <a:lstStyle/>
        <a:p>
          <a:endParaRPr lang="en-GB"/>
        </a:p>
      </dgm:t>
    </dgm:pt>
    <dgm:pt modelId="{A18FA824-4E9B-447B-B9BF-CC49A26E549F}" type="sibTrans" cxnId="{11FE03F8-C056-441F-B50E-F31FA11416BC}">
      <dgm:prSet/>
      <dgm:spPr/>
      <dgm:t>
        <a:bodyPr/>
        <a:lstStyle/>
        <a:p>
          <a:endParaRPr lang="en-GB"/>
        </a:p>
      </dgm:t>
    </dgm:pt>
    <dgm:pt modelId="{5AF0310A-E094-4294-BA31-ADEF7859542F}" type="pres">
      <dgm:prSet presAssocID="{C03C1ACB-FC68-42BF-BD62-7DA9B2D5AC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B31ED5-F795-4E24-A797-5E04968FCED5}" type="pres">
      <dgm:prSet presAssocID="{A9DBFC15-3D61-494F-9D5E-1AE75A3976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E451B-7248-446E-8DD5-5AAC63E50AE3}" type="pres">
      <dgm:prSet presAssocID="{1614BEFC-73B4-4EAD-9464-C54A4ECAA190}" presName="sibTrans" presStyleCnt="0"/>
      <dgm:spPr/>
      <dgm:t>
        <a:bodyPr/>
        <a:lstStyle/>
        <a:p>
          <a:endParaRPr lang="en-GB"/>
        </a:p>
      </dgm:t>
    </dgm:pt>
    <dgm:pt modelId="{D2C050EC-DE6E-4DF7-A91A-56964262BFE0}" type="pres">
      <dgm:prSet presAssocID="{035A8012-3D67-4F05-A8B4-A2F354C4D1B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79AAC7-DE30-4064-8EDC-EEA3DF3DC6EC}" type="pres">
      <dgm:prSet presAssocID="{9623B3C3-7B54-4304-99B0-B60B10D9EF6A}" presName="sibTrans" presStyleCnt="0"/>
      <dgm:spPr/>
      <dgm:t>
        <a:bodyPr/>
        <a:lstStyle/>
        <a:p>
          <a:endParaRPr lang="en-GB"/>
        </a:p>
      </dgm:t>
    </dgm:pt>
    <dgm:pt modelId="{DD4771EE-ECB1-400E-B202-7EFB17F21135}" type="pres">
      <dgm:prSet presAssocID="{2443EC57-E3BF-4501-B2F0-8EFCDF9DB65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34DEB-B360-45DE-A654-B64DE5C8EB41}" type="pres">
      <dgm:prSet presAssocID="{63E00E9B-8869-49D9-96BC-568F7478EECE}" presName="sibTrans" presStyleCnt="0"/>
      <dgm:spPr/>
      <dgm:t>
        <a:bodyPr/>
        <a:lstStyle/>
        <a:p>
          <a:endParaRPr lang="en-GB"/>
        </a:p>
      </dgm:t>
    </dgm:pt>
    <dgm:pt modelId="{22857848-9F94-412F-AADA-0B7703A935A9}" type="pres">
      <dgm:prSet presAssocID="{AF44E142-0DA9-4FAB-8E64-121DA0699E7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04869A-D7F3-4614-AD2D-ECD311EAF44B}" type="pres">
      <dgm:prSet presAssocID="{46599C89-8BBD-4020-8C1C-05E315700E86}" presName="sibTrans" presStyleCnt="0"/>
      <dgm:spPr/>
      <dgm:t>
        <a:bodyPr/>
        <a:lstStyle/>
        <a:p>
          <a:endParaRPr lang="en-GB"/>
        </a:p>
      </dgm:t>
    </dgm:pt>
    <dgm:pt modelId="{21294B3A-0F0F-447C-B0CB-CFF8D11F9AD0}" type="pres">
      <dgm:prSet presAssocID="{4B0E4374-40F6-43A4-B844-54FCA29486B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37616-0831-460E-8758-CD0064DB8DA4}" type="pres">
      <dgm:prSet presAssocID="{9AE4C6E1-F8EE-4AF6-A9F3-2C6018F0B3DA}" presName="sibTrans" presStyleCnt="0"/>
      <dgm:spPr/>
      <dgm:t>
        <a:bodyPr/>
        <a:lstStyle/>
        <a:p>
          <a:endParaRPr lang="en-GB"/>
        </a:p>
      </dgm:t>
    </dgm:pt>
    <dgm:pt modelId="{AB440E8F-724E-4EAF-9221-BB38EC118EB0}" type="pres">
      <dgm:prSet presAssocID="{CCC91D94-70F6-4A54-8F2D-2C35AF8F020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FA4C5-D76D-47D7-92A8-01A4F8A971AB}" type="pres">
      <dgm:prSet presAssocID="{C7E3418F-70BC-483D-A758-290A5D19586B}" presName="sibTrans" presStyleCnt="0"/>
      <dgm:spPr/>
      <dgm:t>
        <a:bodyPr/>
        <a:lstStyle/>
        <a:p>
          <a:endParaRPr lang="en-GB"/>
        </a:p>
      </dgm:t>
    </dgm:pt>
    <dgm:pt modelId="{5E147A3A-35F1-45E0-8247-8B154565B923}" type="pres">
      <dgm:prSet presAssocID="{29B10AB0-4337-4249-9BC0-A2F9370F61B8}" presName="node" presStyleLbl="node1" presStyleIdx="6" presStyleCnt="7" custScaleY="71417" custLinFactNeighborX="590" custLinFactNeighborY="151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306CB4-3865-43A1-B197-42E8364628B6}" srcId="{C03C1ACB-FC68-42BF-BD62-7DA9B2D5AC8D}" destId="{A9DBFC15-3D61-494F-9D5E-1AE75A3976A7}" srcOrd="0" destOrd="0" parTransId="{7227B92F-5234-40EF-B3A1-D455F7111CBA}" sibTransId="{1614BEFC-73B4-4EAD-9464-C54A4ECAA190}"/>
    <dgm:cxn modelId="{416D2246-2EB6-470C-ABE1-277954E147CE}" type="presOf" srcId="{AF44E142-0DA9-4FAB-8E64-121DA0699E77}" destId="{22857848-9F94-412F-AADA-0B7703A935A9}" srcOrd="0" destOrd="0" presId="urn:microsoft.com/office/officeart/2005/8/layout/default"/>
    <dgm:cxn modelId="{11FE03F8-C056-441F-B50E-F31FA11416BC}" srcId="{C03C1ACB-FC68-42BF-BD62-7DA9B2D5AC8D}" destId="{29B10AB0-4337-4249-9BC0-A2F9370F61B8}" srcOrd="6" destOrd="0" parTransId="{5D02FD84-4855-47DA-B23C-6333BDA66018}" sibTransId="{A18FA824-4E9B-447B-B9BF-CC49A26E549F}"/>
    <dgm:cxn modelId="{D5FB1F52-45D5-4AC0-86F9-A73D7724250E}" srcId="{C03C1ACB-FC68-42BF-BD62-7DA9B2D5AC8D}" destId="{4B0E4374-40F6-43A4-B844-54FCA29486B4}" srcOrd="4" destOrd="0" parTransId="{AFD3404A-4286-40BB-A668-CFE02D5C9506}" sibTransId="{9AE4C6E1-F8EE-4AF6-A9F3-2C6018F0B3DA}"/>
    <dgm:cxn modelId="{7F183DED-F179-45D8-8C0D-C8BB7AE833E7}" type="presOf" srcId="{035A8012-3D67-4F05-A8B4-A2F354C4D1B2}" destId="{D2C050EC-DE6E-4DF7-A91A-56964262BFE0}" srcOrd="0" destOrd="0" presId="urn:microsoft.com/office/officeart/2005/8/layout/default"/>
    <dgm:cxn modelId="{31749E81-CBB4-4270-9243-F84CEA5A20B0}" type="presOf" srcId="{C03C1ACB-FC68-42BF-BD62-7DA9B2D5AC8D}" destId="{5AF0310A-E094-4294-BA31-ADEF7859542F}" srcOrd="0" destOrd="0" presId="urn:microsoft.com/office/officeart/2005/8/layout/default"/>
    <dgm:cxn modelId="{B102B062-BA85-4634-98D0-CE5D55D007C4}" type="presOf" srcId="{29B10AB0-4337-4249-9BC0-A2F9370F61B8}" destId="{5E147A3A-35F1-45E0-8247-8B154565B923}" srcOrd="0" destOrd="0" presId="urn:microsoft.com/office/officeart/2005/8/layout/default"/>
    <dgm:cxn modelId="{A937656A-68A9-4820-B779-64760D4AAD7F}" srcId="{C03C1ACB-FC68-42BF-BD62-7DA9B2D5AC8D}" destId="{CCC91D94-70F6-4A54-8F2D-2C35AF8F0203}" srcOrd="5" destOrd="0" parTransId="{9E3B4EF2-1A90-4406-B043-B97A6F7A733D}" sibTransId="{C7E3418F-70BC-483D-A758-290A5D19586B}"/>
    <dgm:cxn modelId="{A0D302CD-F287-487A-9A90-BCEB84878267}" srcId="{C03C1ACB-FC68-42BF-BD62-7DA9B2D5AC8D}" destId="{2443EC57-E3BF-4501-B2F0-8EFCDF9DB654}" srcOrd="2" destOrd="0" parTransId="{4D918DBD-E59E-4C54-A42E-BB00C9AB33A5}" sibTransId="{63E00E9B-8869-49D9-96BC-568F7478EECE}"/>
    <dgm:cxn modelId="{E145A5F7-5FF6-49AB-AF06-D702A5093CCD}" type="presOf" srcId="{CCC91D94-70F6-4A54-8F2D-2C35AF8F0203}" destId="{AB440E8F-724E-4EAF-9221-BB38EC118EB0}" srcOrd="0" destOrd="0" presId="urn:microsoft.com/office/officeart/2005/8/layout/default"/>
    <dgm:cxn modelId="{6588F35D-5152-44C4-9D82-92181233108B}" type="presOf" srcId="{2443EC57-E3BF-4501-B2F0-8EFCDF9DB654}" destId="{DD4771EE-ECB1-400E-B202-7EFB17F21135}" srcOrd="0" destOrd="0" presId="urn:microsoft.com/office/officeart/2005/8/layout/default"/>
    <dgm:cxn modelId="{B2AC2396-3DF5-4695-BCBA-236D6B9EB72B}" type="presOf" srcId="{4B0E4374-40F6-43A4-B844-54FCA29486B4}" destId="{21294B3A-0F0F-447C-B0CB-CFF8D11F9AD0}" srcOrd="0" destOrd="0" presId="urn:microsoft.com/office/officeart/2005/8/layout/default"/>
    <dgm:cxn modelId="{D479BED2-5478-428A-9619-34802DBEFCC9}" type="presOf" srcId="{A9DBFC15-3D61-494F-9D5E-1AE75A3976A7}" destId="{78B31ED5-F795-4E24-A797-5E04968FCED5}" srcOrd="0" destOrd="0" presId="urn:microsoft.com/office/officeart/2005/8/layout/default"/>
    <dgm:cxn modelId="{CAA16E1D-2D11-4CF8-9EE6-EE75837B5306}" srcId="{C03C1ACB-FC68-42BF-BD62-7DA9B2D5AC8D}" destId="{AF44E142-0DA9-4FAB-8E64-121DA0699E77}" srcOrd="3" destOrd="0" parTransId="{326960CB-D4B6-4EFE-841E-CC19FDE2B7C0}" sibTransId="{46599C89-8BBD-4020-8C1C-05E315700E86}"/>
    <dgm:cxn modelId="{37776C87-0BFB-4D20-9763-967741CBE7C7}" srcId="{C03C1ACB-FC68-42BF-BD62-7DA9B2D5AC8D}" destId="{035A8012-3D67-4F05-A8B4-A2F354C4D1B2}" srcOrd="1" destOrd="0" parTransId="{06C39536-749B-4D3D-A1F7-F81203B2203D}" sibTransId="{9623B3C3-7B54-4304-99B0-B60B10D9EF6A}"/>
    <dgm:cxn modelId="{1966DB25-1837-4EE2-9AD7-C021C67AA6C7}" type="presParOf" srcId="{5AF0310A-E094-4294-BA31-ADEF7859542F}" destId="{78B31ED5-F795-4E24-A797-5E04968FCED5}" srcOrd="0" destOrd="0" presId="urn:microsoft.com/office/officeart/2005/8/layout/default"/>
    <dgm:cxn modelId="{433D63C1-F261-4BBD-BA71-2D3F2D05EE30}" type="presParOf" srcId="{5AF0310A-E094-4294-BA31-ADEF7859542F}" destId="{A09E451B-7248-446E-8DD5-5AAC63E50AE3}" srcOrd="1" destOrd="0" presId="urn:microsoft.com/office/officeart/2005/8/layout/default"/>
    <dgm:cxn modelId="{72994B4C-0A47-4AD1-9038-60A9BE8D4CA5}" type="presParOf" srcId="{5AF0310A-E094-4294-BA31-ADEF7859542F}" destId="{D2C050EC-DE6E-4DF7-A91A-56964262BFE0}" srcOrd="2" destOrd="0" presId="urn:microsoft.com/office/officeart/2005/8/layout/default"/>
    <dgm:cxn modelId="{13BE2FDC-C5B8-4B80-A316-CB31FECC3C13}" type="presParOf" srcId="{5AF0310A-E094-4294-BA31-ADEF7859542F}" destId="{A679AAC7-DE30-4064-8EDC-EEA3DF3DC6EC}" srcOrd="3" destOrd="0" presId="urn:microsoft.com/office/officeart/2005/8/layout/default"/>
    <dgm:cxn modelId="{88C24BF6-DDEA-4842-95A3-0EC52AF263E4}" type="presParOf" srcId="{5AF0310A-E094-4294-BA31-ADEF7859542F}" destId="{DD4771EE-ECB1-400E-B202-7EFB17F21135}" srcOrd="4" destOrd="0" presId="urn:microsoft.com/office/officeart/2005/8/layout/default"/>
    <dgm:cxn modelId="{5F7848DF-A11E-4029-B077-F6C0993B3952}" type="presParOf" srcId="{5AF0310A-E094-4294-BA31-ADEF7859542F}" destId="{1C534DEB-B360-45DE-A654-B64DE5C8EB41}" srcOrd="5" destOrd="0" presId="urn:microsoft.com/office/officeart/2005/8/layout/default"/>
    <dgm:cxn modelId="{3BCEA93A-EFF5-4771-B957-9C2A6D1E0784}" type="presParOf" srcId="{5AF0310A-E094-4294-BA31-ADEF7859542F}" destId="{22857848-9F94-412F-AADA-0B7703A935A9}" srcOrd="6" destOrd="0" presId="urn:microsoft.com/office/officeart/2005/8/layout/default"/>
    <dgm:cxn modelId="{72624887-0E71-4513-B314-3D6F38378C41}" type="presParOf" srcId="{5AF0310A-E094-4294-BA31-ADEF7859542F}" destId="{E804869A-D7F3-4614-AD2D-ECD311EAF44B}" srcOrd="7" destOrd="0" presId="urn:microsoft.com/office/officeart/2005/8/layout/default"/>
    <dgm:cxn modelId="{7C28AB36-4777-478D-9273-042E9427EE15}" type="presParOf" srcId="{5AF0310A-E094-4294-BA31-ADEF7859542F}" destId="{21294B3A-0F0F-447C-B0CB-CFF8D11F9AD0}" srcOrd="8" destOrd="0" presId="urn:microsoft.com/office/officeart/2005/8/layout/default"/>
    <dgm:cxn modelId="{3B322231-46D9-420A-9692-B8B9B4DC7386}" type="presParOf" srcId="{5AF0310A-E094-4294-BA31-ADEF7859542F}" destId="{4DE37616-0831-460E-8758-CD0064DB8DA4}" srcOrd="9" destOrd="0" presId="urn:microsoft.com/office/officeart/2005/8/layout/default"/>
    <dgm:cxn modelId="{09646745-5FFA-48A0-A4E3-D146AC536DAA}" type="presParOf" srcId="{5AF0310A-E094-4294-BA31-ADEF7859542F}" destId="{AB440E8F-724E-4EAF-9221-BB38EC118EB0}" srcOrd="10" destOrd="0" presId="urn:microsoft.com/office/officeart/2005/8/layout/default"/>
    <dgm:cxn modelId="{1AA30AD3-C0C4-4D7F-AB1B-DD0FC253C568}" type="presParOf" srcId="{5AF0310A-E094-4294-BA31-ADEF7859542F}" destId="{E8DFA4C5-D76D-47D7-92A8-01A4F8A971AB}" srcOrd="11" destOrd="0" presId="urn:microsoft.com/office/officeart/2005/8/layout/default"/>
    <dgm:cxn modelId="{E688632C-5A21-4A3B-AB09-0B996B3C35C9}" type="presParOf" srcId="{5AF0310A-E094-4294-BA31-ADEF7859542F}" destId="{5E147A3A-35F1-45E0-8247-8B154565B92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F498-9E07-4A59-9C13-ECF7D1D5A538}">
      <dsp:nvSpPr>
        <dsp:cNvPr id="0" name=""/>
        <dsp:cNvSpPr/>
      </dsp:nvSpPr>
      <dsp:spPr>
        <a:xfrm>
          <a:off x="3078341" y="1652977"/>
          <a:ext cx="2052228" cy="20522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181F30-DF2F-47AC-B6A8-0F8C3A60E308}">
      <dsp:nvSpPr>
        <dsp:cNvPr id="0" name=""/>
        <dsp:cNvSpPr/>
      </dsp:nvSpPr>
      <dsp:spPr>
        <a:xfrm>
          <a:off x="2338431" y="137707"/>
          <a:ext cx="3532049" cy="13779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NHS 5 year forward view, reinforced by the NHS long-term plan (digitisation of records) and Lord Carter’s report for improved hospital pharmacy services out of hours.</a:t>
          </a:r>
          <a:endParaRPr lang="en-GB" sz="1800" kern="1200" dirty="0"/>
        </a:p>
      </dsp:txBody>
      <dsp:txXfrm>
        <a:off x="2338431" y="137707"/>
        <a:ext cx="3532049" cy="1377924"/>
      </dsp:txXfrm>
    </dsp:sp>
    <dsp:sp modelId="{B7473B75-91A4-495F-95DE-9F3C27525DD8}">
      <dsp:nvSpPr>
        <dsp:cNvPr id="0" name=""/>
        <dsp:cNvSpPr/>
      </dsp:nvSpPr>
      <dsp:spPr>
        <a:xfrm>
          <a:off x="3859009" y="2219979"/>
          <a:ext cx="2052228" cy="20522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03651B-88B2-484D-854E-0555328AB5C3}">
      <dsp:nvSpPr>
        <dsp:cNvPr id="0" name=""/>
        <dsp:cNvSpPr/>
      </dsp:nvSpPr>
      <dsp:spPr>
        <a:xfrm>
          <a:off x="6074594" y="1598102"/>
          <a:ext cx="2134317" cy="18981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Emergency duty enquiries recorded electronically would need to ensure patient confidentiality, GDPR (General Data Protection Regulation) . Data Protection, and within </a:t>
          </a:r>
          <a:r>
            <a:rPr lang="en-GB" sz="1400" kern="1200" dirty="0" err="1" smtClean="0"/>
            <a:t>Caldicott</a:t>
          </a:r>
          <a:r>
            <a:rPr lang="en-GB" sz="1400" kern="1200" dirty="0" smtClean="0"/>
            <a:t> Principles</a:t>
          </a:r>
          <a:endParaRPr lang="en-GB" sz="1400" kern="1200" dirty="0"/>
        </a:p>
      </dsp:txBody>
      <dsp:txXfrm>
        <a:off x="6074594" y="1598102"/>
        <a:ext cx="2134317" cy="1898119"/>
      </dsp:txXfrm>
    </dsp:sp>
    <dsp:sp modelId="{3DC1C57D-F4D8-4F3B-93BA-D602DD306B45}">
      <dsp:nvSpPr>
        <dsp:cNvPr id="0" name=""/>
        <dsp:cNvSpPr/>
      </dsp:nvSpPr>
      <dsp:spPr>
        <a:xfrm>
          <a:off x="3561026" y="3138204"/>
          <a:ext cx="2052228" cy="20522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C3D25E-26EA-4956-B22B-9BC0214538C6}">
      <dsp:nvSpPr>
        <dsp:cNvPr id="0" name=""/>
        <dsp:cNvSpPr/>
      </dsp:nvSpPr>
      <dsp:spPr>
        <a:xfrm>
          <a:off x="5746003" y="4113218"/>
          <a:ext cx="2134317" cy="17939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Current recording via separate paper forms which varied on levels of documentation. </a:t>
          </a:r>
          <a:endParaRPr lang="en-GB" sz="1400" kern="1200" dirty="0"/>
        </a:p>
      </dsp:txBody>
      <dsp:txXfrm>
        <a:off x="5746003" y="4113218"/>
        <a:ext cx="2134317" cy="1793994"/>
      </dsp:txXfrm>
    </dsp:sp>
    <dsp:sp modelId="{E57E07AC-6715-43AF-9684-BCE44E32E21B}">
      <dsp:nvSpPr>
        <dsp:cNvPr id="0" name=""/>
        <dsp:cNvSpPr/>
      </dsp:nvSpPr>
      <dsp:spPr>
        <a:xfrm>
          <a:off x="2595657" y="3138204"/>
          <a:ext cx="2052228" cy="20522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DDA6DA-85C5-4BD3-A68C-E083F475083A}">
      <dsp:nvSpPr>
        <dsp:cNvPr id="0" name=""/>
        <dsp:cNvSpPr/>
      </dsp:nvSpPr>
      <dsp:spPr>
        <a:xfrm>
          <a:off x="328356" y="4350191"/>
          <a:ext cx="2134317" cy="14951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No standardised procedure for training of pharmacists beginning emergency duty services.</a:t>
          </a:r>
          <a:endParaRPr lang="en-GB" sz="1800" kern="1200" dirty="0"/>
        </a:p>
      </dsp:txBody>
      <dsp:txXfrm>
        <a:off x="328356" y="4350191"/>
        <a:ext cx="2134317" cy="1495194"/>
      </dsp:txXfrm>
    </dsp:sp>
    <dsp:sp modelId="{34814CFB-3B8D-4B11-9D84-D8873EA08070}">
      <dsp:nvSpPr>
        <dsp:cNvPr id="0" name=""/>
        <dsp:cNvSpPr/>
      </dsp:nvSpPr>
      <dsp:spPr>
        <a:xfrm>
          <a:off x="2297674" y="2219979"/>
          <a:ext cx="2052228" cy="205222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B0E028-4E77-4FED-897B-10452B840EA6}">
      <dsp:nvSpPr>
        <dsp:cNvPr id="0" name=""/>
        <dsp:cNvSpPr/>
      </dsp:nvSpPr>
      <dsp:spPr>
        <a:xfrm>
          <a:off x="0" y="1516973"/>
          <a:ext cx="2134317" cy="20603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Resources only via USB memory stick and back-up hard copy  - not always updated or taken.</a:t>
          </a:r>
          <a:endParaRPr lang="en-GB" sz="1800" kern="1200" dirty="0"/>
        </a:p>
      </dsp:txBody>
      <dsp:txXfrm>
        <a:off x="0" y="1516973"/>
        <a:ext cx="2134317" cy="2060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7A1F-4F2A-4545-B718-07493CE4998F}">
      <dsp:nvSpPr>
        <dsp:cNvPr id="0" name=""/>
        <dsp:cNvSpPr/>
      </dsp:nvSpPr>
      <dsp:spPr>
        <a:xfrm>
          <a:off x="0" y="0"/>
          <a:ext cx="6376308" cy="9980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 smartphone and laptop with Virtual Private Network (VPN) access to Trust intranet procured for Emergency Duty access</a:t>
          </a:r>
          <a:endParaRPr lang="en-GB" sz="2000" kern="1200" dirty="0"/>
        </a:p>
      </dsp:txBody>
      <dsp:txXfrm>
        <a:off x="29231" y="29231"/>
        <a:ext cx="5182586" cy="939568"/>
      </dsp:txXfrm>
    </dsp:sp>
    <dsp:sp modelId="{EC808F27-6567-47AF-800F-245C2086FC77}">
      <dsp:nvSpPr>
        <dsp:cNvPr id="0" name=""/>
        <dsp:cNvSpPr/>
      </dsp:nvSpPr>
      <dsp:spPr>
        <a:xfrm>
          <a:off x="476152" y="1136646"/>
          <a:ext cx="6376308" cy="9980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99557"/>
            <a:satOff val="-11801"/>
            <a:lumOff val="9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Resources added to shared online drive with secure access via smartphone and laptop</a:t>
          </a:r>
          <a:endParaRPr lang="en-GB" sz="2000" kern="1200" dirty="0"/>
        </a:p>
      </dsp:txBody>
      <dsp:txXfrm>
        <a:off x="505383" y="1165877"/>
        <a:ext cx="5192973" cy="939568"/>
      </dsp:txXfrm>
    </dsp:sp>
    <dsp:sp modelId="{967D5C0B-9F3B-4EF1-802C-AC632928FD87}">
      <dsp:nvSpPr>
        <dsp:cNvPr id="0" name=""/>
        <dsp:cNvSpPr/>
      </dsp:nvSpPr>
      <dsp:spPr>
        <a:xfrm>
          <a:off x="952305" y="2273292"/>
          <a:ext cx="6376308" cy="9980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99114"/>
            <a:satOff val="-23603"/>
            <a:lumOff val="181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 pharmacists update online drive with polices and resource lists in real time</a:t>
          </a:r>
          <a:endParaRPr lang="en-GB" sz="2000" kern="1200" dirty="0"/>
        </a:p>
      </dsp:txBody>
      <dsp:txXfrm>
        <a:off x="981536" y="2302523"/>
        <a:ext cx="5192973" cy="939568"/>
      </dsp:txXfrm>
    </dsp:sp>
    <dsp:sp modelId="{1FFF5776-ED40-42ED-8BF8-982E97C0238C}">
      <dsp:nvSpPr>
        <dsp:cNvPr id="0" name=""/>
        <dsp:cNvSpPr/>
      </dsp:nvSpPr>
      <dsp:spPr>
        <a:xfrm>
          <a:off x="1428458" y="3409938"/>
          <a:ext cx="6376308" cy="9980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98671"/>
            <a:satOff val="-35404"/>
            <a:lumOff val="27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 Pharmacists able to access enquiry log to review enquiries for quality assurance and reflection</a:t>
          </a:r>
          <a:endParaRPr lang="en-GB" sz="2000" kern="1200" dirty="0"/>
        </a:p>
      </dsp:txBody>
      <dsp:txXfrm>
        <a:off x="1457689" y="3439169"/>
        <a:ext cx="5192973" cy="939568"/>
      </dsp:txXfrm>
    </dsp:sp>
    <dsp:sp modelId="{3124D021-EC78-4CD6-8AA1-0E9357900303}">
      <dsp:nvSpPr>
        <dsp:cNvPr id="0" name=""/>
        <dsp:cNvSpPr/>
      </dsp:nvSpPr>
      <dsp:spPr>
        <a:xfrm>
          <a:off x="1904611" y="4546585"/>
          <a:ext cx="6376308" cy="9980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98228"/>
            <a:satOff val="-47205"/>
            <a:lumOff val="36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Enquiry log accessible to all senior pharmacists for follow-up and resolution of issues</a:t>
          </a:r>
          <a:endParaRPr lang="en-GB" sz="2000" kern="1200" dirty="0"/>
        </a:p>
      </dsp:txBody>
      <dsp:txXfrm>
        <a:off x="1933842" y="4575816"/>
        <a:ext cx="5192973" cy="939568"/>
      </dsp:txXfrm>
    </dsp:sp>
    <dsp:sp modelId="{242AD520-2027-4A28-829C-4789A7714962}">
      <dsp:nvSpPr>
        <dsp:cNvPr id="0" name=""/>
        <dsp:cNvSpPr/>
      </dsp:nvSpPr>
      <dsp:spPr>
        <a:xfrm>
          <a:off x="5727588" y="729117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5873550" y="729117"/>
        <a:ext cx="356796" cy="488162"/>
      </dsp:txXfrm>
    </dsp:sp>
    <dsp:sp modelId="{23F716C4-5CEE-4AF0-9E80-B2D9EFDA1665}">
      <dsp:nvSpPr>
        <dsp:cNvPr id="0" name=""/>
        <dsp:cNvSpPr/>
      </dsp:nvSpPr>
      <dsp:spPr>
        <a:xfrm>
          <a:off x="6203741" y="1865763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6349703" y="1865763"/>
        <a:ext cx="356796" cy="488162"/>
      </dsp:txXfrm>
    </dsp:sp>
    <dsp:sp modelId="{4C6D413A-EFF9-4482-90CA-3632582DD5E6}">
      <dsp:nvSpPr>
        <dsp:cNvPr id="0" name=""/>
        <dsp:cNvSpPr/>
      </dsp:nvSpPr>
      <dsp:spPr>
        <a:xfrm>
          <a:off x="6679894" y="2985775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6825856" y="2985775"/>
        <a:ext cx="356796" cy="488162"/>
      </dsp:txXfrm>
    </dsp:sp>
    <dsp:sp modelId="{49AE897C-FFF6-41DB-8972-A656D1737F13}">
      <dsp:nvSpPr>
        <dsp:cNvPr id="0" name=""/>
        <dsp:cNvSpPr/>
      </dsp:nvSpPr>
      <dsp:spPr>
        <a:xfrm>
          <a:off x="7156047" y="4133511"/>
          <a:ext cx="648720" cy="648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7302009" y="4133511"/>
        <a:ext cx="356796" cy="48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31ED5-F795-4E24-A797-5E04968FCED5}">
      <dsp:nvSpPr>
        <dsp:cNvPr id="0" name=""/>
        <dsp:cNvSpPr/>
      </dsp:nvSpPr>
      <dsp:spPr>
        <a:xfrm>
          <a:off x="0" y="665329"/>
          <a:ext cx="2565285" cy="153917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Emergency Duty resources updated monthly with improved online access-  avoid hard copy of references</a:t>
          </a:r>
          <a:endParaRPr lang="en-GB" sz="1400" kern="1200" dirty="0"/>
        </a:p>
      </dsp:txBody>
      <dsp:txXfrm>
        <a:off x="0" y="665329"/>
        <a:ext cx="2565285" cy="1539171"/>
      </dsp:txXfrm>
    </dsp:sp>
    <dsp:sp modelId="{D2C050EC-DE6E-4DF7-A91A-56964262BFE0}">
      <dsp:nvSpPr>
        <dsp:cNvPr id="0" name=""/>
        <dsp:cNvSpPr/>
      </dsp:nvSpPr>
      <dsp:spPr>
        <a:xfrm>
          <a:off x="2821813" y="665329"/>
          <a:ext cx="2565285" cy="153917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Laptop VPN also allows access to pathology results, pharmacy dispensing systems and MI Databank (read-only access) out of hours</a:t>
          </a:r>
          <a:endParaRPr lang="en-GB" sz="1400" kern="1200" dirty="0"/>
        </a:p>
      </dsp:txBody>
      <dsp:txXfrm>
        <a:off x="2821813" y="665329"/>
        <a:ext cx="2565285" cy="1539171"/>
      </dsp:txXfrm>
    </dsp:sp>
    <dsp:sp modelId="{DD4771EE-ECB1-400E-B202-7EFB17F21135}">
      <dsp:nvSpPr>
        <dsp:cNvPr id="0" name=""/>
        <dsp:cNvSpPr/>
      </dsp:nvSpPr>
      <dsp:spPr>
        <a:xfrm>
          <a:off x="5643627" y="665329"/>
          <a:ext cx="2565285" cy="153917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Resulted in reduced number of pharmacist attendance on-site by 30% in first 6 months since review</a:t>
          </a:r>
          <a:endParaRPr lang="en-GB" sz="1600" kern="1200" dirty="0"/>
        </a:p>
      </dsp:txBody>
      <dsp:txXfrm>
        <a:off x="5643627" y="665329"/>
        <a:ext cx="2565285" cy="1539171"/>
      </dsp:txXfrm>
    </dsp:sp>
    <dsp:sp modelId="{22857848-9F94-412F-AADA-0B7703A935A9}">
      <dsp:nvSpPr>
        <dsp:cNvPr id="0" name=""/>
        <dsp:cNvSpPr/>
      </dsp:nvSpPr>
      <dsp:spPr>
        <a:xfrm>
          <a:off x="0" y="2461029"/>
          <a:ext cx="2565285" cy="153917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Evaluation of Emergency Duty enquiry log  lead to review of DATIX incident reports and analysis of stock list of Emergency Drug Cupboard</a:t>
          </a:r>
          <a:endParaRPr lang="en-GB" sz="1400" kern="1200" dirty="0"/>
        </a:p>
      </dsp:txBody>
      <dsp:txXfrm>
        <a:off x="0" y="2461029"/>
        <a:ext cx="2565285" cy="1539171"/>
      </dsp:txXfrm>
    </dsp:sp>
    <dsp:sp modelId="{21294B3A-0F0F-447C-B0CB-CFF8D11F9AD0}">
      <dsp:nvSpPr>
        <dsp:cNvPr id="0" name=""/>
        <dsp:cNvSpPr/>
      </dsp:nvSpPr>
      <dsp:spPr>
        <a:xfrm>
          <a:off x="2821813" y="2461029"/>
          <a:ext cx="2565285" cy="153917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Learning shared in Pharmacy Clinical Meetings</a:t>
          </a:r>
          <a:endParaRPr lang="en-GB" sz="1600" kern="1200" dirty="0"/>
        </a:p>
      </dsp:txBody>
      <dsp:txXfrm>
        <a:off x="2821813" y="2461029"/>
        <a:ext cx="2565285" cy="1539171"/>
      </dsp:txXfrm>
    </dsp:sp>
    <dsp:sp modelId="{AB440E8F-724E-4EAF-9221-BB38EC118EB0}">
      <dsp:nvSpPr>
        <dsp:cNvPr id="0" name=""/>
        <dsp:cNvSpPr/>
      </dsp:nvSpPr>
      <dsp:spPr>
        <a:xfrm>
          <a:off x="5643627" y="2461029"/>
          <a:ext cx="2565285" cy="153917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Future – Remote access cupboard for Site Manager - linked to new pharmacy Robot and controlled by VPN laptop.</a:t>
          </a:r>
          <a:endParaRPr lang="en-GB" sz="1400" kern="1200" dirty="0"/>
        </a:p>
      </dsp:txBody>
      <dsp:txXfrm>
        <a:off x="5643627" y="2461029"/>
        <a:ext cx="2565285" cy="1539171"/>
      </dsp:txXfrm>
    </dsp:sp>
    <dsp:sp modelId="{5E147A3A-35F1-45E0-8247-8B154565B923}">
      <dsp:nvSpPr>
        <dsp:cNvPr id="0" name=""/>
        <dsp:cNvSpPr/>
      </dsp:nvSpPr>
      <dsp:spPr>
        <a:xfrm>
          <a:off x="2836948" y="4489451"/>
          <a:ext cx="2565285" cy="109922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Acknowledgements: </a:t>
          </a:r>
          <a:r>
            <a:rPr lang="en-GB" sz="1200" kern="1200" dirty="0" err="1" smtClean="0"/>
            <a:t>Adedolapo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Adeseye</a:t>
          </a:r>
          <a:r>
            <a:rPr lang="en-GB" sz="1200" kern="1200" dirty="0" smtClean="0"/>
            <a:t> and the pharmacy staff at Watford General Hospital for their invaluable input</a:t>
          </a:r>
          <a:endParaRPr lang="en-GB" sz="1200" kern="1200" dirty="0"/>
        </a:p>
      </dsp:txBody>
      <dsp:txXfrm>
        <a:off x="2836948" y="4489451"/>
        <a:ext cx="2565285" cy="1099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95B6-8636-41A8-AABD-1D2BB8A44884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DECA6-F6F5-4B14-93A9-37C917FB8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76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D1DB-C8A6-4F06-B982-7F150AA8BD9B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88BE-C411-44D5-BF96-860D638E2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0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88BE-C411-44D5-BF96-860D638E2D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3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88BE-C411-44D5-BF96-860D638E2D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8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88BE-C411-44D5-BF96-860D638E2D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5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88BE-C411-44D5-BF96-860D638E2D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8064896" cy="3240360"/>
          </a:xfrm>
        </p:spPr>
        <p:txBody>
          <a:bodyPr anchor="b"/>
          <a:lstStyle>
            <a:lvl1pPr algn="r"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581128"/>
            <a:ext cx="8064896" cy="10668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4108"/>
            <a:ext cx="685800" cy="685800"/>
          </a:xfrm>
          <a:prstGeom prst="rect">
            <a:avLst/>
          </a:prstGeom>
          <a:solidFill>
            <a:srgbClr val="AE257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4896544" cy="64807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E18ADAD4-3A2C-465D-B36E-5F81A5D8E33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7669460F-4596-4D9B-BFBE-082411953C8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8000"/>
                    </a14:imgEffect>
                    <a14:imgEffect>
                      <a14:colorTemperature colorTemp="425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789299"/>
            <a:ext cx="82089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8208912" cy="47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73" y="116632"/>
            <a:ext cx="1550072" cy="792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6101" y="1196752"/>
            <a:ext cx="8460432" cy="3168352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96479"/>
            <a:ext cx="8280920" cy="324036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Service Improvement for Emergency Duty Resources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920880" cy="1296144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Witts</a:t>
            </a:r>
            <a:r>
              <a:rPr lang="en-GB" dirty="0" smtClean="0">
                <a:solidFill>
                  <a:schemeClr val="tx1"/>
                </a:solidFill>
              </a:rPr>
              <a:t> R, Patel A</a:t>
            </a:r>
          </a:p>
          <a:p>
            <a:r>
              <a:rPr lang="en-GB" dirty="0" smtClean="0"/>
              <a:t>Medicines Information Centre, Watford General Hospital, West Hertfordshire Hospitals NHS Trust </a:t>
            </a:r>
            <a:endParaRPr lang="en-GB" dirty="0"/>
          </a:p>
        </p:txBody>
      </p:sp>
      <p:pic>
        <p:nvPicPr>
          <p:cNvPr id="4" name="New Recording 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404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600" y="1052736"/>
            <a:ext cx="6241991" cy="1296458"/>
            <a:chOff x="11137" y="0"/>
            <a:chExt cx="6241991" cy="1296458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11137" y="0"/>
              <a:ext cx="6241991" cy="1296458"/>
            </a:xfrm>
            <a:prstGeom prst="snip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nip Diagonal Corner Rectangle 4"/>
            <p:cNvSpPr/>
            <p:nvPr/>
          </p:nvSpPr>
          <p:spPr>
            <a:xfrm>
              <a:off x="119177" y="108040"/>
              <a:ext cx="6025911" cy="1080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Provision of Medicines information is an integral part of Emergency Duty (“On-call”) services.</a:t>
              </a:r>
              <a:endParaRPr lang="en-GB" sz="20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03932"/>
            <a:ext cx="5721896" cy="684000"/>
          </a:xfrm>
          <a:prstGeom prst="rect">
            <a:avLst/>
          </a:prstGeom>
          <a:solidFill>
            <a:srgbClr val="AE257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339752" y="5156878"/>
            <a:ext cx="6241991" cy="1296458"/>
            <a:chOff x="1950463" y="4089233"/>
            <a:chExt cx="6241991" cy="1296458"/>
          </a:xfrm>
        </p:grpSpPr>
        <p:sp>
          <p:nvSpPr>
            <p:cNvPr id="15" name="Snip Diagonal Corner Rectangle 14"/>
            <p:cNvSpPr/>
            <p:nvPr/>
          </p:nvSpPr>
          <p:spPr>
            <a:xfrm>
              <a:off x="1950463" y="4089233"/>
              <a:ext cx="6241991" cy="1296458"/>
            </a:xfrm>
            <a:prstGeom prst="snip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6" name="Snip Diagonal Corner Rectangle 4"/>
            <p:cNvSpPr/>
            <p:nvPr/>
          </p:nvSpPr>
          <p:spPr>
            <a:xfrm>
              <a:off x="2058503" y="4197273"/>
              <a:ext cx="6025911" cy="1080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Benefits include: improvement in patient care, communication, education and on-going monitoring of standard of service.</a:t>
              </a:r>
              <a:endParaRPr lang="en-GB" sz="20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4016"/>
            <a:ext cx="4104456" cy="620688"/>
          </a:xfrm>
        </p:spPr>
        <p:txBody>
          <a:bodyPr/>
          <a:lstStyle/>
          <a:p>
            <a:pPr algn="ctr"/>
            <a:r>
              <a:rPr lang="en-GB" dirty="0" smtClean="0"/>
              <a:t>Overview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417327" y="2420574"/>
            <a:ext cx="6086842" cy="1296458"/>
            <a:chOff x="2105612" y="1323073"/>
            <a:chExt cx="6086842" cy="1296458"/>
          </a:xfrm>
        </p:grpSpPr>
        <p:sp>
          <p:nvSpPr>
            <p:cNvPr id="9" name="Snip Diagonal Corner Rectangle 8"/>
            <p:cNvSpPr/>
            <p:nvPr/>
          </p:nvSpPr>
          <p:spPr>
            <a:xfrm>
              <a:off x="2105612" y="1323073"/>
              <a:ext cx="6086842" cy="1296458"/>
            </a:xfrm>
            <a:prstGeom prst="snip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0" name="Snip Diagonal Corner Rectangle 4"/>
            <p:cNvSpPr/>
            <p:nvPr/>
          </p:nvSpPr>
          <p:spPr>
            <a:xfrm>
              <a:off x="2213652" y="1431113"/>
              <a:ext cx="5870762" cy="1080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Between 2018 and 2019 the Emergency Duty (“On-Call”) service and resources at West Hertfordshire Hospitals NHS Trust were reviewed.</a:t>
              </a:r>
              <a:endParaRPr lang="en-GB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1600" y="3788726"/>
            <a:ext cx="6241991" cy="1296458"/>
            <a:chOff x="11137" y="2719656"/>
            <a:chExt cx="6241991" cy="1296458"/>
          </a:xfrm>
        </p:grpSpPr>
        <p:sp>
          <p:nvSpPr>
            <p:cNvPr id="12" name="Snip Diagonal Corner Rectangle 11"/>
            <p:cNvSpPr/>
            <p:nvPr/>
          </p:nvSpPr>
          <p:spPr>
            <a:xfrm>
              <a:off x="11137" y="2719656"/>
              <a:ext cx="6241991" cy="1296458"/>
            </a:xfrm>
            <a:prstGeom prst="snip2Diag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3" name="Snip Diagonal Corner Rectangle 4"/>
            <p:cNvSpPr/>
            <p:nvPr/>
          </p:nvSpPr>
          <p:spPr>
            <a:xfrm>
              <a:off x="119177" y="2827696"/>
              <a:ext cx="6025911" cy="1080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A review of the records and management, resource availability and change to formal training program were undertaken.</a:t>
              </a:r>
              <a:endParaRPr lang="en-GB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09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3932"/>
            <a:ext cx="5721896" cy="684000"/>
          </a:xfrm>
          <a:prstGeom prst="rect">
            <a:avLst/>
          </a:prstGeom>
          <a:solidFill>
            <a:srgbClr val="AE257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Drivers for Change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69489"/>
              </p:ext>
            </p:extLst>
          </p:nvPr>
        </p:nvGraphicFramePr>
        <p:xfrm>
          <a:off x="827584" y="828796"/>
          <a:ext cx="82089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419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7FF498-9E07-4A59-9C13-ECF7D1D5A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A37FF498-9E07-4A59-9C13-ECF7D1D5A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181F30-DF2F-47AC-B6A8-0F8C3A60E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67181F30-DF2F-47AC-B6A8-0F8C3A60E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73B75-91A4-495F-95DE-9F3C27525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B7473B75-91A4-495F-95DE-9F3C27525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3651B-88B2-484D-854E-0555328A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C103651B-88B2-484D-854E-0555328A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C1C57D-F4D8-4F3B-93BA-D602DD306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3DC1C57D-F4D8-4F3B-93BA-D602DD306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3D25E-26EA-4956-B22B-9BC021453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B5C3D25E-26EA-4956-B22B-9BC021453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7E07AC-6715-43AF-9684-BCE44E32E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E57E07AC-6715-43AF-9684-BCE44E32E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DDA6DA-85C5-4BD3-A68C-E083F475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BEDDA6DA-85C5-4BD3-A68C-E083F4750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814CFB-3B8D-4B11-9D84-D8873EA08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34814CFB-3B8D-4B11-9D84-D8873EA08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0E028-4E77-4FED-897B-10452B840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75B0E028-4E77-4FED-897B-10452B840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3932"/>
            <a:ext cx="5721896" cy="684000"/>
          </a:xfrm>
          <a:prstGeom prst="rect">
            <a:avLst/>
          </a:prstGeom>
          <a:solidFill>
            <a:srgbClr val="AE257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Service Review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714549"/>
              </p:ext>
            </p:extLst>
          </p:nvPr>
        </p:nvGraphicFramePr>
        <p:xfrm>
          <a:off x="755576" y="105273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3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E57A1F-4F2A-4545-B718-07493CE49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">
                                            <p:graphicEl>
                                              <a:dgm id="{B3E57A1F-4F2A-4545-B718-07493CE49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AD520-2027-4A28-829C-4789A7714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">
                                            <p:graphicEl>
                                              <a:dgm id="{242AD520-2027-4A28-829C-4789A7714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808F27-6567-47AF-800F-245C2086F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">
                                            <p:graphicEl>
                                              <a:dgm id="{EC808F27-6567-47AF-800F-245C2086F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F716C4-5CEE-4AF0-9E80-B2D9EFDA1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">
                                            <p:graphicEl>
                                              <a:dgm id="{23F716C4-5CEE-4AF0-9E80-B2D9EFDA1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7D5C0B-9F3B-4EF1-802C-AC632928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">
                                            <p:graphicEl>
                                              <a:dgm id="{967D5C0B-9F3B-4EF1-802C-AC632928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6D413A-EFF9-4482-90CA-3632582DD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">
                                            <p:graphicEl>
                                              <a:dgm id="{4C6D413A-EFF9-4482-90CA-3632582DD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FF5776-ED40-42ED-8BF8-982E97C02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">
                                            <p:graphicEl>
                                              <a:dgm id="{1FFF5776-ED40-42ED-8BF8-982E97C02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AE897C-FFF6-41DB-8972-A656D1737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">
                                            <p:graphicEl>
                                              <a:dgm id="{49AE897C-FFF6-41DB-8972-A656D1737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4D021-EC78-4CD6-8AA1-0E9357900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5">
                                            <p:graphicEl>
                                              <a:dgm id="{3124D021-EC78-4CD6-8AA1-0E9357900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Graphic spid="5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6101" y="980728"/>
            <a:ext cx="8460432" cy="5616624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103932"/>
            <a:ext cx="5721896" cy="684000"/>
          </a:xfrm>
          <a:prstGeom prst="rect">
            <a:avLst/>
          </a:prstGeom>
          <a:solidFill>
            <a:srgbClr val="AE257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Post Service Review &amp; Plans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07883"/>
              </p:ext>
            </p:extLst>
          </p:nvPr>
        </p:nvGraphicFramePr>
        <p:xfrm>
          <a:off x="755576" y="648072"/>
          <a:ext cx="820891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43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B31ED5-F795-4E24-A797-5E04968FC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78B31ED5-F795-4E24-A797-5E04968FC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C050EC-DE6E-4DF7-A91A-56964262B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D2C050EC-DE6E-4DF7-A91A-56964262B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4771EE-ECB1-400E-B202-7EFB17F21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DD4771EE-ECB1-400E-B202-7EFB17F21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857848-9F94-412F-AADA-0B7703A93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22857848-9F94-412F-AADA-0B7703A93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94B3A-0F0F-447C-B0CB-CFF8D11F9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1294B3A-0F0F-447C-B0CB-CFF8D11F9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440E8F-724E-4EAF-9221-BB38EC118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B440E8F-724E-4EAF-9221-BB38EC118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147A3A-35F1-45E0-8247-8B154565B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5E147A3A-35F1-45E0-8247-8B154565B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Graphic spid="8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HS1">
      <a:dk1>
        <a:sysClr val="windowText" lastClr="000000"/>
      </a:dk1>
      <a:lt1>
        <a:srgbClr val="FFFFFF"/>
      </a:lt1>
      <a:dk2>
        <a:srgbClr val="005EB8"/>
      </a:dk2>
      <a:lt2>
        <a:srgbClr val="E8EDEE"/>
      </a:lt2>
      <a:accent1>
        <a:srgbClr val="0072CE"/>
      </a:accent1>
      <a:accent2>
        <a:srgbClr val="768692"/>
      </a:accent2>
      <a:accent3>
        <a:srgbClr val="41B6E6"/>
      </a:accent3>
      <a:accent4>
        <a:srgbClr val="009639"/>
      </a:accent4>
      <a:accent5>
        <a:srgbClr val="00A9CE"/>
      </a:accent5>
      <a:accent6>
        <a:srgbClr val="006747"/>
      </a:accent6>
      <a:hlink>
        <a:srgbClr val="330072"/>
      </a:hlink>
      <a:folHlink>
        <a:srgbClr val="AE2573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477</TotalTime>
  <Words>406</Words>
  <Application>Microsoft Office PowerPoint</Application>
  <PresentationFormat>On-screen Show (4:3)</PresentationFormat>
  <Paragraphs>33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Adjacency</vt:lpstr>
      <vt:lpstr>Service Improvement for Emergency Duty Resources</vt:lpstr>
      <vt:lpstr>Overview</vt:lpstr>
      <vt:lpstr>Drivers for Change</vt:lpstr>
      <vt:lpstr>Service Review</vt:lpstr>
      <vt:lpstr>Post Service Review &amp; Plans</vt:lpstr>
    </vt:vector>
  </TitlesOfParts>
  <Company>WHHT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Improvement for Emergency Duty Resources</dc:title>
  <dc:creator>Witts Rupinder Kaur (RWG) West Hertfordshire TR</dc:creator>
  <cp:lastModifiedBy>Booth, Lynne</cp:lastModifiedBy>
  <cp:revision>32</cp:revision>
  <dcterms:created xsi:type="dcterms:W3CDTF">2020-07-24T13:51:15Z</dcterms:created>
  <dcterms:modified xsi:type="dcterms:W3CDTF">2020-08-26T15:30:00Z</dcterms:modified>
</cp:coreProperties>
</file>