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0" r:id="rId2"/>
    <p:sldId id="261" r:id="rId3"/>
    <p:sldId id="264" r:id="rId4"/>
    <p:sldId id="262" r:id="rId5"/>
    <p:sldId id="263" r:id="rId6"/>
    <p:sldId id="267" r:id="rId7"/>
    <p:sldId id="269" r:id="rId8"/>
    <p:sldId id="268" r:id="rId9"/>
    <p:sldId id="259" r:id="rId10"/>
    <p:sldId id="258" r:id="rId11"/>
    <p:sldId id="256" r:id="rId12"/>
    <p:sldId id="257" r:id="rId13"/>
    <p:sldId id="26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ianne Burnett (Cardiff and Vale UHB - Pharmacy)" initials="DB(aVU-P" lastIdx="0" clrIdx="0">
    <p:extLst>
      <p:ext uri="{19B8F6BF-5375-455C-9EA6-DF929625EA0E}">
        <p15:presenceInfo xmlns:p15="http://schemas.microsoft.com/office/powerpoint/2012/main" userId="S-1-5-21-978635462-3828570294-627434887-2014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9" autoAdjust="0"/>
    <p:restoredTop sz="94660"/>
  </p:normalViewPr>
  <p:slideViewPr>
    <p:cSldViewPr snapToGrid="0">
      <p:cViewPr varScale="1">
        <p:scale>
          <a:sx n="85" d="100"/>
          <a:sy n="85" d="100"/>
        </p:scale>
        <p:origin x="13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AA2B6-A441-460D-B495-DCC8379B21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314DD38-F40E-46E5-9DC9-7A3C379F42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2BD7506-0092-4284-B76E-8EB220C9CBB7}"/>
              </a:ext>
            </a:extLst>
          </p:cNvPr>
          <p:cNvSpPr>
            <a:spLocks noGrp="1"/>
          </p:cNvSpPr>
          <p:nvPr>
            <p:ph type="dt" sz="half" idx="10"/>
          </p:nvPr>
        </p:nvSpPr>
        <p:spPr/>
        <p:txBody>
          <a:bodyPr/>
          <a:lstStyle/>
          <a:p>
            <a:fld id="{41E5891D-9844-4C87-9963-749C58E71A6E}" type="datetimeFigureOut">
              <a:rPr lang="en-GB" smtClean="0"/>
              <a:t>07/11/2022</a:t>
            </a:fld>
            <a:endParaRPr lang="en-GB"/>
          </a:p>
        </p:txBody>
      </p:sp>
      <p:sp>
        <p:nvSpPr>
          <p:cNvPr id="5" name="Footer Placeholder 4">
            <a:extLst>
              <a:ext uri="{FF2B5EF4-FFF2-40B4-BE49-F238E27FC236}">
                <a16:creationId xmlns:a16="http://schemas.microsoft.com/office/drawing/2014/main" id="{D526540B-B0DE-409A-9146-703517D406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BCB275-703E-4363-BA07-E7AE47B36090}"/>
              </a:ext>
            </a:extLst>
          </p:cNvPr>
          <p:cNvSpPr>
            <a:spLocks noGrp="1"/>
          </p:cNvSpPr>
          <p:nvPr>
            <p:ph type="sldNum" sz="quarter" idx="12"/>
          </p:nvPr>
        </p:nvSpPr>
        <p:spPr/>
        <p:txBody>
          <a:bodyPr/>
          <a:lstStyle/>
          <a:p>
            <a:fld id="{3F045BD6-2755-42A9-87D6-502E017CD756}" type="slidenum">
              <a:rPr lang="en-GB" smtClean="0"/>
              <a:t>‹#›</a:t>
            </a:fld>
            <a:endParaRPr lang="en-GB"/>
          </a:p>
        </p:txBody>
      </p:sp>
    </p:spTree>
    <p:extLst>
      <p:ext uri="{BB962C8B-B14F-4D97-AF65-F5344CB8AC3E}">
        <p14:creationId xmlns:p14="http://schemas.microsoft.com/office/powerpoint/2010/main" val="3287486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572B5-3F98-4D14-BCCA-20333293E63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2E7BA16-FCBE-41CE-8BD0-97627267A7A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3D9E721-837A-410A-A376-6FC66AACC0AF}"/>
              </a:ext>
            </a:extLst>
          </p:cNvPr>
          <p:cNvSpPr>
            <a:spLocks noGrp="1"/>
          </p:cNvSpPr>
          <p:nvPr>
            <p:ph type="dt" sz="half" idx="10"/>
          </p:nvPr>
        </p:nvSpPr>
        <p:spPr/>
        <p:txBody>
          <a:bodyPr/>
          <a:lstStyle/>
          <a:p>
            <a:fld id="{41E5891D-9844-4C87-9963-749C58E71A6E}" type="datetimeFigureOut">
              <a:rPr lang="en-GB" smtClean="0"/>
              <a:t>07/11/2022</a:t>
            </a:fld>
            <a:endParaRPr lang="en-GB"/>
          </a:p>
        </p:txBody>
      </p:sp>
      <p:sp>
        <p:nvSpPr>
          <p:cNvPr id="5" name="Footer Placeholder 4">
            <a:extLst>
              <a:ext uri="{FF2B5EF4-FFF2-40B4-BE49-F238E27FC236}">
                <a16:creationId xmlns:a16="http://schemas.microsoft.com/office/drawing/2014/main" id="{30F112DE-1F40-4BBA-AAB4-A10974FA65E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FBA16DD-9201-4F50-B731-21AA3FDCB9B2}"/>
              </a:ext>
            </a:extLst>
          </p:cNvPr>
          <p:cNvSpPr>
            <a:spLocks noGrp="1"/>
          </p:cNvSpPr>
          <p:nvPr>
            <p:ph type="sldNum" sz="quarter" idx="12"/>
          </p:nvPr>
        </p:nvSpPr>
        <p:spPr/>
        <p:txBody>
          <a:bodyPr/>
          <a:lstStyle/>
          <a:p>
            <a:fld id="{3F045BD6-2755-42A9-87D6-502E017CD756}" type="slidenum">
              <a:rPr lang="en-GB" smtClean="0"/>
              <a:t>‹#›</a:t>
            </a:fld>
            <a:endParaRPr lang="en-GB"/>
          </a:p>
        </p:txBody>
      </p:sp>
    </p:spTree>
    <p:extLst>
      <p:ext uri="{BB962C8B-B14F-4D97-AF65-F5344CB8AC3E}">
        <p14:creationId xmlns:p14="http://schemas.microsoft.com/office/powerpoint/2010/main" val="3201152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38F3FE-9A33-4ED6-928E-3CEAD065064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D076306-2EE1-4C7C-BA2E-A1A35D3553C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623EA0-ACD3-4AE8-AD6F-9FB22638B686}"/>
              </a:ext>
            </a:extLst>
          </p:cNvPr>
          <p:cNvSpPr>
            <a:spLocks noGrp="1"/>
          </p:cNvSpPr>
          <p:nvPr>
            <p:ph type="dt" sz="half" idx="10"/>
          </p:nvPr>
        </p:nvSpPr>
        <p:spPr/>
        <p:txBody>
          <a:bodyPr/>
          <a:lstStyle/>
          <a:p>
            <a:fld id="{41E5891D-9844-4C87-9963-749C58E71A6E}" type="datetimeFigureOut">
              <a:rPr lang="en-GB" smtClean="0"/>
              <a:t>07/11/2022</a:t>
            </a:fld>
            <a:endParaRPr lang="en-GB"/>
          </a:p>
        </p:txBody>
      </p:sp>
      <p:sp>
        <p:nvSpPr>
          <p:cNvPr id="5" name="Footer Placeholder 4">
            <a:extLst>
              <a:ext uri="{FF2B5EF4-FFF2-40B4-BE49-F238E27FC236}">
                <a16:creationId xmlns:a16="http://schemas.microsoft.com/office/drawing/2014/main" id="{5200746A-EA4A-413A-968D-2756CA1DC43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587AB71-DD17-4675-918E-AD44F211ADF1}"/>
              </a:ext>
            </a:extLst>
          </p:cNvPr>
          <p:cNvSpPr>
            <a:spLocks noGrp="1"/>
          </p:cNvSpPr>
          <p:nvPr>
            <p:ph type="sldNum" sz="quarter" idx="12"/>
          </p:nvPr>
        </p:nvSpPr>
        <p:spPr/>
        <p:txBody>
          <a:bodyPr/>
          <a:lstStyle/>
          <a:p>
            <a:fld id="{3F045BD6-2755-42A9-87D6-502E017CD756}" type="slidenum">
              <a:rPr lang="en-GB" smtClean="0"/>
              <a:t>‹#›</a:t>
            </a:fld>
            <a:endParaRPr lang="en-GB"/>
          </a:p>
        </p:txBody>
      </p:sp>
    </p:spTree>
    <p:extLst>
      <p:ext uri="{BB962C8B-B14F-4D97-AF65-F5344CB8AC3E}">
        <p14:creationId xmlns:p14="http://schemas.microsoft.com/office/powerpoint/2010/main" val="1302714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1EADA-5548-45FA-B47A-228B545EE49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FEF6BF4-5B09-4323-B27A-E1BFE9465B5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DF78CFA-7ACF-4A3A-9DC0-191D983E55C3}"/>
              </a:ext>
            </a:extLst>
          </p:cNvPr>
          <p:cNvSpPr>
            <a:spLocks noGrp="1"/>
          </p:cNvSpPr>
          <p:nvPr>
            <p:ph type="dt" sz="half" idx="10"/>
          </p:nvPr>
        </p:nvSpPr>
        <p:spPr/>
        <p:txBody>
          <a:bodyPr/>
          <a:lstStyle/>
          <a:p>
            <a:fld id="{41E5891D-9844-4C87-9963-749C58E71A6E}" type="datetimeFigureOut">
              <a:rPr lang="en-GB" smtClean="0"/>
              <a:t>07/11/2022</a:t>
            </a:fld>
            <a:endParaRPr lang="en-GB"/>
          </a:p>
        </p:txBody>
      </p:sp>
      <p:sp>
        <p:nvSpPr>
          <p:cNvPr id="5" name="Footer Placeholder 4">
            <a:extLst>
              <a:ext uri="{FF2B5EF4-FFF2-40B4-BE49-F238E27FC236}">
                <a16:creationId xmlns:a16="http://schemas.microsoft.com/office/drawing/2014/main" id="{5CFA688B-A37D-4DC2-A804-7E2ECA1E7C1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777D483-86F1-48C8-A8BC-07BC277BEEE8}"/>
              </a:ext>
            </a:extLst>
          </p:cNvPr>
          <p:cNvSpPr>
            <a:spLocks noGrp="1"/>
          </p:cNvSpPr>
          <p:nvPr>
            <p:ph type="sldNum" sz="quarter" idx="12"/>
          </p:nvPr>
        </p:nvSpPr>
        <p:spPr/>
        <p:txBody>
          <a:bodyPr/>
          <a:lstStyle/>
          <a:p>
            <a:fld id="{3F045BD6-2755-42A9-87D6-502E017CD756}" type="slidenum">
              <a:rPr lang="en-GB" smtClean="0"/>
              <a:t>‹#›</a:t>
            </a:fld>
            <a:endParaRPr lang="en-GB"/>
          </a:p>
        </p:txBody>
      </p:sp>
    </p:spTree>
    <p:extLst>
      <p:ext uri="{BB962C8B-B14F-4D97-AF65-F5344CB8AC3E}">
        <p14:creationId xmlns:p14="http://schemas.microsoft.com/office/powerpoint/2010/main" val="3506468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9B093-F867-4E5E-8688-9AA5851E05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A588A4F-9ED7-450E-B84E-CA627FA109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FC9BF4D-F94D-466A-9340-BC92E259AD34}"/>
              </a:ext>
            </a:extLst>
          </p:cNvPr>
          <p:cNvSpPr>
            <a:spLocks noGrp="1"/>
          </p:cNvSpPr>
          <p:nvPr>
            <p:ph type="dt" sz="half" idx="10"/>
          </p:nvPr>
        </p:nvSpPr>
        <p:spPr/>
        <p:txBody>
          <a:bodyPr/>
          <a:lstStyle/>
          <a:p>
            <a:fld id="{41E5891D-9844-4C87-9963-749C58E71A6E}" type="datetimeFigureOut">
              <a:rPr lang="en-GB" smtClean="0"/>
              <a:t>07/11/2022</a:t>
            </a:fld>
            <a:endParaRPr lang="en-GB"/>
          </a:p>
        </p:txBody>
      </p:sp>
      <p:sp>
        <p:nvSpPr>
          <p:cNvPr id="5" name="Footer Placeholder 4">
            <a:extLst>
              <a:ext uri="{FF2B5EF4-FFF2-40B4-BE49-F238E27FC236}">
                <a16:creationId xmlns:a16="http://schemas.microsoft.com/office/drawing/2014/main" id="{D67CF1E1-E040-46DE-A8C6-A5230079BA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5C5E124-FECA-49E5-B16A-14EB750F881C}"/>
              </a:ext>
            </a:extLst>
          </p:cNvPr>
          <p:cNvSpPr>
            <a:spLocks noGrp="1"/>
          </p:cNvSpPr>
          <p:nvPr>
            <p:ph type="sldNum" sz="quarter" idx="12"/>
          </p:nvPr>
        </p:nvSpPr>
        <p:spPr/>
        <p:txBody>
          <a:bodyPr/>
          <a:lstStyle/>
          <a:p>
            <a:fld id="{3F045BD6-2755-42A9-87D6-502E017CD756}" type="slidenum">
              <a:rPr lang="en-GB" smtClean="0"/>
              <a:t>‹#›</a:t>
            </a:fld>
            <a:endParaRPr lang="en-GB"/>
          </a:p>
        </p:txBody>
      </p:sp>
    </p:spTree>
    <p:extLst>
      <p:ext uri="{BB962C8B-B14F-4D97-AF65-F5344CB8AC3E}">
        <p14:creationId xmlns:p14="http://schemas.microsoft.com/office/powerpoint/2010/main" val="2350970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110DF-6A1D-4E12-8761-FCA5C0D6B99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B110B05-C216-441C-8EB9-114DDF13956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1AC43B7-2DE6-4B26-B3EA-96566BD787D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E50642C-6020-4B1E-BC64-5D07928328E3}"/>
              </a:ext>
            </a:extLst>
          </p:cNvPr>
          <p:cNvSpPr>
            <a:spLocks noGrp="1"/>
          </p:cNvSpPr>
          <p:nvPr>
            <p:ph type="dt" sz="half" idx="10"/>
          </p:nvPr>
        </p:nvSpPr>
        <p:spPr/>
        <p:txBody>
          <a:bodyPr/>
          <a:lstStyle/>
          <a:p>
            <a:fld id="{41E5891D-9844-4C87-9963-749C58E71A6E}" type="datetimeFigureOut">
              <a:rPr lang="en-GB" smtClean="0"/>
              <a:t>07/11/2022</a:t>
            </a:fld>
            <a:endParaRPr lang="en-GB"/>
          </a:p>
        </p:txBody>
      </p:sp>
      <p:sp>
        <p:nvSpPr>
          <p:cNvPr id="6" name="Footer Placeholder 5">
            <a:extLst>
              <a:ext uri="{FF2B5EF4-FFF2-40B4-BE49-F238E27FC236}">
                <a16:creationId xmlns:a16="http://schemas.microsoft.com/office/drawing/2014/main" id="{740D6E01-C55B-49D0-9BCF-E1B40FBE102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1F19E8E-E89F-41FF-809B-DF8FC594CB7F}"/>
              </a:ext>
            </a:extLst>
          </p:cNvPr>
          <p:cNvSpPr>
            <a:spLocks noGrp="1"/>
          </p:cNvSpPr>
          <p:nvPr>
            <p:ph type="sldNum" sz="quarter" idx="12"/>
          </p:nvPr>
        </p:nvSpPr>
        <p:spPr/>
        <p:txBody>
          <a:bodyPr/>
          <a:lstStyle/>
          <a:p>
            <a:fld id="{3F045BD6-2755-42A9-87D6-502E017CD756}" type="slidenum">
              <a:rPr lang="en-GB" smtClean="0"/>
              <a:t>‹#›</a:t>
            </a:fld>
            <a:endParaRPr lang="en-GB"/>
          </a:p>
        </p:txBody>
      </p:sp>
    </p:spTree>
    <p:extLst>
      <p:ext uri="{BB962C8B-B14F-4D97-AF65-F5344CB8AC3E}">
        <p14:creationId xmlns:p14="http://schemas.microsoft.com/office/powerpoint/2010/main" val="3641472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784D7-3C46-4A29-9D2C-AE5DB3AA0D6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5C6EFAF-A74A-4026-A0E4-42FF51A25E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B116134-0CAD-499B-B816-E0F8664776B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2D3A02E-E740-41F7-82B4-0C8B5ADF48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152BC97-85B6-414F-B3B1-F317FE80E01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8D3B7B3-8A7B-4636-AB80-B5142E6D3E0E}"/>
              </a:ext>
            </a:extLst>
          </p:cNvPr>
          <p:cNvSpPr>
            <a:spLocks noGrp="1"/>
          </p:cNvSpPr>
          <p:nvPr>
            <p:ph type="dt" sz="half" idx="10"/>
          </p:nvPr>
        </p:nvSpPr>
        <p:spPr/>
        <p:txBody>
          <a:bodyPr/>
          <a:lstStyle/>
          <a:p>
            <a:fld id="{41E5891D-9844-4C87-9963-749C58E71A6E}" type="datetimeFigureOut">
              <a:rPr lang="en-GB" smtClean="0"/>
              <a:t>07/11/2022</a:t>
            </a:fld>
            <a:endParaRPr lang="en-GB"/>
          </a:p>
        </p:txBody>
      </p:sp>
      <p:sp>
        <p:nvSpPr>
          <p:cNvPr id="8" name="Footer Placeholder 7">
            <a:extLst>
              <a:ext uri="{FF2B5EF4-FFF2-40B4-BE49-F238E27FC236}">
                <a16:creationId xmlns:a16="http://schemas.microsoft.com/office/drawing/2014/main" id="{C1A2FDB9-9DFF-483A-9BBB-754FC1CE4EF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E78D903-51EB-4144-933D-87F52C1BD705}"/>
              </a:ext>
            </a:extLst>
          </p:cNvPr>
          <p:cNvSpPr>
            <a:spLocks noGrp="1"/>
          </p:cNvSpPr>
          <p:nvPr>
            <p:ph type="sldNum" sz="quarter" idx="12"/>
          </p:nvPr>
        </p:nvSpPr>
        <p:spPr/>
        <p:txBody>
          <a:bodyPr/>
          <a:lstStyle/>
          <a:p>
            <a:fld id="{3F045BD6-2755-42A9-87D6-502E017CD756}" type="slidenum">
              <a:rPr lang="en-GB" smtClean="0"/>
              <a:t>‹#›</a:t>
            </a:fld>
            <a:endParaRPr lang="en-GB"/>
          </a:p>
        </p:txBody>
      </p:sp>
    </p:spTree>
    <p:extLst>
      <p:ext uri="{BB962C8B-B14F-4D97-AF65-F5344CB8AC3E}">
        <p14:creationId xmlns:p14="http://schemas.microsoft.com/office/powerpoint/2010/main" val="1878144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C5815-97EA-4C89-999E-572BA24848C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4B95D30-1D50-443C-A2A9-761DD516DC87}"/>
              </a:ext>
            </a:extLst>
          </p:cNvPr>
          <p:cNvSpPr>
            <a:spLocks noGrp="1"/>
          </p:cNvSpPr>
          <p:nvPr>
            <p:ph type="dt" sz="half" idx="10"/>
          </p:nvPr>
        </p:nvSpPr>
        <p:spPr/>
        <p:txBody>
          <a:bodyPr/>
          <a:lstStyle/>
          <a:p>
            <a:fld id="{41E5891D-9844-4C87-9963-749C58E71A6E}" type="datetimeFigureOut">
              <a:rPr lang="en-GB" smtClean="0"/>
              <a:t>07/11/2022</a:t>
            </a:fld>
            <a:endParaRPr lang="en-GB"/>
          </a:p>
        </p:txBody>
      </p:sp>
      <p:sp>
        <p:nvSpPr>
          <p:cNvPr id="4" name="Footer Placeholder 3">
            <a:extLst>
              <a:ext uri="{FF2B5EF4-FFF2-40B4-BE49-F238E27FC236}">
                <a16:creationId xmlns:a16="http://schemas.microsoft.com/office/drawing/2014/main" id="{A5D4374E-4DD3-4C0E-A11E-331C17A5C1D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7F275B1-C38B-4D21-8777-68432D9C7464}"/>
              </a:ext>
            </a:extLst>
          </p:cNvPr>
          <p:cNvSpPr>
            <a:spLocks noGrp="1"/>
          </p:cNvSpPr>
          <p:nvPr>
            <p:ph type="sldNum" sz="quarter" idx="12"/>
          </p:nvPr>
        </p:nvSpPr>
        <p:spPr/>
        <p:txBody>
          <a:bodyPr/>
          <a:lstStyle/>
          <a:p>
            <a:fld id="{3F045BD6-2755-42A9-87D6-502E017CD756}" type="slidenum">
              <a:rPr lang="en-GB" smtClean="0"/>
              <a:t>‹#›</a:t>
            </a:fld>
            <a:endParaRPr lang="en-GB"/>
          </a:p>
        </p:txBody>
      </p:sp>
    </p:spTree>
    <p:extLst>
      <p:ext uri="{BB962C8B-B14F-4D97-AF65-F5344CB8AC3E}">
        <p14:creationId xmlns:p14="http://schemas.microsoft.com/office/powerpoint/2010/main" val="2389045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6F3860-15EB-4021-830A-7CBC683F18F1}"/>
              </a:ext>
            </a:extLst>
          </p:cNvPr>
          <p:cNvSpPr>
            <a:spLocks noGrp="1"/>
          </p:cNvSpPr>
          <p:nvPr>
            <p:ph type="dt" sz="half" idx="10"/>
          </p:nvPr>
        </p:nvSpPr>
        <p:spPr/>
        <p:txBody>
          <a:bodyPr/>
          <a:lstStyle/>
          <a:p>
            <a:fld id="{41E5891D-9844-4C87-9963-749C58E71A6E}" type="datetimeFigureOut">
              <a:rPr lang="en-GB" smtClean="0"/>
              <a:t>07/11/2022</a:t>
            </a:fld>
            <a:endParaRPr lang="en-GB"/>
          </a:p>
        </p:txBody>
      </p:sp>
      <p:sp>
        <p:nvSpPr>
          <p:cNvPr id="3" name="Footer Placeholder 2">
            <a:extLst>
              <a:ext uri="{FF2B5EF4-FFF2-40B4-BE49-F238E27FC236}">
                <a16:creationId xmlns:a16="http://schemas.microsoft.com/office/drawing/2014/main" id="{348135E9-7FFA-40D9-803F-7FF82D2335C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F51C8BB-D736-4440-8E71-C0416A9D0DA7}"/>
              </a:ext>
            </a:extLst>
          </p:cNvPr>
          <p:cNvSpPr>
            <a:spLocks noGrp="1"/>
          </p:cNvSpPr>
          <p:nvPr>
            <p:ph type="sldNum" sz="quarter" idx="12"/>
          </p:nvPr>
        </p:nvSpPr>
        <p:spPr/>
        <p:txBody>
          <a:bodyPr/>
          <a:lstStyle/>
          <a:p>
            <a:fld id="{3F045BD6-2755-42A9-87D6-502E017CD756}" type="slidenum">
              <a:rPr lang="en-GB" smtClean="0"/>
              <a:t>‹#›</a:t>
            </a:fld>
            <a:endParaRPr lang="en-GB"/>
          </a:p>
        </p:txBody>
      </p:sp>
    </p:spTree>
    <p:extLst>
      <p:ext uri="{BB962C8B-B14F-4D97-AF65-F5344CB8AC3E}">
        <p14:creationId xmlns:p14="http://schemas.microsoft.com/office/powerpoint/2010/main" val="233572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EFB9F-DEA3-492D-B67A-403405ADF3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9472C0B-229F-494D-B91B-8A622C5650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A23D169-6DCE-47B3-B2F3-CE4C39F6AE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DF8E1AD-4194-4051-BDFC-14C285AF95E1}"/>
              </a:ext>
            </a:extLst>
          </p:cNvPr>
          <p:cNvSpPr>
            <a:spLocks noGrp="1"/>
          </p:cNvSpPr>
          <p:nvPr>
            <p:ph type="dt" sz="half" idx="10"/>
          </p:nvPr>
        </p:nvSpPr>
        <p:spPr/>
        <p:txBody>
          <a:bodyPr/>
          <a:lstStyle/>
          <a:p>
            <a:fld id="{41E5891D-9844-4C87-9963-749C58E71A6E}" type="datetimeFigureOut">
              <a:rPr lang="en-GB" smtClean="0"/>
              <a:t>07/11/2022</a:t>
            </a:fld>
            <a:endParaRPr lang="en-GB"/>
          </a:p>
        </p:txBody>
      </p:sp>
      <p:sp>
        <p:nvSpPr>
          <p:cNvPr id="6" name="Footer Placeholder 5">
            <a:extLst>
              <a:ext uri="{FF2B5EF4-FFF2-40B4-BE49-F238E27FC236}">
                <a16:creationId xmlns:a16="http://schemas.microsoft.com/office/drawing/2014/main" id="{B49B4C41-149F-4675-8093-C96C240CCBA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2F542D5-6D30-4EFD-9EDF-5836DAFEA386}"/>
              </a:ext>
            </a:extLst>
          </p:cNvPr>
          <p:cNvSpPr>
            <a:spLocks noGrp="1"/>
          </p:cNvSpPr>
          <p:nvPr>
            <p:ph type="sldNum" sz="quarter" idx="12"/>
          </p:nvPr>
        </p:nvSpPr>
        <p:spPr/>
        <p:txBody>
          <a:bodyPr/>
          <a:lstStyle/>
          <a:p>
            <a:fld id="{3F045BD6-2755-42A9-87D6-502E017CD756}" type="slidenum">
              <a:rPr lang="en-GB" smtClean="0"/>
              <a:t>‹#›</a:t>
            </a:fld>
            <a:endParaRPr lang="en-GB"/>
          </a:p>
        </p:txBody>
      </p:sp>
    </p:spTree>
    <p:extLst>
      <p:ext uri="{BB962C8B-B14F-4D97-AF65-F5344CB8AC3E}">
        <p14:creationId xmlns:p14="http://schemas.microsoft.com/office/powerpoint/2010/main" val="945812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5EC3A-9932-423F-8826-45B1BEBF13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AACDBF0-D9C3-423C-B42F-3D18A0428B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8AE63A2-C549-466C-B403-D4C9DE8ACF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3ECCD28-31A9-4CEA-BA95-380C0E04487A}"/>
              </a:ext>
            </a:extLst>
          </p:cNvPr>
          <p:cNvSpPr>
            <a:spLocks noGrp="1"/>
          </p:cNvSpPr>
          <p:nvPr>
            <p:ph type="dt" sz="half" idx="10"/>
          </p:nvPr>
        </p:nvSpPr>
        <p:spPr/>
        <p:txBody>
          <a:bodyPr/>
          <a:lstStyle/>
          <a:p>
            <a:fld id="{41E5891D-9844-4C87-9963-749C58E71A6E}" type="datetimeFigureOut">
              <a:rPr lang="en-GB" smtClean="0"/>
              <a:t>07/11/2022</a:t>
            </a:fld>
            <a:endParaRPr lang="en-GB"/>
          </a:p>
        </p:txBody>
      </p:sp>
      <p:sp>
        <p:nvSpPr>
          <p:cNvPr id="6" name="Footer Placeholder 5">
            <a:extLst>
              <a:ext uri="{FF2B5EF4-FFF2-40B4-BE49-F238E27FC236}">
                <a16:creationId xmlns:a16="http://schemas.microsoft.com/office/drawing/2014/main" id="{F4824123-2623-49DF-B015-177265C6FD0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B5FC199-EC9B-4453-8AB4-6F3D6A0E5F85}"/>
              </a:ext>
            </a:extLst>
          </p:cNvPr>
          <p:cNvSpPr>
            <a:spLocks noGrp="1"/>
          </p:cNvSpPr>
          <p:nvPr>
            <p:ph type="sldNum" sz="quarter" idx="12"/>
          </p:nvPr>
        </p:nvSpPr>
        <p:spPr/>
        <p:txBody>
          <a:bodyPr/>
          <a:lstStyle/>
          <a:p>
            <a:fld id="{3F045BD6-2755-42A9-87D6-502E017CD756}" type="slidenum">
              <a:rPr lang="en-GB" smtClean="0"/>
              <a:t>‹#›</a:t>
            </a:fld>
            <a:endParaRPr lang="en-GB"/>
          </a:p>
        </p:txBody>
      </p:sp>
    </p:spTree>
    <p:extLst>
      <p:ext uri="{BB962C8B-B14F-4D97-AF65-F5344CB8AC3E}">
        <p14:creationId xmlns:p14="http://schemas.microsoft.com/office/powerpoint/2010/main" val="37844838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687F3E-43E1-42E9-A22C-C889BB494E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6CDD595-4A8E-4D38-9329-6C69DA08F1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3BC9BA-4E75-4277-8B38-CB321287EF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E5891D-9844-4C87-9963-749C58E71A6E}" type="datetimeFigureOut">
              <a:rPr lang="en-GB" smtClean="0"/>
              <a:t>07/11/2022</a:t>
            </a:fld>
            <a:endParaRPr lang="en-GB"/>
          </a:p>
        </p:txBody>
      </p:sp>
      <p:sp>
        <p:nvSpPr>
          <p:cNvPr id="5" name="Footer Placeholder 4">
            <a:extLst>
              <a:ext uri="{FF2B5EF4-FFF2-40B4-BE49-F238E27FC236}">
                <a16:creationId xmlns:a16="http://schemas.microsoft.com/office/drawing/2014/main" id="{F337616D-D45D-4DE0-BE68-4B3845FD5B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78BCB44-AF50-43B7-915A-DB91F85BB2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045BD6-2755-42A9-87D6-502E017CD756}" type="slidenum">
              <a:rPr lang="en-GB" smtClean="0"/>
              <a:t>‹#›</a:t>
            </a:fld>
            <a:endParaRPr lang="en-GB"/>
          </a:p>
        </p:txBody>
      </p:sp>
    </p:spTree>
    <p:extLst>
      <p:ext uri="{BB962C8B-B14F-4D97-AF65-F5344CB8AC3E}">
        <p14:creationId xmlns:p14="http://schemas.microsoft.com/office/powerpoint/2010/main" val="24587674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travelcandies.com/diamonds/" TargetMode="External"/><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hyperlink" Target="https://creativecommons.org/licenses/by/3.0/" TargetMode="External"/><Relationship Id="rId2" Type="http://schemas.openxmlformats.org/officeDocument/2006/relationships/hyperlink" Target="https://www.photoeverywhere.co.uk/britain/edinburgh/slides/edinburgh_night.htm" TargetMode="External"/><Relationship Id="rId1" Type="http://schemas.openxmlformats.org/officeDocument/2006/relationships/slideLayout" Target="../slideLayouts/slideLayout2.xml"/><Relationship Id="rId6" Type="http://schemas.openxmlformats.org/officeDocument/2006/relationships/hyperlink" Target="https://www.travelthewholeworld.org/2015/06/why-scotland-may-be-the-most-breathtaking-country-on-earth.html" TargetMode="External"/><Relationship Id="rId5" Type="http://schemas.openxmlformats.org/officeDocument/2006/relationships/image" Target="../media/image20.jp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hyperlink" Target="https://flickr.com/photos/northerngit/8649859400" TargetMode="External"/><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hyperlink" Target="https://pxhere.com/en/photo/1177170" TargetMode="External"/><Relationship Id="rId3" Type="http://schemas.openxmlformats.org/officeDocument/2006/relationships/hyperlink" Target="https://creativecommons.org/licenses/by/3.0/" TargetMode="External"/><Relationship Id="rId7" Type="http://schemas.openxmlformats.org/officeDocument/2006/relationships/image" Target="../media/image16.jpeg"/><Relationship Id="rId2" Type="http://schemas.openxmlformats.org/officeDocument/2006/relationships/hyperlink" Target="https://gardenfancy.blogspot.com/2013/12/book-review-new-english-garden-by-tim.html" TargetMode="External"/><Relationship Id="rId1" Type="http://schemas.openxmlformats.org/officeDocument/2006/relationships/slideLayout" Target="../slideLayouts/slideLayout2.xml"/><Relationship Id="rId6" Type="http://schemas.openxmlformats.org/officeDocument/2006/relationships/hyperlink" Target="http://www.flickr.com/photos/ukgardenphotos/11802329516/" TargetMode="External"/><Relationship Id="rId5" Type="http://schemas.openxmlformats.org/officeDocument/2006/relationships/hyperlink" Target="https://creativecommons.org/licenses/by-nc-nd/3.0/" TargetMode="External"/><Relationship Id="rId4" Type="http://schemas.openxmlformats.org/officeDocument/2006/relationships/hyperlink" Target="https://www.flickr.com/photos/ukgardenphotos/1183898255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5DC89-CA2C-4B36-B8B2-BBF7E29741B4}"/>
              </a:ext>
            </a:extLst>
          </p:cNvPr>
          <p:cNvSpPr>
            <a:spLocks noGrp="1"/>
          </p:cNvSpPr>
          <p:nvPr>
            <p:ph type="title"/>
          </p:nvPr>
        </p:nvSpPr>
        <p:spPr/>
        <p:txBody>
          <a:bodyPr>
            <a:normAutofit fontScale="90000"/>
          </a:bodyPr>
          <a:lstStyle/>
          <a:p>
            <a:pPr algn="ctr"/>
            <a:r>
              <a:rPr lang="en-GB" b="1" dirty="0">
                <a:solidFill>
                  <a:srgbClr val="0070C0"/>
                </a:solidFill>
              </a:rPr>
              <a:t>48</a:t>
            </a:r>
            <a:r>
              <a:rPr lang="en-GB" b="1" baseline="30000" dirty="0">
                <a:solidFill>
                  <a:srgbClr val="0070C0"/>
                </a:solidFill>
              </a:rPr>
              <a:t>th</a:t>
            </a:r>
            <a:r>
              <a:rPr lang="en-GB" b="1" dirty="0">
                <a:solidFill>
                  <a:srgbClr val="0070C0"/>
                </a:solidFill>
              </a:rPr>
              <a:t> UK Medicines Information Annual Conference 2022 </a:t>
            </a:r>
            <a:br>
              <a:rPr lang="en-GB" b="1" dirty="0">
                <a:solidFill>
                  <a:srgbClr val="0070C0"/>
                </a:solidFill>
              </a:rPr>
            </a:br>
            <a:r>
              <a:rPr lang="en-GB" sz="3100" b="1" dirty="0">
                <a:solidFill>
                  <a:srgbClr val="0070C0"/>
                </a:solidFill>
              </a:rPr>
              <a:t>@</a:t>
            </a:r>
            <a:r>
              <a:rPr lang="en-GB" sz="3100" b="1" dirty="0" err="1">
                <a:solidFill>
                  <a:srgbClr val="0070C0"/>
                </a:solidFill>
              </a:rPr>
              <a:t>UKMedicinesInfo</a:t>
            </a:r>
            <a:r>
              <a:rPr lang="en-GB" sz="3100" b="1" dirty="0">
                <a:solidFill>
                  <a:srgbClr val="0070C0"/>
                </a:solidFill>
              </a:rPr>
              <a:t> #UKMIconference2022</a:t>
            </a:r>
          </a:p>
        </p:txBody>
      </p:sp>
      <p:pic>
        <p:nvPicPr>
          <p:cNvPr id="4" name="Content Placeholder 3">
            <a:extLst>
              <a:ext uri="{FF2B5EF4-FFF2-40B4-BE49-F238E27FC236}">
                <a16:creationId xmlns:a16="http://schemas.microsoft.com/office/drawing/2014/main" id="{0A740219-7BF6-46CD-AD06-720AC05BC257}"/>
              </a:ext>
            </a:extLst>
          </p:cNvPr>
          <p:cNvPicPr>
            <a:picLocks noGrp="1" noChangeAspect="1"/>
          </p:cNvPicPr>
          <p:nvPr>
            <p:ph idx="1"/>
          </p:nvPr>
        </p:nvPicPr>
        <p:blipFill>
          <a:blip r:embed="rId2"/>
          <a:stretch>
            <a:fillRect/>
          </a:stretch>
        </p:blipFill>
        <p:spPr>
          <a:xfrm>
            <a:off x="1998562" y="1794076"/>
            <a:ext cx="8194876" cy="4538991"/>
          </a:xfrm>
          <a:prstGeom prst="rect">
            <a:avLst/>
          </a:prstGeom>
        </p:spPr>
      </p:pic>
      <p:pic>
        <p:nvPicPr>
          <p:cNvPr id="3" name="Picture 2">
            <a:extLst>
              <a:ext uri="{FF2B5EF4-FFF2-40B4-BE49-F238E27FC236}">
                <a16:creationId xmlns:a16="http://schemas.microsoft.com/office/drawing/2014/main" id="{B913303C-19B5-4E2D-85B3-37DD9E42660A}"/>
              </a:ext>
            </a:extLst>
          </p:cNvPr>
          <p:cNvPicPr>
            <a:picLocks noChangeAspect="1"/>
          </p:cNvPicPr>
          <p:nvPr/>
        </p:nvPicPr>
        <p:blipFill>
          <a:blip r:embed="rId3"/>
          <a:stretch>
            <a:fillRect/>
          </a:stretch>
        </p:blipFill>
        <p:spPr>
          <a:xfrm>
            <a:off x="2641463" y="1332089"/>
            <a:ext cx="395248" cy="410293"/>
          </a:xfrm>
          <a:prstGeom prst="rect">
            <a:avLst/>
          </a:prstGeom>
        </p:spPr>
      </p:pic>
    </p:spTree>
    <p:extLst>
      <p:ext uri="{BB962C8B-B14F-4D97-AF65-F5344CB8AC3E}">
        <p14:creationId xmlns:p14="http://schemas.microsoft.com/office/powerpoint/2010/main" val="10690302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A9762-28F3-4141-B428-00A0C990051B}"/>
              </a:ext>
            </a:extLst>
          </p:cNvPr>
          <p:cNvSpPr>
            <a:spLocks noGrp="1"/>
          </p:cNvSpPr>
          <p:nvPr>
            <p:ph type="title"/>
          </p:nvPr>
        </p:nvSpPr>
        <p:spPr>
          <a:xfrm>
            <a:off x="3476978" y="365125"/>
            <a:ext cx="7876822" cy="1325563"/>
          </a:xfrm>
        </p:spPr>
        <p:txBody>
          <a:bodyPr/>
          <a:lstStyle/>
          <a:p>
            <a:r>
              <a:rPr lang="en-GB" dirty="0"/>
              <a:t>Medicines Advice Update - Northern Ireland</a:t>
            </a:r>
          </a:p>
        </p:txBody>
      </p:sp>
      <p:pic>
        <p:nvPicPr>
          <p:cNvPr id="12" name="Picture 11">
            <a:extLst>
              <a:ext uri="{FF2B5EF4-FFF2-40B4-BE49-F238E27FC236}">
                <a16:creationId xmlns:a16="http://schemas.microsoft.com/office/drawing/2014/main" id="{E255FB57-5BCE-4342-AECD-5E19354FCE5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b="26441"/>
          <a:stretch/>
        </p:blipFill>
        <p:spPr>
          <a:xfrm>
            <a:off x="67733" y="2585155"/>
            <a:ext cx="12266762" cy="4340578"/>
          </a:xfrm>
          <a:prstGeom prst="rect">
            <a:avLst/>
          </a:prstGeom>
        </p:spPr>
      </p:pic>
      <p:pic>
        <p:nvPicPr>
          <p:cNvPr id="3" name="Picture 2">
            <a:extLst>
              <a:ext uri="{FF2B5EF4-FFF2-40B4-BE49-F238E27FC236}">
                <a16:creationId xmlns:a16="http://schemas.microsoft.com/office/drawing/2014/main" id="{24866F03-69CE-4690-B184-F11F960B6EBD}"/>
              </a:ext>
            </a:extLst>
          </p:cNvPr>
          <p:cNvPicPr>
            <a:picLocks noChangeAspect="1"/>
          </p:cNvPicPr>
          <p:nvPr/>
        </p:nvPicPr>
        <p:blipFill>
          <a:blip r:embed="rId4"/>
          <a:stretch>
            <a:fillRect/>
          </a:stretch>
        </p:blipFill>
        <p:spPr>
          <a:xfrm>
            <a:off x="22578" y="1"/>
            <a:ext cx="3352800" cy="2517422"/>
          </a:xfrm>
          <a:prstGeom prst="rect">
            <a:avLst/>
          </a:prstGeom>
        </p:spPr>
      </p:pic>
    </p:spTree>
    <p:extLst>
      <p:ext uri="{BB962C8B-B14F-4D97-AF65-F5344CB8AC3E}">
        <p14:creationId xmlns:p14="http://schemas.microsoft.com/office/powerpoint/2010/main" val="4013893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0236B12-C0A0-4A2B-AF7A-4F54A7DC5452}"/>
              </a:ext>
            </a:extLst>
          </p:cNvPr>
          <p:cNvSpPr>
            <a:spLocks noGrp="1"/>
          </p:cNvSpPr>
          <p:nvPr>
            <p:ph type="title"/>
          </p:nvPr>
        </p:nvSpPr>
        <p:spPr>
          <a:xfrm>
            <a:off x="2449688" y="365125"/>
            <a:ext cx="9324623" cy="1325563"/>
          </a:xfrm>
        </p:spPr>
        <p:txBody>
          <a:bodyPr/>
          <a:lstStyle/>
          <a:p>
            <a:r>
              <a:rPr lang="en-GB" dirty="0"/>
              <a:t>Medicines Advice Update - Scotland</a:t>
            </a:r>
          </a:p>
        </p:txBody>
      </p:sp>
      <p:sp>
        <p:nvSpPr>
          <p:cNvPr id="7" name="TextBox 6">
            <a:extLst>
              <a:ext uri="{FF2B5EF4-FFF2-40B4-BE49-F238E27FC236}">
                <a16:creationId xmlns:a16="http://schemas.microsoft.com/office/drawing/2014/main" id="{80B71369-BFDA-4842-B3DE-1BA429DC2F1B}"/>
              </a:ext>
            </a:extLst>
          </p:cNvPr>
          <p:cNvSpPr txBox="1"/>
          <p:nvPr/>
        </p:nvSpPr>
        <p:spPr>
          <a:xfrm>
            <a:off x="2826552" y="6176963"/>
            <a:ext cx="6538895" cy="230832"/>
          </a:xfrm>
          <a:prstGeom prst="rect">
            <a:avLst/>
          </a:prstGeom>
          <a:noFill/>
        </p:spPr>
        <p:txBody>
          <a:bodyPr wrap="square" rtlCol="0">
            <a:spAutoFit/>
          </a:bodyPr>
          <a:lstStyle/>
          <a:p>
            <a:r>
              <a:rPr lang="en-GB" sz="900">
                <a:hlinkClick r:id="rId2" tooltip="https://www.photoeverywhere.co.uk/britain/edinburgh/slides/edinburgh_night.htm"/>
              </a:rPr>
              <a:t>This Photo</a:t>
            </a:r>
            <a:r>
              <a:rPr lang="en-GB" sz="900"/>
              <a:t> by Unknown Author is licensed under </a:t>
            </a:r>
            <a:r>
              <a:rPr lang="en-GB" sz="900">
                <a:hlinkClick r:id="rId3" tooltip="https://creativecommons.org/licenses/by/3.0/"/>
              </a:rPr>
              <a:t>CC BY</a:t>
            </a:r>
            <a:endParaRPr lang="en-GB" sz="900"/>
          </a:p>
        </p:txBody>
      </p:sp>
      <p:sp>
        <p:nvSpPr>
          <p:cNvPr id="12" name="Content Placeholder 11">
            <a:extLst>
              <a:ext uri="{FF2B5EF4-FFF2-40B4-BE49-F238E27FC236}">
                <a16:creationId xmlns:a16="http://schemas.microsoft.com/office/drawing/2014/main" id="{13174803-3F72-4110-AE67-68B5D3FF7A77}"/>
              </a:ext>
            </a:extLst>
          </p:cNvPr>
          <p:cNvSpPr>
            <a:spLocks noGrp="1"/>
          </p:cNvSpPr>
          <p:nvPr>
            <p:ph idx="1"/>
          </p:nvPr>
        </p:nvSpPr>
        <p:spPr/>
        <p:txBody>
          <a:bodyPr/>
          <a:lstStyle/>
          <a:p>
            <a:endParaRPr lang="en-GB" dirty="0"/>
          </a:p>
        </p:txBody>
      </p:sp>
      <p:pic>
        <p:nvPicPr>
          <p:cNvPr id="2" name="Picture 1">
            <a:extLst>
              <a:ext uri="{FF2B5EF4-FFF2-40B4-BE49-F238E27FC236}">
                <a16:creationId xmlns:a16="http://schemas.microsoft.com/office/drawing/2014/main" id="{C6245262-572B-4118-A48D-B5BB12BAAA04}"/>
              </a:ext>
            </a:extLst>
          </p:cNvPr>
          <p:cNvPicPr>
            <a:picLocks noChangeAspect="1"/>
          </p:cNvPicPr>
          <p:nvPr/>
        </p:nvPicPr>
        <p:blipFill>
          <a:blip r:embed="rId4"/>
          <a:stretch>
            <a:fillRect/>
          </a:stretch>
        </p:blipFill>
        <p:spPr>
          <a:xfrm>
            <a:off x="90311" y="1"/>
            <a:ext cx="2359377" cy="1758156"/>
          </a:xfrm>
          <a:prstGeom prst="rect">
            <a:avLst/>
          </a:prstGeom>
        </p:spPr>
      </p:pic>
      <p:pic>
        <p:nvPicPr>
          <p:cNvPr id="9" name="Picture 8">
            <a:extLst>
              <a:ext uri="{FF2B5EF4-FFF2-40B4-BE49-F238E27FC236}">
                <a16:creationId xmlns:a16="http://schemas.microsoft.com/office/drawing/2014/main" id="{23CD3480-3817-4D72-9D95-7396F504C486}"/>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b="22147"/>
          <a:stretch/>
        </p:blipFill>
        <p:spPr>
          <a:xfrm>
            <a:off x="0" y="1825625"/>
            <a:ext cx="12192000" cy="5339163"/>
          </a:xfrm>
          <a:prstGeom prst="rect">
            <a:avLst/>
          </a:prstGeom>
        </p:spPr>
      </p:pic>
    </p:spTree>
    <p:extLst>
      <p:ext uri="{BB962C8B-B14F-4D97-AF65-F5344CB8AC3E}">
        <p14:creationId xmlns:p14="http://schemas.microsoft.com/office/powerpoint/2010/main" val="39957774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3EC6E-9688-455C-9F14-86614D29B324}"/>
              </a:ext>
            </a:extLst>
          </p:cNvPr>
          <p:cNvSpPr>
            <a:spLocks noGrp="1"/>
          </p:cNvSpPr>
          <p:nvPr>
            <p:ph type="title"/>
          </p:nvPr>
        </p:nvSpPr>
        <p:spPr>
          <a:xfrm>
            <a:off x="2540000" y="365125"/>
            <a:ext cx="8813800" cy="1325563"/>
          </a:xfrm>
        </p:spPr>
        <p:txBody>
          <a:bodyPr/>
          <a:lstStyle/>
          <a:p>
            <a:r>
              <a:rPr lang="en-GB" dirty="0"/>
              <a:t>Medicines Advice Update - Wales</a:t>
            </a:r>
            <a:br>
              <a:rPr lang="en-GB" dirty="0"/>
            </a:br>
            <a:endParaRPr lang="en-GB" dirty="0"/>
          </a:p>
        </p:txBody>
      </p:sp>
      <p:sp>
        <p:nvSpPr>
          <p:cNvPr id="7" name="Content Placeholder 6">
            <a:extLst>
              <a:ext uri="{FF2B5EF4-FFF2-40B4-BE49-F238E27FC236}">
                <a16:creationId xmlns:a16="http://schemas.microsoft.com/office/drawing/2014/main" id="{6F0779D8-3EB7-463A-864A-7353B341B967}"/>
              </a:ext>
            </a:extLst>
          </p:cNvPr>
          <p:cNvSpPr>
            <a:spLocks noGrp="1"/>
          </p:cNvSpPr>
          <p:nvPr>
            <p:ph idx="1"/>
          </p:nvPr>
        </p:nvSpPr>
        <p:spPr/>
        <p:txBody>
          <a:bodyPr/>
          <a:lstStyle/>
          <a:p>
            <a:endParaRPr lang="en-GB" dirty="0"/>
          </a:p>
        </p:txBody>
      </p:sp>
      <p:pic>
        <p:nvPicPr>
          <p:cNvPr id="4" name="Picture 3">
            <a:extLst>
              <a:ext uri="{FF2B5EF4-FFF2-40B4-BE49-F238E27FC236}">
                <a16:creationId xmlns:a16="http://schemas.microsoft.com/office/drawing/2014/main" id="{DAABF77B-BDB7-40AC-BB6E-CAF193E5F90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38093"/>
          <a:stretch/>
        </p:blipFill>
        <p:spPr>
          <a:xfrm>
            <a:off x="0" y="1825625"/>
            <a:ext cx="12191999" cy="5112541"/>
          </a:xfrm>
          <a:prstGeom prst="rect">
            <a:avLst/>
          </a:prstGeom>
        </p:spPr>
      </p:pic>
      <p:pic>
        <p:nvPicPr>
          <p:cNvPr id="9" name="Picture 8">
            <a:extLst>
              <a:ext uri="{FF2B5EF4-FFF2-40B4-BE49-F238E27FC236}">
                <a16:creationId xmlns:a16="http://schemas.microsoft.com/office/drawing/2014/main" id="{DA8AD770-A530-4EB7-8717-F4811C765656}"/>
              </a:ext>
            </a:extLst>
          </p:cNvPr>
          <p:cNvPicPr>
            <a:picLocks noChangeAspect="1"/>
          </p:cNvPicPr>
          <p:nvPr/>
        </p:nvPicPr>
        <p:blipFill>
          <a:blip r:embed="rId4"/>
          <a:stretch>
            <a:fillRect/>
          </a:stretch>
        </p:blipFill>
        <p:spPr>
          <a:xfrm>
            <a:off x="271362" y="124618"/>
            <a:ext cx="2118167" cy="1325563"/>
          </a:xfrm>
          <a:prstGeom prst="rect">
            <a:avLst/>
          </a:prstGeom>
        </p:spPr>
      </p:pic>
    </p:spTree>
    <p:extLst>
      <p:ext uri="{BB962C8B-B14F-4D97-AF65-F5344CB8AC3E}">
        <p14:creationId xmlns:p14="http://schemas.microsoft.com/office/powerpoint/2010/main" val="25984128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2E0073E-EF67-4612-B3CD-CF3B499456F0}"/>
              </a:ext>
            </a:extLst>
          </p:cNvPr>
          <p:cNvPicPr>
            <a:picLocks noGrp="1" noChangeAspect="1"/>
          </p:cNvPicPr>
          <p:nvPr>
            <p:ph idx="1"/>
          </p:nvPr>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9B37AD84-6DD5-496B-92BA-D3EF5EDABCB1}"/>
              </a:ext>
            </a:extLst>
          </p:cNvPr>
          <p:cNvSpPr>
            <a:spLocks noGrp="1"/>
          </p:cNvSpPr>
          <p:nvPr>
            <p:ph type="title"/>
          </p:nvPr>
        </p:nvSpPr>
        <p:spPr>
          <a:xfrm>
            <a:off x="2499049" y="2511165"/>
            <a:ext cx="10515600" cy="1325563"/>
          </a:xfrm>
        </p:spPr>
        <p:txBody>
          <a:bodyPr>
            <a:normAutofit/>
          </a:bodyPr>
          <a:lstStyle/>
          <a:p>
            <a:r>
              <a:rPr lang="en-GB" sz="6000" b="1" dirty="0"/>
              <a:t>And the winners are…………..</a:t>
            </a:r>
          </a:p>
        </p:txBody>
      </p:sp>
    </p:spTree>
    <p:extLst>
      <p:ext uri="{BB962C8B-B14F-4D97-AF65-F5344CB8AC3E}">
        <p14:creationId xmlns:p14="http://schemas.microsoft.com/office/powerpoint/2010/main" val="5046210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76655CB4-F499-422C-875C-6A097E741581}"/>
              </a:ext>
            </a:extLst>
          </p:cNvPr>
          <p:cNvPicPr>
            <a:picLocks noGrp="1" noChangeAspect="1"/>
          </p:cNvPicPr>
          <p:nvPr>
            <p:ph sz="half" idx="4294967295"/>
          </p:nvPr>
        </p:nvPicPr>
        <p:blipFill rotWithShape="1">
          <a:blip r:embed="rId2"/>
          <a:srcRect t="25498" b="24431"/>
          <a:stretch/>
        </p:blipFill>
        <p:spPr>
          <a:xfrm>
            <a:off x="1671145" y="1710559"/>
            <a:ext cx="8513378" cy="4745420"/>
          </a:xfrm>
          <a:prstGeom prst="rect">
            <a:avLst/>
          </a:prstGeom>
        </p:spPr>
      </p:pic>
      <p:sp>
        <p:nvSpPr>
          <p:cNvPr id="3" name="TextBox 2">
            <a:extLst>
              <a:ext uri="{FF2B5EF4-FFF2-40B4-BE49-F238E27FC236}">
                <a16:creationId xmlns:a16="http://schemas.microsoft.com/office/drawing/2014/main" id="{32D0F37F-C1DD-4309-B3B7-D1E5A858DBC6}"/>
              </a:ext>
            </a:extLst>
          </p:cNvPr>
          <p:cNvSpPr txBox="1"/>
          <p:nvPr/>
        </p:nvSpPr>
        <p:spPr>
          <a:xfrm>
            <a:off x="1395248" y="512379"/>
            <a:ext cx="8403021" cy="369332"/>
          </a:xfrm>
          <a:prstGeom prst="rect">
            <a:avLst/>
          </a:prstGeom>
          <a:noFill/>
        </p:spPr>
        <p:txBody>
          <a:bodyPr wrap="square" rtlCol="0">
            <a:spAutoFit/>
          </a:bodyPr>
          <a:lstStyle/>
          <a:p>
            <a:r>
              <a:rPr lang="en-GB" dirty="0"/>
              <a:t>Hywel Dda Medicines Advice Team 2021, Withybush General Hospital,  Haverfordwest</a:t>
            </a:r>
          </a:p>
        </p:txBody>
      </p:sp>
    </p:spTree>
    <p:extLst>
      <p:ext uri="{BB962C8B-B14F-4D97-AF65-F5344CB8AC3E}">
        <p14:creationId xmlns:p14="http://schemas.microsoft.com/office/powerpoint/2010/main" val="18520944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984B35-FDAA-4C88-845C-FB2EEBE56640}"/>
              </a:ext>
            </a:extLst>
          </p:cNvPr>
          <p:cNvPicPr>
            <a:picLocks noChangeAspect="1"/>
          </p:cNvPicPr>
          <p:nvPr/>
        </p:nvPicPr>
        <p:blipFill>
          <a:blip r:embed="rId2"/>
          <a:stretch>
            <a:fillRect/>
          </a:stretch>
        </p:blipFill>
        <p:spPr>
          <a:xfrm>
            <a:off x="1127236" y="759033"/>
            <a:ext cx="4529958" cy="4656422"/>
          </a:xfrm>
          <a:prstGeom prst="rect">
            <a:avLst/>
          </a:prstGeom>
        </p:spPr>
      </p:pic>
      <p:sp>
        <p:nvSpPr>
          <p:cNvPr id="4" name="TextBox 3">
            <a:extLst>
              <a:ext uri="{FF2B5EF4-FFF2-40B4-BE49-F238E27FC236}">
                <a16:creationId xmlns:a16="http://schemas.microsoft.com/office/drawing/2014/main" id="{6CC4A932-091C-4299-B8FC-13CB19CAED63}"/>
              </a:ext>
            </a:extLst>
          </p:cNvPr>
          <p:cNvSpPr txBox="1"/>
          <p:nvPr/>
        </p:nvSpPr>
        <p:spPr>
          <a:xfrm>
            <a:off x="6534808" y="1497724"/>
            <a:ext cx="5359539" cy="3046988"/>
          </a:xfrm>
          <a:prstGeom prst="rect">
            <a:avLst/>
          </a:prstGeom>
          <a:noFill/>
        </p:spPr>
        <p:txBody>
          <a:bodyPr wrap="square" rtlCol="0">
            <a:spAutoFit/>
          </a:bodyPr>
          <a:lstStyle/>
          <a:p>
            <a:r>
              <a:rPr lang="en-GB" sz="2400" dirty="0">
                <a:latin typeface="Bradley Hand ITC" panose="03070402050302030203" pitchFamily="66" charset="0"/>
              </a:rPr>
              <a:t>“The very act of preparing and serving tea encourages conversation. The little spaces in time created by tea time rituals call out to be filled with conversation. Even the tea itself-warm and comforting-inspires a feeling of relaxation and trust that fosters shared confidences” – Emilie Barnes</a:t>
            </a:r>
          </a:p>
        </p:txBody>
      </p:sp>
    </p:spTree>
    <p:extLst>
      <p:ext uri="{BB962C8B-B14F-4D97-AF65-F5344CB8AC3E}">
        <p14:creationId xmlns:p14="http://schemas.microsoft.com/office/powerpoint/2010/main" val="14034461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1086A6-2824-4591-B74A-9B56CD7BDBD8}"/>
              </a:ext>
            </a:extLst>
          </p:cNvPr>
          <p:cNvSpPr>
            <a:spLocks noGrp="1"/>
          </p:cNvSpPr>
          <p:nvPr>
            <p:ph type="title"/>
          </p:nvPr>
        </p:nvSpPr>
        <p:spPr/>
        <p:txBody>
          <a:bodyPr>
            <a:normAutofit/>
          </a:bodyPr>
          <a:lstStyle/>
          <a:p>
            <a:r>
              <a:rPr lang="en-GB" sz="3600" dirty="0">
                <a:latin typeface="Bradley Hand ITC" panose="03070402050302030203" pitchFamily="66" charset="0"/>
              </a:rPr>
              <a:t>St. Elvis, </a:t>
            </a:r>
            <a:r>
              <a:rPr lang="en-GB" sz="3600" dirty="0" err="1">
                <a:latin typeface="Bradley Hand ITC" panose="03070402050302030203" pitchFamily="66" charset="0"/>
              </a:rPr>
              <a:t>Solva</a:t>
            </a:r>
            <a:r>
              <a:rPr lang="en-GB" sz="3600" dirty="0">
                <a:latin typeface="Bradley Hand ITC" panose="03070402050302030203" pitchFamily="66" charset="0"/>
              </a:rPr>
              <a:t>, Pembrokeshire Coast National Park</a:t>
            </a:r>
          </a:p>
        </p:txBody>
      </p:sp>
      <p:sp>
        <p:nvSpPr>
          <p:cNvPr id="4" name="Content Placeholder 3">
            <a:extLst>
              <a:ext uri="{FF2B5EF4-FFF2-40B4-BE49-F238E27FC236}">
                <a16:creationId xmlns:a16="http://schemas.microsoft.com/office/drawing/2014/main" id="{2E194EBC-8796-485F-B7B9-569D02431417}"/>
              </a:ext>
            </a:extLst>
          </p:cNvPr>
          <p:cNvSpPr>
            <a:spLocks noGrp="1"/>
          </p:cNvSpPr>
          <p:nvPr>
            <p:ph idx="1"/>
          </p:nvPr>
        </p:nvSpPr>
        <p:spPr/>
        <p:txBody>
          <a:bodyPr/>
          <a:lstStyle/>
          <a:p>
            <a:endParaRPr lang="en-GB"/>
          </a:p>
        </p:txBody>
      </p:sp>
      <p:pic>
        <p:nvPicPr>
          <p:cNvPr id="2" name="Picture 1">
            <a:extLst>
              <a:ext uri="{FF2B5EF4-FFF2-40B4-BE49-F238E27FC236}">
                <a16:creationId xmlns:a16="http://schemas.microsoft.com/office/drawing/2014/main" id="{7A5179D6-73B0-4B36-976C-B91ADD487DF8}"/>
              </a:ext>
            </a:extLst>
          </p:cNvPr>
          <p:cNvPicPr>
            <a:picLocks noChangeAspect="1"/>
          </p:cNvPicPr>
          <p:nvPr/>
        </p:nvPicPr>
        <p:blipFill>
          <a:blip r:embed="rId2"/>
          <a:stretch>
            <a:fillRect/>
          </a:stretch>
        </p:blipFill>
        <p:spPr>
          <a:xfrm>
            <a:off x="564444" y="1690687"/>
            <a:ext cx="11300177" cy="4891415"/>
          </a:xfrm>
          <a:prstGeom prst="rect">
            <a:avLst/>
          </a:prstGeom>
        </p:spPr>
      </p:pic>
    </p:spTree>
    <p:extLst>
      <p:ext uri="{BB962C8B-B14F-4D97-AF65-F5344CB8AC3E}">
        <p14:creationId xmlns:p14="http://schemas.microsoft.com/office/powerpoint/2010/main" val="38501362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413564E-1D63-4B90-AB2D-C38B236BCB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4750" y="2205037"/>
            <a:ext cx="4762500" cy="2447925"/>
          </a:xfrm>
          <a:prstGeom prst="rect">
            <a:avLst/>
          </a:prstGeom>
        </p:spPr>
      </p:pic>
    </p:spTree>
    <p:extLst>
      <p:ext uri="{BB962C8B-B14F-4D97-AF65-F5344CB8AC3E}">
        <p14:creationId xmlns:p14="http://schemas.microsoft.com/office/powerpoint/2010/main" val="18281819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1FD74E-D253-41B1-AF97-81846EB368D6}"/>
              </a:ext>
            </a:extLst>
          </p:cNvPr>
          <p:cNvPicPr>
            <a:picLocks noChangeAspect="1"/>
          </p:cNvPicPr>
          <p:nvPr/>
        </p:nvPicPr>
        <p:blipFill>
          <a:blip r:embed="rId2"/>
          <a:stretch>
            <a:fillRect/>
          </a:stretch>
        </p:blipFill>
        <p:spPr>
          <a:xfrm>
            <a:off x="1786054" y="0"/>
            <a:ext cx="8403019" cy="6858000"/>
          </a:xfrm>
          <a:prstGeom prst="rect">
            <a:avLst/>
          </a:prstGeom>
        </p:spPr>
      </p:pic>
      <p:pic>
        <p:nvPicPr>
          <p:cNvPr id="3" name="Picture 2">
            <a:extLst>
              <a:ext uri="{FF2B5EF4-FFF2-40B4-BE49-F238E27FC236}">
                <a16:creationId xmlns:a16="http://schemas.microsoft.com/office/drawing/2014/main" id="{206A2BD7-AEF4-49E4-B11E-7DF749F574D9}"/>
              </a:ext>
            </a:extLst>
          </p:cNvPr>
          <p:cNvPicPr>
            <a:picLocks noChangeAspect="1"/>
          </p:cNvPicPr>
          <p:nvPr/>
        </p:nvPicPr>
        <p:blipFill>
          <a:blip r:embed="rId3"/>
          <a:stretch>
            <a:fillRect/>
          </a:stretch>
        </p:blipFill>
        <p:spPr>
          <a:xfrm>
            <a:off x="8330217" y="118762"/>
            <a:ext cx="1664352" cy="1737511"/>
          </a:xfrm>
          <a:prstGeom prst="rect">
            <a:avLst/>
          </a:prstGeom>
        </p:spPr>
      </p:pic>
      <p:pic>
        <p:nvPicPr>
          <p:cNvPr id="5" name="Picture 4">
            <a:extLst>
              <a:ext uri="{FF2B5EF4-FFF2-40B4-BE49-F238E27FC236}">
                <a16:creationId xmlns:a16="http://schemas.microsoft.com/office/drawing/2014/main" id="{9E30CCF0-F667-445B-A00B-1AE0A12D29AC}"/>
              </a:ext>
            </a:extLst>
          </p:cNvPr>
          <p:cNvPicPr>
            <a:picLocks noChangeAspect="1"/>
          </p:cNvPicPr>
          <p:nvPr/>
        </p:nvPicPr>
        <p:blipFill>
          <a:blip r:embed="rId4"/>
          <a:stretch>
            <a:fillRect/>
          </a:stretch>
        </p:blipFill>
        <p:spPr>
          <a:xfrm>
            <a:off x="5000587" y="2543333"/>
            <a:ext cx="566977" cy="743776"/>
          </a:xfrm>
          <a:prstGeom prst="rect">
            <a:avLst/>
          </a:prstGeom>
        </p:spPr>
      </p:pic>
      <p:pic>
        <p:nvPicPr>
          <p:cNvPr id="6" name="Picture 5">
            <a:extLst>
              <a:ext uri="{FF2B5EF4-FFF2-40B4-BE49-F238E27FC236}">
                <a16:creationId xmlns:a16="http://schemas.microsoft.com/office/drawing/2014/main" id="{21401D85-99A5-4385-AB0A-B9CC64F08E6D}"/>
              </a:ext>
            </a:extLst>
          </p:cNvPr>
          <p:cNvPicPr>
            <a:picLocks noChangeAspect="1"/>
          </p:cNvPicPr>
          <p:nvPr/>
        </p:nvPicPr>
        <p:blipFill>
          <a:blip r:embed="rId5"/>
          <a:stretch>
            <a:fillRect/>
          </a:stretch>
        </p:blipFill>
        <p:spPr>
          <a:xfrm>
            <a:off x="5619703" y="3852765"/>
            <a:ext cx="670618" cy="640135"/>
          </a:xfrm>
          <a:prstGeom prst="rect">
            <a:avLst/>
          </a:prstGeom>
        </p:spPr>
      </p:pic>
      <p:pic>
        <p:nvPicPr>
          <p:cNvPr id="7" name="Picture 6">
            <a:extLst>
              <a:ext uri="{FF2B5EF4-FFF2-40B4-BE49-F238E27FC236}">
                <a16:creationId xmlns:a16="http://schemas.microsoft.com/office/drawing/2014/main" id="{ECE1D00D-FC78-4584-BFCF-ED3575C32DF3}"/>
              </a:ext>
            </a:extLst>
          </p:cNvPr>
          <p:cNvPicPr>
            <a:picLocks noChangeAspect="1"/>
          </p:cNvPicPr>
          <p:nvPr/>
        </p:nvPicPr>
        <p:blipFill>
          <a:blip r:embed="rId6"/>
          <a:stretch>
            <a:fillRect/>
          </a:stretch>
        </p:blipFill>
        <p:spPr>
          <a:xfrm>
            <a:off x="6886746" y="3287109"/>
            <a:ext cx="713294" cy="772511"/>
          </a:xfrm>
          <a:prstGeom prst="rect">
            <a:avLst/>
          </a:prstGeom>
        </p:spPr>
      </p:pic>
      <p:pic>
        <p:nvPicPr>
          <p:cNvPr id="8" name="Picture 7">
            <a:extLst>
              <a:ext uri="{FF2B5EF4-FFF2-40B4-BE49-F238E27FC236}">
                <a16:creationId xmlns:a16="http://schemas.microsoft.com/office/drawing/2014/main" id="{BB99EE40-7D06-49E1-A512-5C418C102FAD}"/>
              </a:ext>
            </a:extLst>
          </p:cNvPr>
          <p:cNvPicPr>
            <a:picLocks noChangeAspect="1"/>
          </p:cNvPicPr>
          <p:nvPr/>
        </p:nvPicPr>
        <p:blipFill>
          <a:blip r:embed="rId7"/>
          <a:stretch>
            <a:fillRect/>
          </a:stretch>
        </p:blipFill>
        <p:spPr>
          <a:xfrm>
            <a:off x="5739353" y="1822466"/>
            <a:ext cx="713294" cy="768163"/>
          </a:xfrm>
          <a:prstGeom prst="rect">
            <a:avLst/>
          </a:prstGeom>
        </p:spPr>
      </p:pic>
      <p:pic>
        <p:nvPicPr>
          <p:cNvPr id="9" name="Picture 8">
            <a:extLst>
              <a:ext uri="{FF2B5EF4-FFF2-40B4-BE49-F238E27FC236}">
                <a16:creationId xmlns:a16="http://schemas.microsoft.com/office/drawing/2014/main" id="{1949EC87-8DFE-43ED-8581-3998AC7A9D60}"/>
              </a:ext>
            </a:extLst>
          </p:cNvPr>
          <p:cNvPicPr>
            <a:picLocks noChangeAspect="1"/>
          </p:cNvPicPr>
          <p:nvPr/>
        </p:nvPicPr>
        <p:blipFill>
          <a:blip r:embed="rId8"/>
          <a:stretch>
            <a:fillRect/>
          </a:stretch>
        </p:blipFill>
        <p:spPr>
          <a:xfrm>
            <a:off x="7690451" y="5392560"/>
            <a:ext cx="2454658" cy="1331433"/>
          </a:xfrm>
          <a:prstGeom prst="rect">
            <a:avLst/>
          </a:prstGeom>
        </p:spPr>
      </p:pic>
    </p:spTree>
    <p:extLst>
      <p:ext uri="{BB962C8B-B14F-4D97-AF65-F5344CB8AC3E}">
        <p14:creationId xmlns:p14="http://schemas.microsoft.com/office/powerpoint/2010/main" val="16099313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A20E2DC-032C-44A9-AA29-D63709915305}"/>
              </a:ext>
            </a:extLst>
          </p:cNvPr>
          <p:cNvPicPr>
            <a:picLocks noChangeAspect="1"/>
          </p:cNvPicPr>
          <p:nvPr/>
        </p:nvPicPr>
        <p:blipFill>
          <a:blip r:embed="rId2"/>
          <a:stretch>
            <a:fillRect/>
          </a:stretch>
        </p:blipFill>
        <p:spPr>
          <a:xfrm>
            <a:off x="0" y="0"/>
            <a:ext cx="12192000" cy="6857999"/>
          </a:xfrm>
          <a:prstGeom prst="rect">
            <a:avLst/>
          </a:prstGeom>
        </p:spPr>
      </p:pic>
      <p:sp>
        <p:nvSpPr>
          <p:cNvPr id="8" name="Title 7">
            <a:extLst>
              <a:ext uri="{FF2B5EF4-FFF2-40B4-BE49-F238E27FC236}">
                <a16:creationId xmlns:a16="http://schemas.microsoft.com/office/drawing/2014/main" id="{E3CD8A0C-10EB-4A2F-A0FD-FF0E40ABF62A}"/>
              </a:ext>
            </a:extLst>
          </p:cNvPr>
          <p:cNvSpPr>
            <a:spLocks noGrp="1"/>
          </p:cNvSpPr>
          <p:nvPr>
            <p:ph type="title"/>
          </p:nvPr>
        </p:nvSpPr>
        <p:spPr>
          <a:xfrm>
            <a:off x="838200" y="365125"/>
            <a:ext cx="10515600" cy="899231"/>
          </a:xfrm>
        </p:spPr>
        <p:txBody>
          <a:bodyPr>
            <a:normAutofit fontScale="90000"/>
          </a:bodyPr>
          <a:lstStyle/>
          <a:p>
            <a:r>
              <a:rPr lang="en-GB" sz="3200" b="1" dirty="0"/>
              <a:t>Mission for UKMi - Promote expert practice in medicines advice for all</a:t>
            </a:r>
          </a:p>
        </p:txBody>
      </p:sp>
      <p:sp>
        <p:nvSpPr>
          <p:cNvPr id="9" name="Content Placeholder 8">
            <a:extLst>
              <a:ext uri="{FF2B5EF4-FFF2-40B4-BE49-F238E27FC236}">
                <a16:creationId xmlns:a16="http://schemas.microsoft.com/office/drawing/2014/main" id="{D79C79CB-756C-4B69-9394-7F2916E62DE4}"/>
              </a:ext>
            </a:extLst>
          </p:cNvPr>
          <p:cNvSpPr>
            <a:spLocks noGrp="1"/>
          </p:cNvSpPr>
          <p:nvPr>
            <p:ph sz="half" idx="1"/>
          </p:nvPr>
        </p:nvSpPr>
        <p:spPr>
          <a:xfrm>
            <a:off x="567268" y="1264356"/>
            <a:ext cx="4309532" cy="4351338"/>
          </a:xfrm>
        </p:spPr>
        <p:txBody>
          <a:bodyPr/>
          <a:lstStyle/>
          <a:p>
            <a:pPr marL="0" indent="0">
              <a:buNone/>
            </a:pPr>
            <a:r>
              <a:rPr lang="en-GB" dirty="0"/>
              <a:t>Achieved through:</a:t>
            </a:r>
          </a:p>
          <a:p>
            <a:r>
              <a:rPr lang="en-GB" dirty="0"/>
              <a:t>Education</a:t>
            </a:r>
          </a:p>
          <a:p>
            <a:r>
              <a:rPr lang="en-GB" dirty="0"/>
              <a:t>Communication</a:t>
            </a:r>
          </a:p>
          <a:p>
            <a:r>
              <a:rPr lang="en-GB" dirty="0"/>
              <a:t>Supporting audit</a:t>
            </a:r>
          </a:p>
          <a:p>
            <a:r>
              <a:rPr lang="en-GB" dirty="0"/>
              <a:t>Research and innovation</a:t>
            </a:r>
          </a:p>
          <a:p>
            <a:endParaRPr lang="en-GB" dirty="0"/>
          </a:p>
          <a:p>
            <a:endParaRPr lang="en-GB" dirty="0"/>
          </a:p>
        </p:txBody>
      </p:sp>
      <p:sp>
        <p:nvSpPr>
          <p:cNvPr id="10" name="Content Placeholder 9">
            <a:extLst>
              <a:ext uri="{FF2B5EF4-FFF2-40B4-BE49-F238E27FC236}">
                <a16:creationId xmlns:a16="http://schemas.microsoft.com/office/drawing/2014/main" id="{D4B80EB9-3307-43BD-AD73-8F8A723AEAE2}"/>
              </a:ext>
            </a:extLst>
          </p:cNvPr>
          <p:cNvSpPr>
            <a:spLocks noGrp="1"/>
          </p:cNvSpPr>
          <p:nvPr>
            <p:ph sz="half" idx="2"/>
          </p:nvPr>
        </p:nvSpPr>
        <p:spPr>
          <a:xfrm>
            <a:off x="4334934" y="1253330"/>
            <a:ext cx="7518400" cy="4041159"/>
          </a:xfrm>
        </p:spPr>
        <p:txBody>
          <a:bodyPr/>
          <a:lstStyle/>
          <a:p>
            <a:pPr marL="0" indent="0">
              <a:buNone/>
            </a:pPr>
            <a:r>
              <a:rPr lang="en-GB" dirty="0"/>
              <a:t>Executive committee will:</a:t>
            </a:r>
          </a:p>
          <a:p>
            <a:r>
              <a:rPr lang="en-GB" dirty="0"/>
              <a:t>Co-ordinate and provide leadership to network </a:t>
            </a:r>
          </a:p>
          <a:p>
            <a:r>
              <a:rPr lang="en-GB" dirty="0"/>
              <a:t>Review membership</a:t>
            </a:r>
          </a:p>
          <a:p>
            <a:r>
              <a:rPr lang="en-GB" dirty="0"/>
              <a:t>Deliver objectives – professional standards, infrastructure for network, access to training, supporting national pieces of work, advisory role</a:t>
            </a:r>
          </a:p>
        </p:txBody>
      </p:sp>
    </p:spTree>
    <p:extLst>
      <p:ext uri="{BB962C8B-B14F-4D97-AF65-F5344CB8AC3E}">
        <p14:creationId xmlns:p14="http://schemas.microsoft.com/office/powerpoint/2010/main" val="11619021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3D5DD5-CAED-4779-99A6-3ABCDEB7AFC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865386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D2579-6E51-4E24-AB23-2ABF8F2C0302}"/>
              </a:ext>
            </a:extLst>
          </p:cNvPr>
          <p:cNvSpPr>
            <a:spLocks noGrp="1"/>
          </p:cNvSpPr>
          <p:nvPr>
            <p:ph type="title"/>
          </p:nvPr>
        </p:nvSpPr>
        <p:spPr/>
        <p:txBody>
          <a:bodyPr/>
          <a:lstStyle/>
          <a:p>
            <a:r>
              <a:rPr lang="en-GB" dirty="0"/>
              <a:t>Medicines Advice Update - England</a:t>
            </a:r>
          </a:p>
        </p:txBody>
      </p:sp>
      <p:sp>
        <p:nvSpPr>
          <p:cNvPr id="3" name="Content Placeholder 2">
            <a:extLst>
              <a:ext uri="{FF2B5EF4-FFF2-40B4-BE49-F238E27FC236}">
                <a16:creationId xmlns:a16="http://schemas.microsoft.com/office/drawing/2014/main" id="{8DC6CE0D-D48F-4969-B40B-F1432B4CB242}"/>
              </a:ext>
            </a:extLst>
          </p:cNvPr>
          <p:cNvSpPr>
            <a:spLocks noGrp="1"/>
          </p:cNvSpPr>
          <p:nvPr>
            <p:ph idx="1"/>
          </p:nvPr>
        </p:nvSpPr>
        <p:spPr/>
        <p:txBody>
          <a:bodyPr/>
          <a:lstStyle/>
          <a:p>
            <a:pPr marL="0" indent="0">
              <a:buNone/>
            </a:pPr>
            <a:endParaRPr lang="en-GB" dirty="0"/>
          </a:p>
        </p:txBody>
      </p:sp>
      <p:sp>
        <p:nvSpPr>
          <p:cNvPr id="3077" name="TextBox 3076">
            <a:extLst>
              <a:ext uri="{FF2B5EF4-FFF2-40B4-BE49-F238E27FC236}">
                <a16:creationId xmlns:a16="http://schemas.microsoft.com/office/drawing/2014/main" id="{BA10AE1E-BEE5-4694-849B-99F6480CDD0F}"/>
              </a:ext>
            </a:extLst>
          </p:cNvPr>
          <p:cNvSpPr txBox="1"/>
          <p:nvPr/>
        </p:nvSpPr>
        <p:spPr>
          <a:xfrm>
            <a:off x="1093326" y="6858000"/>
            <a:ext cx="10005348" cy="230832"/>
          </a:xfrm>
          <a:prstGeom prst="rect">
            <a:avLst/>
          </a:prstGeom>
          <a:noFill/>
        </p:spPr>
        <p:txBody>
          <a:bodyPr wrap="square" rtlCol="0">
            <a:spAutoFit/>
          </a:bodyPr>
          <a:lstStyle/>
          <a:p>
            <a:r>
              <a:rPr lang="en-GB" sz="900">
                <a:hlinkClick r:id="rId2" tooltip="https://gardenfancy.blogspot.com/2013/12/book-review-new-english-garden-by-tim.html"/>
              </a:rPr>
              <a:t>This Photo</a:t>
            </a:r>
            <a:r>
              <a:rPr lang="en-GB" sz="900"/>
              <a:t> by Unknown Author is licensed under </a:t>
            </a:r>
            <a:r>
              <a:rPr lang="en-GB" sz="900">
                <a:hlinkClick r:id="rId3" tooltip="https://creativecommons.org/licenses/by/3.0/"/>
              </a:rPr>
              <a:t>CC BY</a:t>
            </a:r>
            <a:endParaRPr lang="en-GB" sz="900"/>
          </a:p>
        </p:txBody>
      </p:sp>
      <p:sp>
        <p:nvSpPr>
          <p:cNvPr id="3080" name="TextBox 3079">
            <a:extLst>
              <a:ext uri="{FF2B5EF4-FFF2-40B4-BE49-F238E27FC236}">
                <a16:creationId xmlns:a16="http://schemas.microsoft.com/office/drawing/2014/main" id="{C8AC35DF-CC85-41DE-8F3C-75E7497154A7}"/>
              </a:ext>
            </a:extLst>
          </p:cNvPr>
          <p:cNvSpPr txBox="1"/>
          <p:nvPr/>
        </p:nvSpPr>
        <p:spPr>
          <a:xfrm>
            <a:off x="1369200" y="6627000"/>
            <a:ext cx="9753600" cy="230832"/>
          </a:xfrm>
          <a:prstGeom prst="rect">
            <a:avLst/>
          </a:prstGeom>
          <a:noFill/>
        </p:spPr>
        <p:txBody>
          <a:bodyPr wrap="square" rtlCol="0">
            <a:spAutoFit/>
          </a:bodyPr>
          <a:lstStyle/>
          <a:p>
            <a:r>
              <a:rPr lang="en-GB" sz="900">
                <a:hlinkClick r:id="rId4" tooltip="https://www.flickr.com/photos/ukgardenphotos/11838982554/"/>
              </a:rPr>
              <a:t>This Photo</a:t>
            </a:r>
            <a:r>
              <a:rPr lang="en-GB" sz="900"/>
              <a:t> by Unknown Author is licensed under </a:t>
            </a:r>
            <a:r>
              <a:rPr lang="en-GB" sz="900">
                <a:hlinkClick r:id="rId5" tooltip="https://creativecommons.org/licenses/by-nc-nd/3.0/"/>
              </a:rPr>
              <a:t>CC BY-NC-ND</a:t>
            </a:r>
            <a:endParaRPr lang="en-GB" sz="900"/>
          </a:p>
        </p:txBody>
      </p:sp>
      <p:sp>
        <p:nvSpPr>
          <p:cNvPr id="3083" name="TextBox 3082">
            <a:extLst>
              <a:ext uri="{FF2B5EF4-FFF2-40B4-BE49-F238E27FC236}">
                <a16:creationId xmlns:a16="http://schemas.microsoft.com/office/drawing/2014/main" id="{CE7AD4CF-AF5C-4271-AEC9-250FB7B09420}"/>
              </a:ext>
            </a:extLst>
          </p:cNvPr>
          <p:cNvSpPr txBox="1"/>
          <p:nvPr/>
        </p:nvSpPr>
        <p:spPr>
          <a:xfrm>
            <a:off x="1519200" y="6781762"/>
            <a:ext cx="9753600" cy="230832"/>
          </a:xfrm>
          <a:prstGeom prst="rect">
            <a:avLst/>
          </a:prstGeom>
          <a:noFill/>
        </p:spPr>
        <p:txBody>
          <a:bodyPr wrap="square" rtlCol="0">
            <a:spAutoFit/>
          </a:bodyPr>
          <a:lstStyle/>
          <a:p>
            <a:r>
              <a:rPr lang="en-GB" sz="900">
                <a:hlinkClick r:id="rId6" tooltip="http://www.flickr.com/photos/ukgardenphotos/11802329516/"/>
              </a:rPr>
              <a:t>This Photo</a:t>
            </a:r>
            <a:r>
              <a:rPr lang="en-GB" sz="900"/>
              <a:t> by Unknown Author is licensed under </a:t>
            </a:r>
            <a:r>
              <a:rPr lang="en-GB" sz="900">
                <a:hlinkClick r:id="rId5" tooltip="https://creativecommons.org/licenses/by-nc-nd/3.0/"/>
              </a:rPr>
              <a:t>CC BY-NC-ND</a:t>
            </a:r>
            <a:endParaRPr lang="en-GB" sz="900"/>
          </a:p>
        </p:txBody>
      </p:sp>
      <p:pic>
        <p:nvPicPr>
          <p:cNvPr id="3090" name="Picture 3089">
            <a:extLst>
              <a:ext uri="{FF2B5EF4-FFF2-40B4-BE49-F238E27FC236}">
                <a16:creationId xmlns:a16="http://schemas.microsoft.com/office/drawing/2014/main" id="{B507A614-A164-4B4A-9CB3-EC9CE248F9C1}"/>
              </a:ext>
            </a:extLst>
          </p:cNvPr>
          <p:cNvPicPr>
            <a:picLocks noChangeAspect="1"/>
          </p:cNvPicPr>
          <p:nvPr/>
        </p:nvPicPr>
        <p:blipFill rotWithShape="1">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b="21119"/>
          <a:stretch/>
        </p:blipFill>
        <p:spPr>
          <a:xfrm>
            <a:off x="0" y="1447644"/>
            <a:ext cx="12135556" cy="5528438"/>
          </a:xfrm>
          <a:prstGeom prst="rect">
            <a:avLst/>
          </a:prstGeom>
        </p:spPr>
      </p:pic>
    </p:spTree>
    <p:extLst>
      <p:ext uri="{BB962C8B-B14F-4D97-AF65-F5344CB8AC3E}">
        <p14:creationId xmlns:p14="http://schemas.microsoft.com/office/powerpoint/2010/main" val="10757365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1488</TotalTime>
  <Words>207</Words>
  <Application>Microsoft Office PowerPoint</Application>
  <PresentationFormat>Widescreen</PresentationFormat>
  <Paragraphs>23</Paragraphs>
  <Slides>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Bradley Hand ITC</vt:lpstr>
      <vt:lpstr>Calibri</vt:lpstr>
      <vt:lpstr>Calibri Light</vt:lpstr>
      <vt:lpstr>Office Theme</vt:lpstr>
      <vt:lpstr>48th UK Medicines Information Annual Conference 2022  @UKMedicinesInfo #UKMIconference2022</vt:lpstr>
      <vt:lpstr>PowerPoint Presentation</vt:lpstr>
      <vt:lpstr>PowerPoint Presentation</vt:lpstr>
      <vt:lpstr>St. Elvis, Solva, Pembrokeshire Coast National Park</vt:lpstr>
      <vt:lpstr>PowerPoint Presentation</vt:lpstr>
      <vt:lpstr>PowerPoint Presentation</vt:lpstr>
      <vt:lpstr>Mission for UKMi - Promote expert practice in medicines advice for all</vt:lpstr>
      <vt:lpstr>PowerPoint Presentation</vt:lpstr>
      <vt:lpstr>Medicines Advice Update - England</vt:lpstr>
      <vt:lpstr>Medicines Advice Update - Northern Ireland</vt:lpstr>
      <vt:lpstr>Medicines Advice Update - Scotland</vt:lpstr>
      <vt:lpstr>Medicines Advice Update - Wales </vt:lpstr>
      <vt:lpstr>And the winners are…………..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Update from Scotland</dc:title>
  <dc:creator>Dianne Burnett (Cardiff and Vale UHB - Pharmacy)</dc:creator>
  <cp:lastModifiedBy>Dianne Burnett (Cardiff and Vale UHB - Pharmacy)</cp:lastModifiedBy>
  <cp:revision>44</cp:revision>
  <dcterms:created xsi:type="dcterms:W3CDTF">2022-11-02T11:35:05Z</dcterms:created>
  <dcterms:modified xsi:type="dcterms:W3CDTF">2022-11-07T16:35:47Z</dcterms:modified>
</cp:coreProperties>
</file>