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30275213" cy="42803763"/>
  <p:notesSz cx="6858000" cy="99266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F528F"/>
    <a:srgbClr val="5975A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7" d="100"/>
          <a:sy n="17" d="100"/>
        </p:scale>
        <p:origin x="1572" y="13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charts/_rels/chart1.xml.rels><?xml version="1.0" encoding="UTF-8" standalone="yes"?>
<Relationships xmlns="http://schemas.openxmlformats.org/package/2006/relationships"><Relationship Id="rId3" Type="http://schemas.openxmlformats.org/officeDocument/2006/relationships/oleObject" Target="Book1" TargetMode="External"/><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oleObject" Target="file:///\\trust.leedsth.nhs.uk\Data\Department\Pharmacy\MI\Mi%20Active%20Folder\Statistics\Medicines%20Info\ODBC%20to%20MIDB%20data.xlsm" TargetMode="External"/><Relationship Id="rId2" Type="http://schemas.microsoft.com/office/2011/relationships/chartColorStyle" Target="colors2.xml"/><Relationship Id="rId1" Type="http://schemas.microsoft.com/office/2011/relationships/chartStyle" Target="style2.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lineChart>
        <c:grouping val="standard"/>
        <c:varyColors val="0"/>
        <c:ser>
          <c:idx val="0"/>
          <c:order val="0"/>
          <c:tx>
            <c:strRef>
              <c:f>Sheet1!$E$13</c:f>
              <c:strCache>
                <c:ptCount val="1"/>
                <c:pt idx="0">
                  <c:v>Pre-</c:v>
                </c:pt>
              </c:strCache>
            </c:strRef>
          </c:tx>
          <c:spPr>
            <a:ln w="127000" cap="rnd">
              <a:solidFill>
                <a:schemeClr val="accent2"/>
              </a:solidFill>
              <a:round/>
            </a:ln>
            <a:effectLst/>
          </c:spPr>
          <c:marker>
            <c:symbol val="none"/>
          </c:marker>
          <c:cat>
            <c:strRef>
              <c:f>Sheet1!$F$12:$J$12</c:f>
              <c:strCache>
                <c:ptCount val="5"/>
                <c:pt idx="0">
                  <c:v>Extremely not confident</c:v>
                </c:pt>
                <c:pt idx="1">
                  <c:v>Somewhat not confident</c:v>
                </c:pt>
                <c:pt idx="2">
                  <c:v>Neutral</c:v>
                </c:pt>
                <c:pt idx="3">
                  <c:v>Somewhat confident</c:v>
                </c:pt>
                <c:pt idx="4">
                  <c:v>Extremely confident</c:v>
                </c:pt>
              </c:strCache>
            </c:strRef>
          </c:cat>
          <c:val>
            <c:numRef>
              <c:f>Sheet1!$F$13:$J$13</c:f>
              <c:numCache>
                <c:formatCode>0%</c:formatCode>
                <c:ptCount val="5"/>
                <c:pt idx="0">
                  <c:v>0.11</c:v>
                </c:pt>
                <c:pt idx="1">
                  <c:v>0.11</c:v>
                </c:pt>
                <c:pt idx="2">
                  <c:v>0.53</c:v>
                </c:pt>
                <c:pt idx="3">
                  <c:v>0.26</c:v>
                </c:pt>
                <c:pt idx="4">
                  <c:v>0</c:v>
                </c:pt>
              </c:numCache>
            </c:numRef>
          </c:val>
          <c:smooth val="1"/>
          <c:extLst>
            <c:ext xmlns:c16="http://schemas.microsoft.com/office/drawing/2014/chart" uri="{C3380CC4-5D6E-409C-BE32-E72D297353CC}">
              <c16:uniqueId val="{00000000-6A07-43B2-8C32-F0E0CD72FB73}"/>
            </c:ext>
          </c:extLst>
        </c:ser>
        <c:ser>
          <c:idx val="1"/>
          <c:order val="1"/>
          <c:tx>
            <c:strRef>
              <c:f>Sheet1!$E$14</c:f>
              <c:strCache>
                <c:ptCount val="1"/>
                <c:pt idx="0">
                  <c:v>Post-</c:v>
                </c:pt>
              </c:strCache>
            </c:strRef>
          </c:tx>
          <c:spPr>
            <a:ln w="127000" cap="rnd">
              <a:solidFill>
                <a:schemeClr val="accent6">
                  <a:lumMod val="75000"/>
                </a:schemeClr>
              </a:solidFill>
              <a:round/>
            </a:ln>
            <a:effectLst/>
          </c:spPr>
          <c:marker>
            <c:symbol val="none"/>
          </c:marker>
          <c:cat>
            <c:strRef>
              <c:f>Sheet1!$F$12:$J$12</c:f>
              <c:strCache>
                <c:ptCount val="5"/>
                <c:pt idx="0">
                  <c:v>Extremely not confident</c:v>
                </c:pt>
                <c:pt idx="1">
                  <c:v>Somewhat not confident</c:v>
                </c:pt>
                <c:pt idx="2">
                  <c:v>Neutral</c:v>
                </c:pt>
                <c:pt idx="3">
                  <c:v>Somewhat confident</c:v>
                </c:pt>
                <c:pt idx="4">
                  <c:v>Extremely confident</c:v>
                </c:pt>
              </c:strCache>
            </c:strRef>
          </c:cat>
          <c:val>
            <c:numRef>
              <c:f>Sheet1!$F$14:$J$14</c:f>
              <c:numCache>
                <c:formatCode>0%</c:formatCode>
                <c:ptCount val="5"/>
                <c:pt idx="0">
                  <c:v>0</c:v>
                </c:pt>
                <c:pt idx="1">
                  <c:v>0</c:v>
                </c:pt>
                <c:pt idx="2">
                  <c:v>0</c:v>
                </c:pt>
                <c:pt idx="3">
                  <c:v>0.64</c:v>
                </c:pt>
                <c:pt idx="4">
                  <c:v>0.36</c:v>
                </c:pt>
              </c:numCache>
            </c:numRef>
          </c:val>
          <c:smooth val="1"/>
          <c:extLst>
            <c:ext xmlns:c16="http://schemas.microsoft.com/office/drawing/2014/chart" uri="{C3380CC4-5D6E-409C-BE32-E72D297353CC}">
              <c16:uniqueId val="{00000001-6A07-43B2-8C32-F0E0CD72FB73}"/>
            </c:ext>
          </c:extLst>
        </c:ser>
        <c:dLbls>
          <c:showLegendKey val="0"/>
          <c:showVal val="0"/>
          <c:showCatName val="0"/>
          <c:showSerName val="0"/>
          <c:showPercent val="0"/>
          <c:showBubbleSize val="0"/>
        </c:dLbls>
        <c:smooth val="0"/>
        <c:axId val="636272720"/>
        <c:axId val="636269392"/>
      </c:lineChart>
      <c:catAx>
        <c:axId val="636272720"/>
        <c:scaling>
          <c:orientation val="minMax"/>
        </c:scaling>
        <c:delete val="0"/>
        <c:axPos val="b"/>
        <c:numFmt formatCode="General" sourceLinked="1"/>
        <c:majorTickMark val="none"/>
        <c:minorTickMark val="none"/>
        <c:tickLblPos val="nextTo"/>
        <c:spPr>
          <a:noFill/>
          <a:ln w="9525" cap="flat" cmpd="sng" algn="ctr">
            <a:noFill/>
            <a:round/>
          </a:ln>
          <a:effectLst/>
        </c:spPr>
        <c:txPr>
          <a:bodyPr rot="-60000000" spcFirstLastPara="1" vertOverflow="ellipsis" vert="horz" wrap="square" anchor="ctr" anchorCtr="1"/>
          <a:lstStyle/>
          <a:p>
            <a:pPr>
              <a:defRPr sz="3200" b="1" i="0" u="none" strike="noStrike" kern="1200" baseline="0">
                <a:solidFill>
                  <a:schemeClr val="tx1">
                    <a:lumMod val="65000"/>
                    <a:lumOff val="35000"/>
                  </a:schemeClr>
                </a:solidFill>
                <a:latin typeface="+mn-lt"/>
                <a:ea typeface="+mn-ea"/>
                <a:cs typeface="+mn-cs"/>
              </a:defRPr>
            </a:pPr>
            <a:endParaRPr lang="en-US"/>
          </a:p>
        </c:txPr>
        <c:crossAx val="636269392"/>
        <c:crossesAt val="-10"/>
        <c:auto val="1"/>
        <c:lblAlgn val="ctr"/>
        <c:lblOffset val="100"/>
        <c:noMultiLvlLbl val="0"/>
      </c:catAx>
      <c:valAx>
        <c:axId val="636269392"/>
        <c:scaling>
          <c:orientation val="minMax"/>
        </c:scaling>
        <c:delete val="0"/>
        <c:axPos val="l"/>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3200" b="1" i="0" u="none" strike="noStrike" kern="1200" baseline="0">
                <a:solidFill>
                  <a:schemeClr val="tx1">
                    <a:lumMod val="65000"/>
                    <a:lumOff val="35000"/>
                  </a:schemeClr>
                </a:solidFill>
                <a:latin typeface="+mn-lt"/>
                <a:ea typeface="+mn-ea"/>
                <a:cs typeface="+mn-cs"/>
              </a:defRPr>
            </a:pPr>
            <a:endParaRPr lang="en-US"/>
          </a:p>
        </c:txPr>
        <c:crossAx val="636272720"/>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pivotSource>
    <c:name>[ODBC to MIDB data.xlsm]Sheet3!PivotTable1</c:name>
    <c:fmtId val="4"/>
  </c:pivotSource>
  <c:chart>
    <c:autoTitleDeleted val="1"/>
    <c:pivotFmts>
      <c:pivotFmt>
        <c:idx val="0"/>
        <c:spPr>
          <a:solidFill>
            <a:schemeClr val="accent1"/>
          </a:solidFill>
          <a:ln w="28575" cap="rnd">
            <a:solidFill>
              <a:schemeClr val="accent1"/>
            </a:solidFill>
            <a:round/>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0"/>
          <c:showCatName val="0"/>
          <c:showSerName val="0"/>
          <c:showPercent val="0"/>
          <c:showBubbleSize val="0"/>
          <c:extLst>
            <c:ext xmlns:c15="http://schemas.microsoft.com/office/drawing/2012/chart" uri="{CE6537A1-D6FC-4f65-9D91-7224C49458BB}"/>
          </c:extLst>
        </c:dLbl>
      </c:pivotFmt>
      <c:pivotFmt>
        <c:idx val="1"/>
        <c:spPr>
          <a:solidFill>
            <a:schemeClr val="accent1"/>
          </a:solidFill>
          <a:ln w="127000" cap="rnd">
            <a:solidFill>
              <a:schemeClr val="tx2"/>
            </a:solidFill>
            <a:round/>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0"/>
          <c:showCatName val="0"/>
          <c:showSerName val="0"/>
          <c:showPercent val="0"/>
          <c:showBubbleSize val="0"/>
          <c:extLst>
            <c:ext xmlns:c15="http://schemas.microsoft.com/office/drawing/2012/chart" uri="{CE6537A1-D6FC-4f65-9D91-7224C49458BB}"/>
          </c:extLst>
        </c:dLbl>
      </c:pivotFmt>
      <c:pivotFmt>
        <c:idx val="2"/>
        <c:spPr>
          <a:solidFill>
            <a:schemeClr val="accent1"/>
          </a:solidFill>
          <a:ln w="127000" cap="rnd">
            <a:solidFill>
              <a:schemeClr val="tx2"/>
            </a:solidFill>
            <a:round/>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0"/>
          <c:showCatName val="0"/>
          <c:showSerName val="0"/>
          <c:showPercent val="0"/>
          <c:showBubbleSize val="0"/>
          <c:extLst>
            <c:ext xmlns:c15="http://schemas.microsoft.com/office/drawing/2012/chart" uri="{CE6537A1-D6FC-4f65-9D91-7224C49458BB}"/>
          </c:extLst>
        </c:dLbl>
      </c:pivotFmt>
      <c:pivotFmt>
        <c:idx val="3"/>
        <c:spPr>
          <a:solidFill>
            <a:schemeClr val="accent1"/>
          </a:solidFill>
          <a:ln w="127000" cap="rnd">
            <a:solidFill>
              <a:schemeClr val="tx2"/>
            </a:solidFill>
            <a:round/>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0"/>
          <c:showCatName val="0"/>
          <c:showSerName val="0"/>
          <c:showPercent val="0"/>
          <c:showBubbleSize val="0"/>
          <c:extLst>
            <c:ext xmlns:c15="http://schemas.microsoft.com/office/drawing/2012/chart" uri="{CE6537A1-D6FC-4f65-9D91-7224C49458BB}"/>
          </c:extLst>
        </c:dLbl>
      </c:pivotFmt>
    </c:pivotFmts>
    <c:plotArea>
      <c:layout/>
      <c:lineChart>
        <c:grouping val="standard"/>
        <c:varyColors val="0"/>
        <c:ser>
          <c:idx val="0"/>
          <c:order val="0"/>
          <c:tx>
            <c:strRef>
              <c:f>Sheet3!$B$3</c:f>
              <c:strCache>
                <c:ptCount val="1"/>
                <c:pt idx="0">
                  <c:v>Total</c:v>
                </c:pt>
              </c:strCache>
            </c:strRef>
          </c:tx>
          <c:spPr>
            <a:ln w="127000" cap="rnd">
              <a:solidFill>
                <a:schemeClr val="accent2"/>
              </a:solidFill>
              <a:round/>
            </a:ln>
            <a:effectLst/>
          </c:spPr>
          <c:marker>
            <c:symbol val="none"/>
          </c:marker>
          <c:cat>
            <c:multiLvlStrRef>
              <c:f>Sheet3!$A$4:$A$65</c:f>
              <c:multiLvlStrCache>
                <c:ptCount val="56"/>
                <c:lvl>
                  <c:pt idx="0">
                    <c:v>Jan</c:v>
                  </c:pt>
                  <c:pt idx="1">
                    <c:v>Feb</c:v>
                  </c:pt>
                  <c:pt idx="2">
                    <c:v>Mar</c:v>
                  </c:pt>
                  <c:pt idx="3">
                    <c:v>Apr</c:v>
                  </c:pt>
                  <c:pt idx="4">
                    <c:v>May</c:v>
                  </c:pt>
                  <c:pt idx="5">
                    <c:v>Jun</c:v>
                  </c:pt>
                  <c:pt idx="6">
                    <c:v>Jul</c:v>
                  </c:pt>
                  <c:pt idx="7">
                    <c:v>Aug</c:v>
                  </c:pt>
                  <c:pt idx="8">
                    <c:v>Sep</c:v>
                  </c:pt>
                  <c:pt idx="9">
                    <c:v>Oct</c:v>
                  </c:pt>
                  <c:pt idx="10">
                    <c:v>Nov</c:v>
                  </c:pt>
                  <c:pt idx="11">
                    <c:v>Dec</c:v>
                  </c:pt>
                  <c:pt idx="12">
                    <c:v>Jan</c:v>
                  </c:pt>
                  <c:pt idx="13">
                    <c:v>Feb</c:v>
                  </c:pt>
                  <c:pt idx="14">
                    <c:v>Mar</c:v>
                  </c:pt>
                  <c:pt idx="15">
                    <c:v>Apr</c:v>
                  </c:pt>
                  <c:pt idx="16">
                    <c:v>May</c:v>
                  </c:pt>
                  <c:pt idx="17">
                    <c:v>Jun</c:v>
                  </c:pt>
                  <c:pt idx="18">
                    <c:v>Jul</c:v>
                  </c:pt>
                  <c:pt idx="19">
                    <c:v>Aug</c:v>
                  </c:pt>
                  <c:pt idx="20">
                    <c:v>Sep</c:v>
                  </c:pt>
                  <c:pt idx="21">
                    <c:v>Oct</c:v>
                  </c:pt>
                  <c:pt idx="22">
                    <c:v>Nov</c:v>
                  </c:pt>
                  <c:pt idx="23">
                    <c:v>Dec</c:v>
                  </c:pt>
                  <c:pt idx="24">
                    <c:v>Jan</c:v>
                  </c:pt>
                  <c:pt idx="25">
                    <c:v>Feb</c:v>
                  </c:pt>
                  <c:pt idx="26">
                    <c:v>Mar</c:v>
                  </c:pt>
                  <c:pt idx="27">
                    <c:v>Apr</c:v>
                  </c:pt>
                  <c:pt idx="28">
                    <c:v>May</c:v>
                  </c:pt>
                  <c:pt idx="29">
                    <c:v>Jun</c:v>
                  </c:pt>
                  <c:pt idx="30">
                    <c:v>Jul</c:v>
                  </c:pt>
                  <c:pt idx="31">
                    <c:v>Aug</c:v>
                  </c:pt>
                  <c:pt idx="32">
                    <c:v>Sep</c:v>
                  </c:pt>
                  <c:pt idx="33">
                    <c:v>Oct</c:v>
                  </c:pt>
                  <c:pt idx="34">
                    <c:v>Nov</c:v>
                  </c:pt>
                  <c:pt idx="35">
                    <c:v>Dec</c:v>
                  </c:pt>
                  <c:pt idx="36">
                    <c:v>Jan</c:v>
                  </c:pt>
                  <c:pt idx="37">
                    <c:v>Feb</c:v>
                  </c:pt>
                  <c:pt idx="38">
                    <c:v>Mar</c:v>
                  </c:pt>
                  <c:pt idx="39">
                    <c:v>Apr</c:v>
                  </c:pt>
                  <c:pt idx="40">
                    <c:v>May</c:v>
                  </c:pt>
                  <c:pt idx="41">
                    <c:v>Jun</c:v>
                  </c:pt>
                  <c:pt idx="42">
                    <c:v>Jul</c:v>
                  </c:pt>
                  <c:pt idx="43">
                    <c:v>Aug</c:v>
                  </c:pt>
                  <c:pt idx="44">
                    <c:v>Sep</c:v>
                  </c:pt>
                  <c:pt idx="45">
                    <c:v>Oct</c:v>
                  </c:pt>
                  <c:pt idx="46">
                    <c:v>Nov</c:v>
                  </c:pt>
                  <c:pt idx="47">
                    <c:v>Dec</c:v>
                  </c:pt>
                  <c:pt idx="48">
                    <c:v>Jan</c:v>
                  </c:pt>
                  <c:pt idx="49">
                    <c:v>Feb</c:v>
                  </c:pt>
                  <c:pt idx="50">
                    <c:v>Mar</c:v>
                  </c:pt>
                  <c:pt idx="51">
                    <c:v>Apr</c:v>
                  </c:pt>
                  <c:pt idx="52">
                    <c:v>May</c:v>
                  </c:pt>
                  <c:pt idx="53">
                    <c:v>Jun</c:v>
                  </c:pt>
                  <c:pt idx="54">
                    <c:v>Jul</c:v>
                  </c:pt>
                  <c:pt idx="55">
                    <c:v>Aug</c:v>
                  </c:pt>
                </c:lvl>
                <c:lvl>
                  <c:pt idx="0">
                    <c:v>2019</c:v>
                  </c:pt>
                  <c:pt idx="12">
                    <c:v>2020</c:v>
                  </c:pt>
                  <c:pt idx="24">
                    <c:v>2021</c:v>
                  </c:pt>
                  <c:pt idx="36">
                    <c:v>2022</c:v>
                  </c:pt>
                  <c:pt idx="48">
                    <c:v>2023</c:v>
                  </c:pt>
                </c:lvl>
              </c:multiLvlStrCache>
            </c:multiLvlStrRef>
          </c:cat>
          <c:val>
            <c:numRef>
              <c:f>Sheet3!$B$4:$B$65</c:f>
              <c:numCache>
                <c:formatCode>General</c:formatCode>
                <c:ptCount val="56"/>
                <c:pt idx="0">
                  <c:v>24</c:v>
                </c:pt>
                <c:pt idx="1">
                  <c:v>40</c:v>
                </c:pt>
                <c:pt idx="2">
                  <c:v>45</c:v>
                </c:pt>
                <c:pt idx="3">
                  <c:v>32</c:v>
                </c:pt>
                <c:pt idx="4">
                  <c:v>30</c:v>
                </c:pt>
                <c:pt idx="5">
                  <c:v>32</c:v>
                </c:pt>
                <c:pt idx="6">
                  <c:v>36</c:v>
                </c:pt>
                <c:pt idx="7">
                  <c:v>37</c:v>
                </c:pt>
                <c:pt idx="8">
                  <c:v>37</c:v>
                </c:pt>
                <c:pt idx="9">
                  <c:v>46</c:v>
                </c:pt>
                <c:pt idx="10">
                  <c:v>37</c:v>
                </c:pt>
                <c:pt idx="11">
                  <c:v>37</c:v>
                </c:pt>
                <c:pt idx="12">
                  <c:v>48</c:v>
                </c:pt>
                <c:pt idx="13">
                  <c:v>32</c:v>
                </c:pt>
                <c:pt idx="14">
                  <c:v>42</c:v>
                </c:pt>
                <c:pt idx="15">
                  <c:v>34</c:v>
                </c:pt>
                <c:pt idx="16">
                  <c:v>33</c:v>
                </c:pt>
                <c:pt idx="17">
                  <c:v>37</c:v>
                </c:pt>
                <c:pt idx="18">
                  <c:v>33</c:v>
                </c:pt>
                <c:pt idx="19">
                  <c:v>38</c:v>
                </c:pt>
                <c:pt idx="20">
                  <c:v>39</c:v>
                </c:pt>
                <c:pt idx="21">
                  <c:v>36</c:v>
                </c:pt>
                <c:pt idx="22">
                  <c:v>71</c:v>
                </c:pt>
                <c:pt idx="23">
                  <c:v>20</c:v>
                </c:pt>
                <c:pt idx="24">
                  <c:v>42</c:v>
                </c:pt>
                <c:pt idx="25">
                  <c:v>57</c:v>
                </c:pt>
                <c:pt idx="26">
                  <c:v>76</c:v>
                </c:pt>
                <c:pt idx="27">
                  <c:v>80</c:v>
                </c:pt>
                <c:pt idx="28">
                  <c:v>72</c:v>
                </c:pt>
                <c:pt idx="29">
                  <c:v>81</c:v>
                </c:pt>
                <c:pt idx="30">
                  <c:v>56</c:v>
                </c:pt>
                <c:pt idx="31">
                  <c:v>58</c:v>
                </c:pt>
                <c:pt idx="32">
                  <c:v>102</c:v>
                </c:pt>
                <c:pt idx="33">
                  <c:v>58</c:v>
                </c:pt>
                <c:pt idx="34">
                  <c:v>78</c:v>
                </c:pt>
                <c:pt idx="35">
                  <c:v>54</c:v>
                </c:pt>
                <c:pt idx="36">
                  <c:v>49</c:v>
                </c:pt>
                <c:pt idx="37">
                  <c:v>59</c:v>
                </c:pt>
                <c:pt idx="38">
                  <c:v>45</c:v>
                </c:pt>
                <c:pt idx="39">
                  <c:v>63</c:v>
                </c:pt>
                <c:pt idx="40">
                  <c:v>65</c:v>
                </c:pt>
                <c:pt idx="41">
                  <c:v>88</c:v>
                </c:pt>
                <c:pt idx="42">
                  <c:v>64</c:v>
                </c:pt>
                <c:pt idx="43">
                  <c:v>79</c:v>
                </c:pt>
                <c:pt idx="44">
                  <c:v>79</c:v>
                </c:pt>
                <c:pt idx="45">
                  <c:v>87</c:v>
                </c:pt>
                <c:pt idx="46">
                  <c:v>94</c:v>
                </c:pt>
                <c:pt idx="47">
                  <c:v>69</c:v>
                </c:pt>
                <c:pt idx="48">
                  <c:v>63</c:v>
                </c:pt>
                <c:pt idx="49">
                  <c:v>68</c:v>
                </c:pt>
                <c:pt idx="50">
                  <c:v>96</c:v>
                </c:pt>
                <c:pt idx="51">
                  <c:v>81</c:v>
                </c:pt>
                <c:pt idx="52">
                  <c:v>80</c:v>
                </c:pt>
                <c:pt idx="53">
                  <c:v>143</c:v>
                </c:pt>
                <c:pt idx="54">
                  <c:v>134</c:v>
                </c:pt>
                <c:pt idx="55">
                  <c:v>128</c:v>
                </c:pt>
              </c:numCache>
            </c:numRef>
          </c:val>
          <c:smooth val="1"/>
          <c:extLst>
            <c:ext xmlns:c16="http://schemas.microsoft.com/office/drawing/2014/chart" uri="{C3380CC4-5D6E-409C-BE32-E72D297353CC}">
              <c16:uniqueId val="{00000000-AE0D-4A23-B422-FE501B1E8A4D}"/>
            </c:ext>
          </c:extLst>
        </c:ser>
        <c:dLbls>
          <c:showLegendKey val="0"/>
          <c:showVal val="0"/>
          <c:showCatName val="0"/>
          <c:showSerName val="0"/>
          <c:showPercent val="0"/>
          <c:showBubbleSize val="0"/>
        </c:dLbls>
        <c:smooth val="0"/>
        <c:axId val="780195312"/>
        <c:axId val="780195728"/>
      </c:lineChart>
      <c:catAx>
        <c:axId val="780195312"/>
        <c:scaling>
          <c:orientation val="minMax"/>
        </c:scaling>
        <c:delete val="1"/>
        <c:axPos val="b"/>
        <c:numFmt formatCode="General" sourceLinked="1"/>
        <c:majorTickMark val="none"/>
        <c:minorTickMark val="none"/>
        <c:tickLblPos val="nextTo"/>
        <c:crossAx val="780195728"/>
        <c:crosses val="autoZero"/>
        <c:auto val="1"/>
        <c:lblAlgn val="ctr"/>
        <c:lblOffset val="100"/>
        <c:noMultiLvlLbl val="0"/>
      </c:catAx>
      <c:valAx>
        <c:axId val="780195728"/>
        <c:scaling>
          <c:orientation val="minMax"/>
        </c:scaling>
        <c:delete val="0"/>
        <c:axPos val="l"/>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3200" b="1" i="0" u="none" strike="noStrike" kern="1200" baseline="0">
                <a:solidFill>
                  <a:schemeClr val="tx1">
                    <a:lumMod val="65000"/>
                    <a:lumOff val="35000"/>
                  </a:schemeClr>
                </a:solidFill>
                <a:latin typeface="+mn-lt"/>
                <a:ea typeface="+mn-ea"/>
                <a:cs typeface="+mn-cs"/>
              </a:defRPr>
            </a:pPr>
            <a:endParaRPr lang="en-US"/>
          </a:p>
        </c:txPr>
        <c:crossAx val="780195312"/>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extLst>
    <c:ext xmlns:c14="http://schemas.microsoft.com/office/drawing/2007/8/2/chart" uri="{781A3756-C4B2-4CAC-9D66-4F8BD8637D16}">
      <c14:pivotOptions>
        <c14:dropZoneFilter val="1"/>
        <c14:dropZoneCategories val="1"/>
        <c14:dropZoneData val="1"/>
      </c14:pivotOptions>
    </c:ext>
    <c:ext xmlns:c16="http://schemas.microsoft.com/office/drawing/2014/chart" uri="{E28EC0CA-F0BB-4C9C-879D-F8772B89E7AC}">
      <c16:pivotOptions16>
        <c16:showExpandCollapseFieldButtons val="1"/>
      </c16:pivotOptions16>
    </c:ext>
  </c:extLst>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270641" y="7005156"/>
            <a:ext cx="25733931" cy="14902051"/>
          </a:xfrm>
        </p:spPr>
        <p:txBody>
          <a:bodyPr anchor="b"/>
          <a:lstStyle>
            <a:lvl1pPr algn="ctr">
              <a:defRPr sz="19865"/>
            </a:lvl1pPr>
          </a:lstStyle>
          <a:p>
            <a:r>
              <a:rPr lang="en-GB"/>
              <a:t>Click to edit Master title style</a:t>
            </a:r>
            <a:endParaRPr lang="en-US" dirty="0"/>
          </a:p>
        </p:txBody>
      </p:sp>
      <p:sp>
        <p:nvSpPr>
          <p:cNvPr id="3" name="Subtitle 2"/>
          <p:cNvSpPr>
            <a:spLocks noGrp="1"/>
          </p:cNvSpPr>
          <p:nvPr>
            <p:ph type="subTitle" idx="1"/>
          </p:nvPr>
        </p:nvSpPr>
        <p:spPr>
          <a:xfrm>
            <a:off x="3784402" y="22481887"/>
            <a:ext cx="22706410" cy="10334331"/>
          </a:xfrm>
        </p:spPr>
        <p:txBody>
          <a:bodyPr/>
          <a:lstStyle>
            <a:lvl1pPr marL="0" indent="0" algn="ctr">
              <a:buNone/>
              <a:defRPr sz="7946"/>
            </a:lvl1pPr>
            <a:lvl2pPr marL="1513743" indent="0" algn="ctr">
              <a:buNone/>
              <a:defRPr sz="6622"/>
            </a:lvl2pPr>
            <a:lvl3pPr marL="3027487" indent="0" algn="ctr">
              <a:buNone/>
              <a:defRPr sz="5960"/>
            </a:lvl3pPr>
            <a:lvl4pPr marL="4541230" indent="0" algn="ctr">
              <a:buNone/>
              <a:defRPr sz="5297"/>
            </a:lvl4pPr>
            <a:lvl5pPr marL="6054974" indent="0" algn="ctr">
              <a:buNone/>
              <a:defRPr sz="5297"/>
            </a:lvl5pPr>
            <a:lvl6pPr marL="7568717" indent="0" algn="ctr">
              <a:buNone/>
              <a:defRPr sz="5297"/>
            </a:lvl6pPr>
            <a:lvl7pPr marL="9082461" indent="0" algn="ctr">
              <a:buNone/>
              <a:defRPr sz="5297"/>
            </a:lvl7pPr>
            <a:lvl8pPr marL="10596204" indent="0" algn="ctr">
              <a:buNone/>
              <a:defRPr sz="5297"/>
            </a:lvl8pPr>
            <a:lvl9pPr marL="12109948" indent="0" algn="ctr">
              <a:buNone/>
              <a:defRPr sz="5297"/>
            </a:lvl9pPr>
          </a:lstStyle>
          <a:p>
            <a:r>
              <a:rPr lang="en-GB"/>
              <a:t>Click to edit Master subtitle style</a:t>
            </a:r>
            <a:endParaRPr lang="en-US" dirty="0"/>
          </a:p>
        </p:txBody>
      </p:sp>
      <p:sp>
        <p:nvSpPr>
          <p:cNvPr id="4" name="Date Placeholder 3"/>
          <p:cNvSpPr>
            <a:spLocks noGrp="1"/>
          </p:cNvSpPr>
          <p:nvPr>
            <p:ph type="dt" sz="half" idx="10"/>
          </p:nvPr>
        </p:nvSpPr>
        <p:spPr/>
        <p:txBody>
          <a:bodyPr/>
          <a:lstStyle/>
          <a:p>
            <a:fld id="{D02B9FF1-D368-4C74-8C9B-2960FF05C465}" type="datetimeFigureOut">
              <a:rPr lang="en-GB" smtClean="0"/>
              <a:t>31/10/2023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9E7994F-AE0E-49AD-857A-E8BD7F0B6FE8}" type="slidenum">
              <a:rPr lang="en-GB" smtClean="0"/>
              <a:t>‹#›</a:t>
            </a:fld>
            <a:endParaRPr lang="en-GB"/>
          </a:p>
        </p:txBody>
      </p:sp>
    </p:spTree>
    <p:extLst>
      <p:ext uri="{BB962C8B-B14F-4D97-AF65-F5344CB8AC3E}">
        <p14:creationId xmlns:p14="http://schemas.microsoft.com/office/powerpoint/2010/main" val="138154139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D02B9FF1-D368-4C74-8C9B-2960FF05C465}" type="datetimeFigureOut">
              <a:rPr lang="en-GB" smtClean="0"/>
              <a:t>31/10/2023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9E7994F-AE0E-49AD-857A-E8BD7F0B6FE8}" type="slidenum">
              <a:rPr lang="en-GB" smtClean="0"/>
              <a:t>‹#›</a:t>
            </a:fld>
            <a:endParaRPr lang="en-GB"/>
          </a:p>
        </p:txBody>
      </p:sp>
    </p:spTree>
    <p:extLst>
      <p:ext uri="{BB962C8B-B14F-4D97-AF65-F5344CB8AC3E}">
        <p14:creationId xmlns:p14="http://schemas.microsoft.com/office/powerpoint/2010/main" val="49314025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21665701" y="2278904"/>
            <a:ext cx="6528093" cy="36274211"/>
          </a:xfrm>
        </p:spPr>
        <p:txBody>
          <a:bodyPr vert="eaVert"/>
          <a:lstStyle/>
          <a:p>
            <a:r>
              <a:rPr lang="en-GB"/>
              <a:t>Click to edit Master title style</a:t>
            </a:r>
            <a:endParaRPr lang="en-US" dirty="0"/>
          </a:p>
        </p:txBody>
      </p:sp>
      <p:sp>
        <p:nvSpPr>
          <p:cNvPr id="3" name="Vertical Text Placeholder 2"/>
          <p:cNvSpPr>
            <a:spLocks noGrp="1"/>
          </p:cNvSpPr>
          <p:nvPr>
            <p:ph type="body" orient="vert" idx="1"/>
          </p:nvPr>
        </p:nvSpPr>
        <p:spPr>
          <a:xfrm>
            <a:off x="2081423" y="2278904"/>
            <a:ext cx="19205838" cy="36274211"/>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D02B9FF1-D368-4C74-8C9B-2960FF05C465}" type="datetimeFigureOut">
              <a:rPr lang="en-GB" smtClean="0"/>
              <a:t>31/10/2023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9E7994F-AE0E-49AD-857A-E8BD7F0B6FE8}" type="slidenum">
              <a:rPr lang="en-GB" smtClean="0"/>
              <a:t>‹#›</a:t>
            </a:fld>
            <a:endParaRPr lang="en-GB"/>
          </a:p>
        </p:txBody>
      </p:sp>
    </p:spTree>
    <p:extLst>
      <p:ext uri="{BB962C8B-B14F-4D97-AF65-F5344CB8AC3E}">
        <p14:creationId xmlns:p14="http://schemas.microsoft.com/office/powerpoint/2010/main" val="16084396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D02B9FF1-D368-4C74-8C9B-2960FF05C465}" type="datetimeFigureOut">
              <a:rPr lang="en-GB" smtClean="0"/>
              <a:t>31/10/2023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9E7994F-AE0E-49AD-857A-E8BD7F0B6FE8}" type="slidenum">
              <a:rPr lang="en-GB" smtClean="0"/>
              <a:t>‹#›</a:t>
            </a:fld>
            <a:endParaRPr lang="en-GB"/>
          </a:p>
        </p:txBody>
      </p:sp>
    </p:spTree>
    <p:extLst>
      <p:ext uri="{BB962C8B-B14F-4D97-AF65-F5344CB8AC3E}">
        <p14:creationId xmlns:p14="http://schemas.microsoft.com/office/powerpoint/2010/main" val="4932773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065654" y="10671229"/>
            <a:ext cx="26112371" cy="17805173"/>
          </a:xfrm>
        </p:spPr>
        <p:txBody>
          <a:bodyPr anchor="b"/>
          <a:lstStyle>
            <a:lvl1pPr>
              <a:defRPr sz="19865"/>
            </a:lvl1pPr>
          </a:lstStyle>
          <a:p>
            <a:r>
              <a:rPr lang="en-GB"/>
              <a:t>Click to edit Master title style</a:t>
            </a:r>
            <a:endParaRPr lang="en-US" dirty="0"/>
          </a:p>
        </p:txBody>
      </p:sp>
      <p:sp>
        <p:nvSpPr>
          <p:cNvPr id="3" name="Text Placeholder 2"/>
          <p:cNvSpPr>
            <a:spLocks noGrp="1"/>
          </p:cNvSpPr>
          <p:nvPr>
            <p:ph type="body" idx="1"/>
          </p:nvPr>
        </p:nvSpPr>
        <p:spPr>
          <a:xfrm>
            <a:off x="2065654" y="28644846"/>
            <a:ext cx="26112371" cy="9363320"/>
          </a:xfrm>
        </p:spPr>
        <p:txBody>
          <a:bodyPr/>
          <a:lstStyle>
            <a:lvl1pPr marL="0" indent="0">
              <a:buNone/>
              <a:defRPr sz="7946">
                <a:solidFill>
                  <a:schemeClr val="tx1"/>
                </a:solidFill>
              </a:defRPr>
            </a:lvl1pPr>
            <a:lvl2pPr marL="1513743" indent="0">
              <a:buNone/>
              <a:defRPr sz="6622">
                <a:solidFill>
                  <a:schemeClr val="tx1">
                    <a:tint val="75000"/>
                  </a:schemeClr>
                </a:solidFill>
              </a:defRPr>
            </a:lvl2pPr>
            <a:lvl3pPr marL="3027487" indent="0">
              <a:buNone/>
              <a:defRPr sz="5960">
                <a:solidFill>
                  <a:schemeClr val="tx1">
                    <a:tint val="75000"/>
                  </a:schemeClr>
                </a:solidFill>
              </a:defRPr>
            </a:lvl3pPr>
            <a:lvl4pPr marL="4541230" indent="0">
              <a:buNone/>
              <a:defRPr sz="5297">
                <a:solidFill>
                  <a:schemeClr val="tx1">
                    <a:tint val="75000"/>
                  </a:schemeClr>
                </a:solidFill>
              </a:defRPr>
            </a:lvl4pPr>
            <a:lvl5pPr marL="6054974" indent="0">
              <a:buNone/>
              <a:defRPr sz="5297">
                <a:solidFill>
                  <a:schemeClr val="tx1">
                    <a:tint val="75000"/>
                  </a:schemeClr>
                </a:solidFill>
              </a:defRPr>
            </a:lvl5pPr>
            <a:lvl6pPr marL="7568717" indent="0">
              <a:buNone/>
              <a:defRPr sz="5297">
                <a:solidFill>
                  <a:schemeClr val="tx1">
                    <a:tint val="75000"/>
                  </a:schemeClr>
                </a:solidFill>
              </a:defRPr>
            </a:lvl6pPr>
            <a:lvl7pPr marL="9082461" indent="0">
              <a:buNone/>
              <a:defRPr sz="5297">
                <a:solidFill>
                  <a:schemeClr val="tx1">
                    <a:tint val="75000"/>
                  </a:schemeClr>
                </a:solidFill>
              </a:defRPr>
            </a:lvl7pPr>
            <a:lvl8pPr marL="10596204" indent="0">
              <a:buNone/>
              <a:defRPr sz="5297">
                <a:solidFill>
                  <a:schemeClr val="tx1">
                    <a:tint val="75000"/>
                  </a:schemeClr>
                </a:solidFill>
              </a:defRPr>
            </a:lvl8pPr>
            <a:lvl9pPr marL="12109948" indent="0">
              <a:buNone/>
              <a:defRPr sz="5297">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D02B9FF1-D368-4C74-8C9B-2960FF05C465}" type="datetimeFigureOut">
              <a:rPr lang="en-GB" smtClean="0"/>
              <a:t>31/10/2023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9E7994F-AE0E-49AD-857A-E8BD7F0B6FE8}" type="slidenum">
              <a:rPr lang="en-GB" smtClean="0"/>
              <a:t>‹#›</a:t>
            </a:fld>
            <a:endParaRPr lang="en-GB"/>
          </a:p>
        </p:txBody>
      </p:sp>
    </p:spTree>
    <p:extLst>
      <p:ext uri="{BB962C8B-B14F-4D97-AF65-F5344CB8AC3E}">
        <p14:creationId xmlns:p14="http://schemas.microsoft.com/office/powerpoint/2010/main" val="141337689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sz="half" idx="1"/>
          </p:nvPr>
        </p:nvSpPr>
        <p:spPr>
          <a:xfrm>
            <a:off x="2081421" y="11394520"/>
            <a:ext cx="12866966" cy="27158594"/>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Content Placeholder 3"/>
          <p:cNvSpPr>
            <a:spLocks noGrp="1"/>
          </p:cNvSpPr>
          <p:nvPr>
            <p:ph sz="half" idx="2"/>
          </p:nvPr>
        </p:nvSpPr>
        <p:spPr>
          <a:xfrm>
            <a:off x="15326826" y="11394520"/>
            <a:ext cx="12866966" cy="27158594"/>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Date Placeholder 4"/>
          <p:cNvSpPr>
            <a:spLocks noGrp="1"/>
          </p:cNvSpPr>
          <p:nvPr>
            <p:ph type="dt" sz="half" idx="10"/>
          </p:nvPr>
        </p:nvSpPr>
        <p:spPr/>
        <p:txBody>
          <a:bodyPr/>
          <a:lstStyle/>
          <a:p>
            <a:fld id="{D02B9FF1-D368-4C74-8C9B-2960FF05C465}" type="datetimeFigureOut">
              <a:rPr lang="en-GB" smtClean="0"/>
              <a:t>31/10/2023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9E7994F-AE0E-49AD-857A-E8BD7F0B6FE8}" type="slidenum">
              <a:rPr lang="en-GB" smtClean="0"/>
              <a:t>‹#›</a:t>
            </a:fld>
            <a:endParaRPr lang="en-GB"/>
          </a:p>
        </p:txBody>
      </p:sp>
    </p:spTree>
    <p:extLst>
      <p:ext uri="{BB962C8B-B14F-4D97-AF65-F5344CB8AC3E}">
        <p14:creationId xmlns:p14="http://schemas.microsoft.com/office/powerpoint/2010/main" val="31248308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085364" y="2278913"/>
            <a:ext cx="26112371" cy="8273416"/>
          </a:xfrm>
        </p:spPr>
        <p:txBody>
          <a:bodyPr/>
          <a:lstStyle/>
          <a:p>
            <a:r>
              <a:rPr lang="en-GB"/>
              <a:t>Click to edit Master title style</a:t>
            </a:r>
            <a:endParaRPr lang="en-US" dirty="0"/>
          </a:p>
        </p:txBody>
      </p:sp>
      <p:sp>
        <p:nvSpPr>
          <p:cNvPr id="3" name="Text Placeholder 2"/>
          <p:cNvSpPr>
            <a:spLocks noGrp="1"/>
          </p:cNvSpPr>
          <p:nvPr>
            <p:ph type="body" idx="1"/>
          </p:nvPr>
        </p:nvSpPr>
        <p:spPr>
          <a:xfrm>
            <a:off x="2085368" y="10492870"/>
            <a:ext cx="12807832" cy="5142393"/>
          </a:xfrm>
        </p:spPr>
        <p:txBody>
          <a:bodyPr anchor="b"/>
          <a:lstStyle>
            <a:lvl1pPr marL="0" indent="0">
              <a:buNone/>
              <a:defRPr sz="7946" b="1"/>
            </a:lvl1pPr>
            <a:lvl2pPr marL="1513743" indent="0">
              <a:buNone/>
              <a:defRPr sz="6622" b="1"/>
            </a:lvl2pPr>
            <a:lvl3pPr marL="3027487" indent="0">
              <a:buNone/>
              <a:defRPr sz="5960" b="1"/>
            </a:lvl3pPr>
            <a:lvl4pPr marL="4541230" indent="0">
              <a:buNone/>
              <a:defRPr sz="5297" b="1"/>
            </a:lvl4pPr>
            <a:lvl5pPr marL="6054974" indent="0">
              <a:buNone/>
              <a:defRPr sz="5297" b="1"/>
            </a:lvl5pPr>
            <a:lvl6pPr marL="7568717" indent="0">
              <a:buNone/>
              <a:defRPr sz="5297" b="1"/>
            </a:lvl6pPr>
            <a:lvl7pPr marL="9082461" indent="0">
              <a:buNone/>
              <a:defRPr sz="5297" b="1"/>
            </a:lvl7pPr>
            <a:lvl8pPr marL="10596204" indent="0">
              <a:buNone/>
              <a:defRPr sz="5297" b="1"/>
            </a:lvl8pPr>
            <a:lvl9pPr marL="12109948" indent="0">
              <a:buNone/>
              <a:defRPr sz="5297" b="1"/>
            </a:lvl9pPr>
          </a:lstStyle>
          <a:p>
            <a:pPr lvl="0"/>
            <a:r>
              <a:rPr lang="en-GB"/>
              <a:t>Click to edit Master text styles</a:t>
            </a:r>
          </a:p>
        </p:txBody>
      </p:sp>
      <p:sp>
        <p:nvSpPr>
          <p:cNvPr id="4" name="Content Placeholder 3"/>
          <p:cNvSpPr>
            <a:spLocks noGrp="1"/>
          </p:cNvSpPr>
          <p:nvPr>
            <p:ph sz="half" idx="2"/>
          </p:nvPr>
        </p:nvSpPr>
        <p:spPr>
          <a:xfrm>
            <a:off x="2085368" y="15635264"/>
            <a:ext cx="12807832" cy="22997117"/>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Text Placeholder 4"/>
          <p:cNvSpPr>
            <a:spLocks noGrp="1"/>
          </p:cNvSpPr>
          <p:nvPr>
            <p:ph type="body" sz="quarter" idx="3"/>
          </p:nvPr>
        </p:nvSpPr>
        <p:spPr>
          <a:xfrm>
            <a:off x="15326828" y="10492870"/>
            <a:ext cx="12870909" cy="5142393"/>
          </a:xfrm>
        </p:spPr>
        <p:txBody>
          <a:bodyPr anchor="b"/>
          <a:lstStyle>
            <a:lvl1pPr marL="0" indent="0">
              <a:buNone/>
              <a:defRPr sz="7946" b="1"/>
            </a:lvl1pPr>
            <a:lvl2pPr marL="1513743" indent="0">
              <a:buNone/>
              <a:defRPr sz="6622" b="1"/>
            </a:lvl2pPr>
            <a:lvl3pPr marL="3027487" indent="0">
              <a:buNone/>
              <a:defRPr sz="5960" b="1"/>
            </a:lvl3pPr>
            <a:lvl4pPr marL="4541230" indent="0">
              <a:buNone/>
              <a:defRPr sz="5297" b="1"/>
            </a:lvl4pPr>
            <a:lvl5pPr marL="6054974" indent="0">
              <a:buNone/>
              <a:defRPr sz="5297" b="1"/>
            </a:lvl5pPr>
            <a:lvl6pPr marL="7568717" indent="0">
              <a:buNone/>
              <a:defRPr sz="5297" b="1"/>
            </a:lvl6pPr>
            <a:lvl7pPr marL="9082461" indent="0">
              <a:buNone/>
              <a:defRPr sz="5297" b="1"/>
            </a:lvl7pPr>
            <a:lvl8pPr marL="10596204" indent="0">
              <a:buNone/>
              <a:defRPr sz="5297" b="1"/>
            </a:lvl8pPr>
            <a:lvl9pPr marL="12109948" indent="0">
              <a:buNone/>
              <a:defRPr sz="5297" b="1"/>
            </a:lvl9pPr>
          </a:lstStyle>
          <a:p>
            <a:pPr lvl="0"/>
            <a:r>
              <a:rPr lang="en-GB"/>
              <a:t>Click to edit Master text styles</a:t>
            </a:r>
          </a:p>
        </p:txBody>
      </p:sp>
      <p:sp>
        <p:nvSpPr>
          <p:cNvPr id="6" name="Content Placeholder 5"/>
          <p:cNvSpPr>
            <a:spLocks noGrp="1"/>
          </p:cNvSpPr>
          <p:nvPr>
            <p:ph sz="quarter" idx="4"/>
          </p:nvPr>
        </p:nvSpPr>
        <p:spPr>
          <a:xfrm>
            <a:off x="15326828" y="15635264"/>
            <a:ext cx="12870909" cy="22997117"/>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7" name="Date Placeholder 6"/>
          <p:cNvSpPr>
            <a:spLocks noGrp="1"/>
          </p:cNvSpPr>
          <p:nvPr>
            <p:ph type="dt" sz="half" idx="10"/>
          </p:nvPr>
        </p:nvSpPr>
        <p:spPr/>
        <p:txBody>
          <a:bodyPr/>
          <a:lstStyle/>
          <a:p>
            <a:fld id="{D02B9FF1-D368-4C74-8C9B-2960FF05C465}" type="datetimeFigureOut">
              <a:rPr lang="en-GB" smtClean="0"/>
              <a:t>31/10/2023</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39E7994F-AE0E-49AD-857A-E8BD7F0B6FE8}" type="slidenum">
              <a:rPr lang="en-GB" smtClean="0"/>
              <a:t>‹#›</a:t>
            </a:fld>
            <a:endParaRPr lang="en-GB"/>
          </a:p>
        </p:txBody>
      </p:sp>
    </p:spTree>
    <p:extLst>
      <p:ext uri="{BB962C8B-B14F-4D97-AF65-F5344CB8AC3E}">
        <p14:creationId xmlns:p14="http://schemas.microsoft.com/office/powerpoint/2010/main" val="181796202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Date Placeholder 2"/>
          <p:cNvSpPr>
            <a:spLocks noGrp="1"/>
          </p:cNvSpPr>
          <p:nvPr>
            <p:ph type="dt" sz="half" idx="10"/>
          </p:nvPr>
        </p:nvSpPr>
        <p:spPr/>
        <p:txBody>
          <a:bodyPr/>
          <a:lstStyle/>
          <a:p>
            <a:fld id="{D02B9FF1-D368-4C74-8C9B-2960FF05C465}" type="datetimeFigureOut">
              <a:rPr lang="en-GB" smtClean="0"/>
              <a:t>31/10/2023</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39E7994F-AE0E-49AD-857A-E8BD7F0B6FE8}" type="slidenum">
              <a:rPr lang="en-GB" smtClean="0"/>
              <a:t>‹#›</a:t>
            </a:fld>
            <a:endParaRPr lang="en-GB"/>
          </a:p>
        </p:txBody>
      </p:sp>
    </p:spTree>
    <p:extLst>
      <p:ext uri="{BB962C8B-B14F-4D97-AF65-F5344CB8AC3E}">
        <p14:creationId xmlns:p14="http://schemas.microsoft.com/office/powerpoint/2010/main" val="126932171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02B9FF1-D368-4C74-8C9B-2960FF05C465}" type="datetimeFigureOut">
              <a:rPr lang="en-GB" smtClean="0"/>
              <a:t>31/10/2023</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39E7994F-AE0E-49AD-857A-E8BD7F0B6FE8}" type="slidenum">
              <a:rPr lang="en-GB" smtClean="0"/>
              <a:t>‹#›</a:t>
            </a:fld>
            <a:endParaRPr lang="en-GB"/>
          </a:p>
        </p:txBody>
      </p:sp>
    </p:spTree>
    <p:extLst>
      <p:ext uri="{BB962C8B-B14F-4D97-AF65-F5344CB8AC3E}">
        <p14:creationId xmlns:p14="http://schemas.microsoft.com/office/powerpoint/2010/main" val="32692835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085364" y="2853584"/>
            <a:ext cx="9764544" cy="9987545"/>
          </a:xfrm>
        </p:spPr>
        <p:txBody>
          <a:bodyPr anchor="b"/>
          <a:lstStyle>
            <a:lvl1pPr>
              <a:defRPr sz="10595"/>
            </a:lvl1pPr>
          </a:lstStyle>
          <a:p>
            <a:r>
              <a:rPr lang="en-GB"/>
              <a:t>Click to edit Master title style</a:t>
            </a:r>
            <a:endParaRPr lang="en-US" dirty="0"/>
          </a:p>
        </p:txBody>
      </p:sp>
      <p:sp>
        <p:nvSpPr>
          <p:cNvPr id="3" name="Content Placeholder 2"/>
          <p:cNvSpPr>
            <a:spLocks noGrp="1"/>
          </p:cNvSpPr>
          <p:nvPr>
            <p:ph idx="1"/>
          </p:nvPr>
        </p:nvSpPr>
        <p:spPr>
          <a:xfrm>
            <a:off x="12870909" y="6162959"/>
            <a:ext cx="15326827" cy="30418415"/>
          </a:xfrm>
        </p:spPr>
        <p:txBody>
          <a:bodyPr/>
          <a:lstStyle>
            <a:lvl1pPr>
              <a:defRPr sz="10595"/>
            </a:lvl1pPr>
            <a:lvl2pPr>
              <a:defRPr sz="9271"/>
            </a:lvl2pPr>
            <a:lvl3pPr>
              <a:defRPr sz="7946"/>
            </a:lvl3pPr>
            <a:lvl4pPr>
              <a:defRPr sz="6622"/>
            </a:lvl4pPr>
            <a:lvl5pPr>
              <a:defRPr sz="6622"/>
            </a:lvl5pPr>
            <a:lvl6pPr>
              <a:defRPr sz="6622"/>
            </a:lvl6pPr>
            <a:lvl7pPr>
              <a:defRPr sz="6622"/>
            </a:lvl7pPr>
            <a:lvl8pPr>
              <a:defRPr sz="6622"/>
            </a:lvl8pPr>
            <a:lvl9pPr>
              <a:defRPr sz="6622"/>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Text Placeholder 3"/>
          <p:cNvSpPr>
            <a:spLocks noGrp="1"/>
          </p:cNvSpPr>
          <p:nvPr>
            <p:ph type="body" sz="half" idx="2"/>
          </p:nvPr>
        </p:nvSpPr>
        <p:spPr>
          <a:xfrm>
            <a:off x="2085364" y="12841129"/>
            <a:ext cx="9764544" cy="23789780"/>
          </a:xfrm>
        </p:spPr>
        <p:txBody>
          <a:bodyPr/>
          <a:lstStyle>
            <a:lvl1pPr marL="0" indent="0">
              <a:buNone/>
              <a:defRPr sz="5297"/>
            </a:lvl1pPr>
            <a:lvl2pPr marL="1513743" indent="0">
              <a:buNone/>
              <a:defRPr sz="4635"/>
            </a:lvl2pPr>
            <a:lvl3pPr marL="3027487" indent="0">
              <a:buNone/>
              <a:defRPr sz="3973"/>
            </a:lvl3pPr>
            <a:lvl4pPr marL="4541230" indent="0">
              <a:buNone/>
              <a:defRPr sz="3311"/>
            </a:lvl4pPr>
            <a:lvl5pPr marL="6054974" indent="0">
              <a:buNone/>
              <a:defRPr sz="3311"/>
            </a:lvl5pPr>
            <a:lvl6pPr marL="7568717" indent="0">
              <a:buNone/>
              <a:defRPr sz="3311"/>
            </a:lvl6pPr>
            <a:lvl7pPr marL="9082461" indent="0">
              <a:buNone/>
              <a:defRPr sz="3311"/>
            </a:lvl7pPr>
            <a:lvl8pPr marL="10596204" indent="0">
              <a:buNone/>
              <a:defRPr sz="3311"/>
            </a:lvl8pPr>
            <a:lvl9pPr marL="12109948" indent="0">
              <a:buNone/>
              <a:defRPr sz="3311"/>
            </a:lvl9pPr>
          </a:lstStyle>
          <a:p>
            <a:pPr lvl="0"/>
            <a:r>
              <a:rPr lang="en-GB"/>
              <a:t>Click to edit Master text styles</a:t>
            </a:r>
          </a:p>
        </p:txBody>
      </p:sp>
      <p:sp>
        <p:nvSpPr>
          <p:cNvPr id="5" name="Date Placeholder 4"/>
          <p:cNvSpPr>
            <a:spLocks noGrp="1"/>
          </p:cNvSpPr>
          <p:nvPr>
            <p:ph type="dt" sz="half" idx="10"/>
          </p:nvPr>
        </p:nvSpPr>
        <p:spPr/>
        <p:txBody>
          <a:bodyPr/>
          <a:lstStyle/>
          <a:p>
            <a:fld id="{D02B9FF1-D368-4C74-8C9B-2960FF05C465}" type="datetimeFigureOut">
              <a:rPr lang="en-GB" smtClean="0"/>
              <a:t>31/10/2023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9E7994F-AE0E-49AD-857A-E8BD7F0B6FE8}" type="slidenum">
              <a:rPr lang="en-GB" smtClean="0"/>
              <a:t>‹#›</a:t>
            </a:fld>
            <a:endParaRPr lang="en-GB"/>
          </a:p>
        </p:txBody>
      </p:sp>
    </p:spTree>
    <p:extLst>
      <p:ext uri="{BB962C8B-B14F-4D97-AF65-F5344CB8AC3E}">
        <p14:creationId xmlns:p14="http://schemas.microsoft.com/office/powerpoint/2010/main" val="27828668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085364" y="2853584"/>
            <a:ext cx="9764544" cy="9987545"/>
          </a:xfrm>
        </p:spPr>
        <p:txBody>
          <a:bodyPr anchor="b"/>
          <a:lstStyle>
            <a:lvl1pPr>
              <a:defRPr sz="10595"/>
            </a:lvl1pPr>
          </a:lstStyle>
          <a:p>
            <a:r>
              <a:rPr lang="en-GB"/>
              <a:t>Click to edit Master title style</a:t>
            </a:r>
            <a:endParaRPr lang="en-US" dirty="0"/>
          </a:p>
        </p:txBody>
      </p:sp>
      <p:sp>
        <p:nvSpPr>
          <p:cNvPr id="3" name="Picture Placeholder 2"/>
          <p:cNvSpPr>
            <a:spLocks noGrp="1" noChangeAspect="1"/>
          </p:cNvSpPr>
          <p:nvPr>
            <p:ph type="pic" idx="1"/>
          </p:nvPr>
        </p:nvSpPr>
        <p:spPr>
          <a:xfrm>
            <a:off x="12870909" y="6162959"/>
            <a:ext cx="15326827" cy="30418415"/>
          </a:xfrm>
        </p:spPr>
        <p:txBody>
          <a:bodyPr anchor="t"/>
          <a:lstStyle>
            <a:lvl1pPr marL="0" indent="0">
              <a:buNone/>
              <a:defRPr sz="10595"/>
            </a:lvl1pPr>
            <a:lvl2pPr marL="1513743" indent="0">
              <a:buNone/>
              <a:defRPr sz="9271"/>
            </a:lvl2pPr>
            <a:lvl3pPr marL="3027487" indent="0">
              <a:buNone/>
              <a:defRPr sz="7946"/>
            </a:lvl3pPr>
            <a:lvl4pPr marL="4541230" indent="0">
              <a:buNone/>
              <a:defRPr sz="6622"/>
            </a:lvl4pPr>
            <a:lvl5pPr marL="6054974" indent="0">
              <a:buNone/>
              <a:defRPr sz="6622"/>
            </a:lvl5pPr>
            <a:lvl6pPr marL="7568717" indent="0">
              <a:buNone/>
              <a:defRPr sz="6622"/>
            </a:lvl6pPr>
            <a:lvl7pPr marL="9082461" indent="0">
              <a:buNone/>
              <a:defRPr sz="6622"/>
            </a:lvl7pPr>
            <a:lvl8pPr marL="10596204" indent="0">
              <a:buNone/>
              <a:defRPr sz="6622"/>
            </a:lvl8pPr>
            <a:lvl9pPr marL="12109948" indent="0">
              <a:buNone/>
              <a:defRPr sz="6622"/>
            </a:lvl9pPr>
          </a:lstStyle>
          <a:p>
            <a:r>
              <a:rPr lang="en-GB"/>
              <a:t>Click icon to add picture</a:t>
            </a:r>
            <a:endParaRPr lang="en-US" dirty="0"/>
          </a:p>
        </p:txBody>
      </p:sp>
      <p:sp>
        <p:nvSpPr>
          <p:cNvPr id="4" name="Text Placeholder 3"/>
          <p:cNvSpPr>
            <a:spLocks noGrp="1"/>
          </p:cNvSpPr>
          <p:nvPr>
            <p:ph type="body" sz="half" idx="2"/>
          </p:nvPr>
        </p:nvSpPr>
        <p:spPr>
          <a:xfrm>
            <a:off x="2085364" y="12841129"/>
            <a:ext cx="9764544" cy="23789780"/>
          </a:xfrm>
        </p:spPr>
        <p:txBody>
          <a:bodyPr/>
          <a:lstStyle>
            <a:lvl1pPr marL="0" indent="0">
              <a:buNone/>
              <a:defRPr sz="5297"/>
            </a:lvl1pPr>
            <a:lvl2pPr marL="1513743" indent="0">
              <a:buNone/>
              <a:defRPr sz="4635"/>
            </a:lvl2pPr>
            <a:lvl3pPr marL="3027487" indent="0">
              <a:buNone/>
              <a:defRPr sz="3973"/>
            </a:lvl3pPr>
            <a:lvl4pPr marL="4541230" indent="0">
              <a:buNone/>
              <a:defRPr sz="3311"/>
            </a:lvl4pPr>
            <a:lvl5pPr marL="6054974" indent="0">
              <a:buNone/>
              <a:defRPr sz="3311"/>
            </a:lvl5pPr>
            <a:lvl6pPr marL="7568717" indent="0">
              <a:buNone/>
              <a:defRPr sz="3311"/>
            </a:lvl6pPr>
            <a:lvl7pPr marL="9082461" indent="0">
              <a:buNone/>
              <a:defRPr sz="3311"/>
            </a:lvl7pPr>
            <a:lvl8pPr marL="10596204" indent="0">
              <a:buNone/>
              <a:defRPr sz="3311"/>
            </a:lvl8pPr>
            <a:lvl9pPr marL="12109948" indent="0">
              <a:buNone/>
              <a:defRPr sz="3311"/>
            </a:lvl9pPr>
          </a:lstStyle>
          <a:p>
            <a:pPr lvl="0"/>
            <a:r>
              <a:rPr lang="en-GB"/>
              <a:t>Click to edit Master text styles</a:t>
            </a:r>
          </a:p>
        </p:txBody>
      </p:sp>
      <p:sp>
        <p:nvSpPr>
          <p:cNvPr id="5" name="Date Placeholder 4"/>
          <p:cNvSpPr>
            <a:spLocks noGrp="1"/>
          </p:cNvSpPr>
          <p:nvPr>
            <p:ph type="dt" sz="half" idx="10"/>
          </p:nvPr>
        </p:nvSpPr>
        <p:spPr/>
        <p:txBody>
          <a:bodyPr/>
          <a:lstStyle/>
          <a:p>
            <a:fld id="{D02B9FF1-D368-4C74-8C9B-2960FF05C465}" type="datetimeFigureOut">
              <a:rPr lang="en-GB" smtClean="0"/>
              <a:t>31/10/2023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9E7994F-AE0E-49AD-857A-E8BD7F0B6FE8}" type="slidenum">
              <a:rPr lang="en-GB" smtClean="0"/>
              <a:t>‹#›</a:t>
            </a:fld>
            <a:endParaRPr lang="en-GB"/>
          </a:p>
        </p:txBody>
      </p:sp>
    </p:spTree>
    <p:extLst>
      <p:ext uri="{BB962C8B-B14F-4D97-AF65-F5344CB8AC3E}">
        <p14:creationId xmlns:p14="http://schemas.microsoft.com/office/powerpoint/2010/main" val="15403993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081421" y="2278913"/>
            <a:ext cx="26112371" cy="8273416"/>
          </a:xfrm>
          <a:prstGeom prst="rect">
            <a:avLst/>
          </a:prstGeom>
        </p:spPr>
        <p:txBody>
          <a:bodyPr vert="horz" lIns="91440" tIns="45720" rIns="91440" bIns="45720" rtlCol="0" anchor="ctr">
            <a:normAutofit/>
          </a:bodyPr>
          <a:lstStyle/>
          <a:p>
            <a:r>
              <a:rPr lang="en-GB"/>
              <a:t>Click to edit Master title style</a:t>
            </a:r>
            <a:endParaRPr lang="en-US" dirty="0"/>
          </a:p>
        </p:txBody>
      </p:sp>
      <p:sp>
        <p:nvSpPr>
          <p:cNvPr id="3" name="Text Placeholder 2"/>
          <p:cNvSpPr>
            <a:spLocks noGrp="1"/>
          </p:cNvSpPr>
          <p:nvPr>
            <p:ph type="body" idx="1"/>
          </p:nvPr>
        </p:nvSpPr>
        <p:spPr>
          <a:xfrm>
            <a:off x="2081421" y="11394520"/>
            <a:ext cx="26112371" cy="27158594"/>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2"/>
          </p:nvPr>
        </p:nvSpPr>
        <p:spPr>
          <a:xfrm>
            <a:off x="2081421" y="39672756"/>
            <a:ext cx="6811923" cy="2278904"/>
          </a:xfrm>
          <a:prstGeom prst="rect">
            <a:avLst/>
          </a:prstGeom>
        </p:spPr>
        <p:txBody>
          <a:bodyPr vert="horz" lIns="91440" tIns="45720" rIns="91440" bIns="45720" rtlCol="0" anchor="ctr"/>
          <a:lstStyle>
            <a:lvl1pPr algn="l">
              <a:defRPr sz="3973">
                <a:solidFill>
                  <a:schemeClr val="tx1">
                    <a:tint val="75000"/>
                  </a:schemeClr>
                </a:solidFill>
              </a:defRPr>
            </a:lvl1pPr>
          </a:lstStyle>
          <a:p>
            <a:fld id="{D02B9FF1-D368-4C74-8C9B-2960FF05C465}" type="datetimeFigureOut">
              <a:rPr lang="en-GB" smtClean="0"/>
              <a:t>31/10/2023</a:t>
            </a:fld>
            <a:endParaRPr lang="en-GB"/>
          </a:p>
        </p:txBody>
      </p:sp>
      <p:sp>
        <p:nvSpPr>
          <p:cNvPr id="5" name="Footer Placeholder 4"/>
          <p:cNvSpPr>
            <a:spLocks noGrp="1"/>
          </p:cNvSpPr>
          <p:nvPr>
            <p:ph type="ftr" sz="quarter" idx="3"/>
          </p:nvPr>
        </p:nvSpPr>
        <p:spPr>
          <a:xfrm>
            <a:off x="10028665" y="39672756"/>
            <a:ext cx="10217884" cy="2278904"/>
          </a:xfrm>
          <a:prstGeom prst="rect">
            <a:avLst/>
          </a:prstGeom>
        </p:spPr>
        <p:txBody>
          <a:bodyPr vert="horz" lIns="91440" tIns="45720" rIns="91440" bIns="45720" rtlCol="0" anchor="ctr"/>
          <a:lstStyle>
            <a:lvl1pPr algn="ctr">
              <a:defRPr sz="3973">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21381869" y="39672756"/>
            <a:ext cx="6811923" cy="2278904"/>
          </a:xfrm>
          <a:prstGeom prst="rect">
            <a:avLst/>
          </a:prstGeom>
        </p:spPr>
        <p:txBody>
          <a:bodyPr vert="horz" lIns="91440" tIns="45720" rIns="91440" bIns="45720" rtlCol="0" anchor="ctr"/>
          <a:lstStyle>
            <a:lvl1pPr algn="r">
              <a:defRPr sz="3973">
                <a:solidFill>
                  <a:schemeClr val="tx1">
                    <a:tint val="75000"/>
                  </a:schemeClr>
                </a:solidFill>
              </a:defRPr>
            </a:lvl1pPr>
          </a:lstStyle>
          <a:p>
            <a:fld id="{39E7994F-AE0E-49AD-857A-E8BD7F0B6FE8}" type="slidenum">
              <a:rPr lang="en-GB" smtClean="0"/>
              <a:t>‹#›</a:t>
            </a:fld>
            <a:endParaRPr lang="en-GB"/>
          </a:p>
        </p:txBody>
      </p:sp>
    </p:spTree>
    <p:extLst>
      <p:ext uri="{BB962C8B-B14F-4D97-AF65-F5344CB8AC3E}">
        <p14:creationId xmlns:p14="http://schemas.microsoft.com/office/powerpoint/2010/main" val="123188456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3027487" rtl="0" eaLnBrk="1" latinLnBrk="0" hangingPunct="1">
        <a:lnSpc>
          <a:spcPct val="90000"/>
        </a:lnSpc>
        <a:spcBef>
          <a:spcPct val="0"/>
        </a:spcBef>
        <a:buNone/>
        <a:defRPr sz="14568" kern="1200">
          <a:solidFill>
            <a:schemeClr val="tx1"/>
          </a:solidFill>
          <a:latin typeface="+mj-lt"/>
          <a:ea typeface="+mj-ea"/>
          <a:cs typeface="+mj-cs"/>
        </a:defRPr>
      </a:lvl1pPr>
    </p:titleStyle>
    <p:bodyStyle>
      <a:lvl1pPr marL="756872" indent="-756872" algn="l" defTabSz="3027487" rtl="0" eaLnBrk="1" latinLnBrk="0" hangingPunct="1">
        <a:lnSpc>
          <a:spcPct val="90000"/>
        </a:lnSpc>
        <a:spcBef>
          <a:spcPts val="3311"/>
        </a:spcBef>
        <a:buFont typeface="Arial" panose="020B0604020202020204" pitchFamily="34" charset="0"/>
        <a:buChar char="•"/>
        <a:defRPr sz="9271" kern="1200">
          <a:solidFill>
            <a:schemeClr val="tx1"/>
          </a:solidFill>
          <a:latin typeface="+mn-lt"/>
          <a:ea typeface="+mn-ea"/>
          <a:cs typeface="+mn-cs"/>
        </a:defRPr>
      </a:lvl1pPr>
      <a:lvl2pPr marL="2270615" indent="-756872" algn="l" defTabSz="3027487" rtl="0" eaLnBrk="1" latinLnBrk="0" hangingPunct="1">
        <a:lnSpc>
          <a:spcPct val="90000"/>
        </a:lnSpc>
        <a:spcBef>
          <a:spcPts val="1655"/>
        </a:spcBef>
        <a:buFont typeface="Arial" panose="020B0604020202020204" pitchFamily="34" charset="0"/>
        <a:buChar char="•"/>
        <a:defRPr sz="7946" kern="1200">
          <a:solidFill>
            <a:schemeClr val="tx1"/>
          </a:solidFill>
          <a:latin typeface="+mn-lt"/>
          <a:ea typeface="+mn-ea"/>
          <a:cs typeface="+mn-cs"/>
        </a:defRPr>
      </a:lvl2pPr>
      <a:lvl3pPr marL="3784359" indent="-756872" algn="l" defTabSz="3027487" rtl="0" eaLnBrk="1" latinLnBrk="0" hangingPunct="1">
        <a:lnSpc>
          <a:spcPct val="90000"/>
        </a:lnSpc>
        <a:spcBef>
          <a:spcPts val="1655"/>
        </a:spcBef>
        <a:buFont typeface="Arial" panose="020B0604020202020204" pitchFamily="34" charset="0"/>
        <a:buChar char="•"/>
        <a:defRPr sz="6622" kern="1200">
          <a:solidFill>
            <a:schemeClr val="tx1"/>
          </a:solidFill>
          <a:latin typeface="+mn-lt"/>
          <a:ea typeface="+mn-ea"/>
          <a:cs typeface="+mn-cs"/>
        </a:defRPr>
      </a:lvl3pPr>
      <a:lvl4pPr marL="5298102" indent="-756872" algn="l" defTabSz="3027487" rtl="0" eaLnBrk="1" latinLnBrk="0" hangingPunct="1">
        <a:lnSpc>
          <a:spcPct val="90000"/>
        </a:lnSpc>
        <a:spcBef>
          <a:spcPts val="1655"/>
        </a:spcBef>
        <a:buFont typeface="Arial" panose="020B0604020202020204" pitchFamily="34" charset="0"/>
        <a:buChar char="•"/>
        <a:defRPr sz="5960" kern="1200">
          <a:solidFill>
            <a:schemeClr val="tx1"/>
          </a:solidFill>
          <a:latin typeface="+mn-lt"/>
          <a:ea typeface="+mn-ea"/>
          <a:cs typeface="+mn-cs"/>
        </a:defRPr>
      </a:lvl4pPr>
      <a:lvl5pPr marL="6811846" indent="-756872" algn="l" defTabSz="3027487" rtl="0" eaLnBrk="1" latinLnBrk="0" hangingPunct="1">
        <a:lnSpc>
          <a:spcPct val="90000"/>
        </a:lnSpc>
        <a:spcBef>
          <a:spcPts val="1655"/>
        </a:spcBef>
        <a:buFont typeface="Arial" panose="020B0604020202020204" pitchFamily="34" charset="0"/>
        <a:buChar char="•"/>
        <a:defRPr sz="5960" kern="1200">
          <a:solidFill>
            <a:schemeClr val="tx1"/>
          </a:solidFill>
          <a:latin typeface="+mn-lt"/>
          <a:ea typeface="+mn-ea"/>
          <a:cs typeface="+mn-cs"/>
        </a:defRPr>
      </a:lvl5pPr>
      <a:lvl6pPr marL="8325589" indent="-756872" algn="l" defTabSz="3027487" rtl="0" eaLnBrk="1" latinLnBrk="0" hangingPunct="1">
        <a:lnSpc>
          <a:spcPct val="90000"/>
        </a:lnSpc>
        <a:spcBef>
          <a:spcPts val="1655"/>
        </a:spcBef>
        <a:buFont typeface="Arial" panose="020B0604020202020204" pitchFamily="34" charset="0"/>
        <a:buChar char="•"/>
        <a:defRPr sz="5960" kern="1200">
          <a:solidFill>
            <a:schemeClr val="tx1"/>
          </a:solidFill>
          <a:latin typeface="+mn-lt"/>
          <a:ea typeface="+mn-ea"/>
          <a:cs typeface="+mn-cs"/>
        </a:defRPr>
      </a:lvl6pPr>
      <a:lvl7pPr marL="9839333" indent="-756872" algn="l" defTabSz="3027487" rtl="0" eaLnBrk="1" latinLnBrk="0" hangingPunct="1">
        <a:lnSpc>
          <a:spcPct val="90000"/>
        </a:lnSpc>
        <a:spcBef>
          <a:spcPts val="1655"/>
        </a:spcBef>
        <a:buFont typeface="Arial" panose="020B0604020202020204" pitchFamily="34" charset="0"/>
        <a:buChar char="•"/>
        <a:defRPr sz="5960" kern="1200">
          <a:solidFill>
            <a:schemeClr val="tx1"/>
          </a:solidFill>
          <a:latin typeface="+mn-lt"/>
          <a:ea typeface="+mn-ea"/>
          <a:cs typeface="+mn-cs"/>
        </a:defRPr>
      </a:lvl7pPr>
      <a:lvl8pPr marL="11353076" indent="-756872" algn="l" defTabSz="3027487" rtl="0" eaLnBrk="1" latinLnBrk="0" hangingPunct="1">
        <a:lnSpc>
          <a:spcPct val="90000"/>
        </a:lnSpc>
        <a:spcBef>
          <a:spcPts val="1655"/>
        </a:spcBef>
        <a:buFont typeface="Arial" panose="020B0604020202020204" pitchFamily="34" charset="0"/>
        <a:buChar char="•"/>
        <a:defRPr sz="5960" kern="1200">
          <a:solidFill>
            <a:schemeClr val="tx1"/>
          </a:solidFill>
          <a:latin typeface="+mn-lt"/>
          <a:ea typeface="+mn-ea"/>
          <a:cs typeface="+mn-cs"/>
        </a:defRPr>
      </a:lvl8pPr>
      <a:lvl9pPr marL="12866820" indent="-756872" algn="l" defTabSz="3027487" rtl="0" eaLnBrk="1" latinLnBrk="0" hangingPunct="1">
        <a:lnSpc>
          <a:spcPct val="90000"/>
        </a:lnSpc>
        <a:spcBef>
          <a:spcPts val="1655"/>
        </a:spcBef>
        <a:buFont typeface="Arial" panose="020B0604020202020204" pitchFamily="34" charset="0"/>
        <a:buChar char="•"/>
        <a:defRPr sz="5960" kern="1200">
          <a:solidFill>
            <a:schemeClr val="tx1"/>
          </a:solidFill>
          <a:latin typeface="+mn-lt"/>
          <a:ea typeface="+mn-ea"/>
          <a:cs typeface="+mn-cs"/>
        </a:defRPr>
      </a:lvl9pPr>
    </p:bodyStyle>
    <p:otherStyle>
      <a:defPPr>
        <a:defRPr lang="en-US"/>
      </a:defPPr>
      <a:lvl1pPr marL="0" algn="l" defTabSz="3027487" rtl="0" eaLnBrk="1" latinLnBrk="0" hangingPunct="1">
        <a:defRPr sz="5960" kern="1200">
          <a:solidFill>
            <a:schemeClr val="tx1"/>
          </a:solidFill>
          <a:latin typeface="+mn-lt"/>
          <a:ea typeface="+mn-ea"/>
          <a:cs typeface="+mn-cs"/>
        </a:defRPr>
      </a:lvl1pPr>
      <a:lvl2pPr marL="1513743" algn="l" defTabSz="3027487" rtl="0" eaLnBrk="1" latinLnBrk="0" hangingPunct="1">
        <a:defRPr sz="5960" kern="1200">
          <a:solidFill>
            <a:schemeClr val="tx1"/>
          </a:solidFill>
          <a:latin typeface="+mn-lt"/>
          <a:ea typeface="+mn-ea"/>
          <a:cs typeface="+mn-cs"/>
        </a:defRPr>
      </a:lvl2pPr>
      <a:lvl3pPr marL="3027487" algn="l" defTabSz="3027487" rtl="0" eaLnBrk="1" latinLnBrk="0" hangingPunct="1">
        <a:defRPr sz="5960" kern="1200">
          <a:solidFill>
            <a:schemeClr val="tx1"/>
          </a:solidFill>
          <a:latin typeface="+mn-lt"/>
          <a:ea typeface="+mn-ea"/>
          <a:cs typeface="+mn-cs"/>
        </a:defRPr>
      </a:lvl3pPr>
      <a:lvl4pPr marL="4541230" algn="l" defTabSz="3027487" rtl="0" eaLnBrk="1" latinLnBrk="0" hangingPunct="1">
        <a:defRPr sz="5960" kern="1200">
          <a:solidFill>
            <a:schemeClr val="tx1"/>
          </a:solidFill>
          <a:latin typeface="+mn-lt"/>
          <a:ea typeface="+mn-ea"/>
          <a:cs typeface="+mn-cs"/>
        </a:defRPr>
      </a:lvl4pPr>
      <a:lvl5pPr marL="6054974" algn="l" defTabSz="3027487" rtl="0" eaLnBrk="1" latinLnBrk="0" hangingPunct="1">
        <a:defRPr sz="5960" kern="1200">
          <a:solidFill>
            <a:schemeClr val="tx1"/>
          </a:solidFill>
          <a:latin typeface="+mn-lt"/>
          <a:ea typeface="+mn-ea"/>
          <a:cs typeface="+mn-cs"/>
        </a:defRPr>
      </a:lvl5pPr>
      <a:lvl6pPr marL="7568717" algn="l" defTabSz="3027487" rtl="0" eaLnBrk="1" latinLnBrk="0" hangingPunct="1">
        <a:defRPr sz="5960" kern="1200">
          <a:solidFill>
            <a:schemeClr val="tx1"/>
          </a:solidFill>
          <a:latin typeface="+mn-lt"/>
          <a:ea typeface="+mn-ea"/>
          <a:cs typeface="+mn-cs"/>
        </a:defRPr>
      </a:lvl6pPr>
      <a:lvl7pPr marL="9082461" algn="l" defTabSz="3027487" rtl="0" eaLnBrk="1" latinLnBrk="0" hangingPunct="1">
        <a:defRPr sz="5960" kern="1200">
          <a:solidFill>
            <a:schemeClr val="tx1"/>
          </a:solidFill>
          <a:latin typeface="+mn-lt"/>
          <a:ea typeface="+mn-ea"/>
          <a:cs typeface="+mn-cs"/>
        </a:defRPr>
      </a:lvl7pPr>
      <a:lvl8pPr marL="10596204" algn="l" defTabSz="3027487" rtl="0" eaLnBrk="1" latinLnBrk="0" hangingPunct="1">
        <a:defRPr sz="5960" kern="1200">
          <a:solidFill>
            <a:schemeClr val="tx1"/>
          </a:solidFill>
          <a:latin typeface="+mn-lt"/>
          <a:ea typeface="+mn-ea"/>
          <a:cs typeface="+mn-cs"/>
        </a:defRPr>
      </a:lvl8pPr>
      <a:lvl9pPr marL="12109948" algn="l" defTabSz="3027487" rtl="0" eaLnBrk="1" latinLnBrk="0" hangingPunct="1">
        <a:defRPr sz="596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5.png"/><Relationship Id="rId3" Type="http://schemas.openxmlformats.org/officeDocument/2006/relationships/chart" Target="../charts/chart1.xml"/><Relationship Id="rId7" Type="http://schemas.openxmlformats.org/officeDocument/2006/relationships/image" Target="../media/image4.sv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3.png"/><Relationship Id="rId5" Type="http://schemas.openxmlformats.org/officeDocument/2006/relationships/chart" Target="../charts/chart2.xml"/><Relationship Id="rId4" Type="http://schemas.openxmlformats.org/officeDocument/2006/relationships/image" Target="../media/image2.png"/><Relationship Id="rId9" Type="http://schemas.openxmlformats.org/officeDocument/2006/relationships/image" Target="../media/image6.sv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A black background with white text and blue letters&#10;&#10;Description automatically generated">
            <a:extLst>
              <a:ext uri="{FF2B5EF4-FFF2-40B4-BE49-F238E27FC236}">
                <a16:creationId xmlns:a16="http://schemas.microsoft.com/office/drawing/2014/main" id="{B19F2BC7-E185-3165-E581-A68D6D4D119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2537271" y="38635634"/>
            <a:ext cx="7415213" cy="4168129"/>
          </a:xfrm>
          <a:prstGeom prst="rect">
            <a:avLst/>
          </a:prstGeom>
        </p:spPr>
      </p:pic>
      <p:sp>
        <p:nvSpPr>
          <p:cNvPr id="6" name="TextBox 5">
            <a:extLst>
              <a:ext uri="{FF2B5EF4-FFF2-40B4-BE49-F238E27FC236}">
                <a16:creationId xmlns:a16="http://schemas.microsoft.com/office/drawing/2014/main" id="{5C9E6484-E4D2-C21B-F1AF-EA5BD79D962B}"/>
              </a:ext>
            </a:extLst>
          </p:cNvPr>
          <p:cNvSpPr txBox="1"/>
          <p:nvPr/>
        </p:nvSpPr>
        <p:spPr>
          <a:xfrm>
            <a:off x="1102657" y="456741"/>
            <a:ext cx="29172555" cy="3046988"/>
          </a:xfrm>
          <a:prstGeom prst="rect">
            <a:avLst/>
          </a:prstGeom>
          <a:noFill/>
        </p:spPr>
        <p:txBody>
          <a:bodyPr wrap="square" rtlCol="0">
            <a:spAutoFit/>
          </a:bodyPr>
          <a:lstStyle/>
          <a:p>
            <a:r>
              <a:rPr lang="en-GB" sz="9600" b="1" dirty="0"/>
              <a:t>Making links across the care interface: Reciprocal Shadowing between Medicines Advice and Primary Care</a:t>
            </a:r>
          </a:p>
        </p:txBody>
      </p:sp>
      <p:sp>
        <p:nvSpPr>
          <p:cNvPr id="7" name="TextBox 6">
            <a:extLst>
              <a:ext uri="{FF2B5EF4-FFF2-40B4-BE49-F238E27FC236}">
                <a16:creationId xmlns:a16="http://schemas.microsoft.com/office/drawing/2014/main" id="{6751705F-ECB7-D4DF-C44A-A4749B89AB7F}"/>
              </a:ext>
            </a:extLst>
          </p:cNvPr>
          <p:cNvSpPr txBox="1"/>
          <p:nvPr/>
        </p:nvSpPr>
        <p:spPr>
          <a:xfrm>
            <a:off x="578547" y="5868577"/>
            <a:ext cx="15368985" cy="6186309"/>
          </a:xfrm>
          <a:prstGeom prst="rect">
            <a:avLst/>
          </a:prstGeom>
          <a:noFill/>
        </p:spPr>
        <p:txBody>
          <a:bodyPr wrap="square" rtlCol="0">
            <a:spAutoFit/>
          </a:bodyPr>
          <a:lstStyle/>
          <a:p>
            <a:r>
              <a:rPr lang="en-GB" sz="4400" dirty="0"/>
              <a:t>Over the past few years, “post discharge” contacts from primary care colleagues trying to reconcile the medicines patients have been discharged from hospital with has increased (fig 1). </a:t>
            </a:r>
          </a:p>
          <a:p>
            <a:endParaRPr lang="en-GB" sz="4400" dirty="0"/>
          </a:p>
          <a:p>
            <a:r>
              <a:rPr lang="en-GB" sz="4400" dirty="0"/>
              <a:t>Whilst the number of contacts between Medicines Advice and primary care teams has increased, and the opportunities for senior staff to collaborate and network across different sectors are well established, we did not see the same opportunities for those “doing the work” to see what the other side looks like.</a:t>
            </a:r>
          </a:p>
        </p:txBody>
      </p:sp>
      <p:graphicFrame>
        <p:nvGraphicFramePr>
          <p:cNvPr id="10" name="Chart 9">
            <a:extLst>
              <a:ext uri="{FF2B5EF4-FFF2-40B4-BE49-F238E27FC236}">
                <a16:creationId xmlns:a16="http://schemas.microsoft.com/office/drawing/2014/main" id="{096468D4-D6E6-246F-E3C9-341F563D6111}"/>
              </a:ext>
            </a:extLst>
          </p:cNvPr>
          <p:cNvGraphicFramePr>
            <a:graphicFrameLocks noGrp="1" noChangeAspect="1"/>
          </p:cNvGraphicFramePr>
          <p:nvPr>
            <p:extLst>
              <p:ext uri="{D42A27DB-BD31-4B8C-83A1-F6EECF244321}">
                <p14:modId xmlns:p14="http://schemas.microsoft.com/office/powerpoint/2010/main" val="191107659"/>
              </p:ext>
            </p:extLst>
          </p:nvPr>
        </p:nvGraphicFramePr>
        <p:xfrm>
          <a:off x="16034084" y="24338857"/>
          <a:ext cx="13659971" cy="9569717"/>
        </p:xfrm>
        <a:graphic>
          <a:graphicData uri="http://schemas.openxmlformats.org/drawingml/2006/chart">
            <c:chart xmlns:c="http://schemas.openxmlformats.org/drawingml/2006/chart" xmlns:r="http://schemas.openxmlformats.org/officeDocument/2006/relationships" r:id="rId3"/>
          </a:graphicData>
        </a:graphic>
      </p:graphicFrame>
      <p:sp>
        <p:nvSpPr>
          <p:cNvPr id="11" name="TextBox 10">
            <a:extLst>
              <a:ext uri="{FF2B5EF4-FFF2-40B4-BE49-F238E27FC236}">
                <a16:creationId xmlns:a16="http://schemas.microsoft.com/office/drawing/2014/main" id="{CA9D6A57-47FD-2FA7-D566-41DC1017EA41}"/>
              </a:ext>
            </a:extLst>
          </p:cNvPr>
          <p:cNvSpPr txBox="1"/>
          <p:nvPr/>
        </p:nvSpPr>
        <p:spPr>
          <a:xfrm>
            <a:off x="16034084" y="22465034"/>
            <a:ext cx="13487400" cy="1938992"/>
          </a:xfrm>
          <a:prstGeom prst="rect">
            <a:avLst/>
          </a:prstGeom>
          <a:noFill/>
        </p:spPr>
        <p:txBody>
          <a:bodyPr wrap="square" rtlCol="0">
            <a:spAutoFit/>
          </a:bodyPr>
          <a:lstStyle/>
          <a:p>
            <a:r>
              <a:rPr lang="en-GB" sz="4000" dirty="0"/>
              <a:t>Fig 2: “How confident are you […] that you understand the role of pharmacists and pharmacy technicians working in the sector you [will visit / have visited]?”</a:t>
            </a:r>
          </a:p>
        </p:txBody>
      </p:sp>
      <p:sp>
        <p:nvSpPr>
          <p:cNvPr id="12" name="TextBox 11">
            <a:extLst>
              <a:ext uri="{FF2B5EF4-FFF2-40B4-BE49-F238E27FC236}">
                <a16:creationId xmlns:a16="http://schemas.microsoft.com/office/drawing/2014/main" id="{CB04B53B-92F5-3C78-2015-AED117C3E2B1}"/>
              </a:ext>
            </a:extLst>
          </p:cNvPr>
          <p:cNvSpPr txBox="1"/>
          <p:nvPr/>
        </p:nvSpPr>
        <p:spPr>
          <a:xfrm>
            <a:off x="20296802" y="26253808"/>
            <a:ext cx="2914650" cy="1077218"/>
          </a:xfrm>
          <a:prstGeom prst="rect">
            <a:avLst/>
          </a:prstGeom>
          <a:noFill/>
        </p:spPr>
        <p:txBody>
          <a:bodyPr wrap="square" rtlCol="0">
            <a:spAutoFit/>
          </a:bodyPr>
          <a:lstStyle/>
          <a:p>
            <a:r>
              <a:rPr lang="en-GB" sz="3200" b="1" dirty="0">
                <a:solidFill>
                  <a:schemeClr val="accent2"/>
                </a:solidFill>
              </a:rPr>
              <a:t>Before Exchange</a:t>
            </a:r>
          </a:p>
        </p:txBody>
      </p:sp>
      <p:sp>
        <p:nvSpPr>
          <p:cNvPr id="13" name="TextBox 12">
            <a:extLst>
              <a:ext uri="{FF2B5EF4-FFF2-40B4-BE49-F238E27FC236}">
                <a16:creationId xmlns:a16="http://schemas.microsoft.com/office/drawing/2014/main" id="{6FF6A5F4-5241-0EAC-BBAD-F4EC8F98A103}"/>
              </a:ext>
            </a:extLst>
          </p:cNvPr>
          <p:cNvSpPr txBox="1"/>
          <p:nvPr/>
        </p:nvSpPr>
        <p:spPr>
          <a:xfrm>
            <a:off x="27097652" y="24636682"/>
            <a:ext cx="2423832" cy="1077218"/>
          </a:xfrm>
          <a:prstGeom prst="rect">
            <a:avLst/>
          </a:prstGeom>
          <a:noFill/>
        </p:spPr>
        <p:txBody>
          <a:bodyPr wrap="square" rtlCol="0">
            <a:spAutoFit/>
          </a:bodyPr>
          <a:lstStyle/>
          <a:p>
            <a:r>
              <a:rPr lang="en-GB" sz="3200" b="1" dirty="0">
                <a:solidFill>
                  <a:schemeClr val="accent6">
                    <a:lumMod val="75000"/>
                  </a:schemeClr>
                </a:solidFill>
              </a:rPr>
              <a:t>After Exchange</a:t>
            </a:r>
          </a:p>
        </p:txBody>
      </p:sp>
      <p:pic>
        <p:nvPicPr>
          <p:cNvPr id="1026" name="Picture 2" descr="Image preview">
            <a:extLst>
              <a:ext uri="{FF2B5EF4-FFF2-40B4-BE49-F238E27FC236}">
                <a16:creationId xmlns:a16="http://schemas.microsoft.com/office/drawing/2014/main" id="{CEFFD79D-B903-B7F1-67FA-85E92E09BDFD}"/>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6107336" y="39636704"/>
            <a:ext cx="5977218" cy="2710318"/>
          </a:xfrm>
          <a:prstGeom prst="rect">
            <a:avLst/>
          </a:prstGeom>
          <a:noFill/>
          <a:extLst>
            <a:ext uri="{909E8E84-426E-40DD-AFC4-6F175D3DCCD1}">
              <a14:hiddenFill xmlns:a14="http://schemas.microsoft.com/office/drawing/2010/main">
                <a:solidFill>
                  <a:srgbClr val="FFFFFF"/>
                </a:solidFill>
              </a14:hiddenFill>
            </a:ext>
          </a:extLst>
        </p:spPr>
      </p:pic>
      <p:sp>
        <p:nvSpPr>
          <p:cNvPr id="15" name="Rectangle: Rounded Corners 14">
            <a:extLst>
              <a:ext uri="{FF2B5EF4-FFF2-40B4-BE49-F238E27FC236}">
                <a16:creationId xmlns:a16="http://schemas.microsoft.com/office/drawing/2014/main" id="{C7FDD739-8CC4-6AF0-61BF-57B0B84D1C60}"/>
              </a:ext>
            </a:extLst>
          </p:cNvPr>
          <p:cNvSpPr/>
          <p:nvPr/>
        </p:nvSpPr>
        <p:spPr>
          <a:xfrm>
            <a:off x="15653084" y="22249586"/>
            <a:ext cx="14040971" cy="12172762"/>
          </a:xfrm>
          <a:prstGeom prst="roundRect">
            <a:avLst>
              <a:gd name="adj" fmla="val 5712"/>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 name="TextBox 15">
            <a:extLst>
              <a:ext uri="{FF2B5EF4-FFF2-40B4-BE49-F238E27FC236}">
                <a16:creationId xmlns:a16="http://schemas.microsoft.com/office/drawing/2014/main" id="{78E239DE-D7F5-AE9E-7379-5084E1CF0356}"/>
              </a:ext>
            </a:extLst>
          </p:cNvPr>
          <p:cNvSpPr txBox="1"/>
          <p:nvPr/>
        </p:nvSpPr>
        <p:spPr>
          <a:xfrm>
            <a:off x="578547" y="4848528"/>
            <a:ext cx="15060706" cy="1015663"/>
          </a:xfrm>
          <a:prstGeom prst="rect">
            <a:avLst/>
          </a:prstGeom>
          <a:noFill/>
        </p:spPr>
        <p:txBody>
          <a:bodyPr wrap="square" rtlCol="0">
            <a:spAutoFit/>
          </a:bodyPr>
          <a:lstStyle/>
          <a:p>
            <a:r>
              <a:rPr lang="en-GB" sz="6000" b="1" dirty="0"/>
              <a:t>What was the problem?</a:t>
            </a:r>
          </a:p>
        </p:txBody>
      </p:sp>
      <p:graphicFrame>
        <p:nvGraphicFramePr>
          <p:cNvPr id="17" name="Chart 16">
            <a:extLst>
              <a:ext uri="{FF2B5EF4-FFF2-40B4-BE49-F238E27FC236}">
                <a16:creationId xmlns:a16="http://schemas.microsoft.com/office/drawing/2014/main" id="{BFE9B190-6A77-5B8E-2D8E-8877C6EB888A}"/>
              </a:ext>
            </a:extLst>
          </p:cNvPr>
          <p:cNvGraphicFramePr>
            <a:graphicFrameLocks noGrp="1" noChangeAspect="1"/>
          </p:cNvGraphicFramePr>
          <p:nvPr>
            <p:extLst>
              <p:ext uri="{D42A27DB-BD31-4B8C-83A1-F6EECF244321}">
                <p14:modId xmlns:p14="http://schemas.microsoft.com/office/powerpoint/2010/main" val="361053231"/>
              </p:ext>
            </p:extLst>
          </p:nvPr>
        </p:nvGraphicFramePr>
        <p:xfrm>
          <a:off x="18091321" y="6202154"/>
          <a:ext cx="9721953" cy="6349701"/>
        </p:xfrm>
        <a:graphic>
          <a:graphicData uri="http://schemas.openxmlformats.org/drawingml/2006/chart">
            <c:chart xmlns:c="http://schemas.openxmlformats.org/drawingml/2006/chart" xmlns:r="http://schemas.openxmlformats.org/officeDocument/2006/relationships" r:id="rId5"/>
          </a:graphicData>
        </a:graphic>
      </p:graphicFrame>
      <p:sp>
        <p:nvSpPr>
          <p:cNvPr id="18" name="TextBox 17">
            <a:extLst>
              <a:ext uri="{FF2B5EF4-FFF2-40B4-BE49-F238E27FC236}">
                <a16:creationId xmlns:a16="http://schemas.microsoft.com/office/drawing/2014/main" id="{7F1A5079-B582-2BE2-1D36-68E8F2AEEA9E}"/>
              </a:ext>
            </a:extLst>
          </p:cNvPr>
          <p:cNvSpPr txBox="1"/>
          <p:nvPr/>
        </p:nvSpPr>
        <p:spPr>
          <a:xfrm>
            <a:off x="18017582" y="4793670"/>
            <a:ext cx="9358800" cy="1323439"/>
          </a:xfrm>
          <a:prstGeom prst="rect">
            <a:avLst/>
          </a:prstGeom>
          <a:noFill/>
        </p:spPr>
        <p:txBody>
          <a:bodyPr wrap="square" rtlCol="0">
            <a:spAutoFit/>
          </a:bodyPr>
          <a:lstStyle/>
          <a:p>
            <a:r>
              <a:rPr lang="en-GB" sz="4000" dirty="0"/>
              <a:t>Fig 1: Recorded contacts from primary care per month – January 2019 to August 2023</a:t>
            </a:r>
          </a:p>
        </p:txBody>
      </p:sp>
      <p:sp>
        <p:nvSpPr>
          <p:cNvPr id="19" name="Rectangle: Rounded Corners 18">
            <a:extLst>
              <a:ext uri="{FF2B5EF4-FFF2-40B4-BE49-F238E27FC236}">
                <a16:creationId xmlns:a16="http://schemas.microsoft.com/office/drawing/2014/main" id="{FF152DC0-2559-0C5D-BF95-7DE7ECE9C7A0}"/>
              </a:ext>
            </a:extLst>
          </p:cNvPr>
          <p:cNvSpPr/>
          <p:nvPr/>
        </p:nvSpPr>
        <p:spPr>
          <a:xfrm>
            <a:off x="17734545" y="4793670"/>
            <a:ext cx="10078729" cy="7758185"/>
          </a:xfrm>
          <a:prstGeom prst="roundRect">
            <a:avLst>
              <a:gd name="adj" fmla="val 5712"/>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0" name="TextBox 19">
            <a:extLst>
              <a:ext uri="{FF2B5EF4-FFF2-40B4-BE49-F238E27FC236}">
                <a16:creationId xmlns:a16="http://schemas.microsoft.com/office/drawing/2014/main" id="{670133E7-D8C7-5D56-882D-EAA4A8FCBF60}"/>
              </a:ext>
            </a:extLst>
          </p:cNvPr>
          <p:cNvSpPr txBox="1"/>
          <p:nvPr/>
        </p:nvSpPr>
        <p:spPr>
          <a:xfrm>
            <a:off x="578547" y="13217080"/>
            <a:ext cx="15060706" cy="1015663"/>
          </a:xfrm>
          <a:prstGeom prst="rect">
            <a:avLst/>
          </a:prstGeom>
          <a:noFill/>
        </p:spPr>
        <p:txBody>
          <a:bodyPr wrap="square" rtlCol="0">
            <a:spAutoFit/>
          </a:bodyPr>
          <a:lstStyle/>
          <a:p>
            <a:r>
              <a:rPr lang="en-GB" sz="6000" b="1" dirty="0"/>
              <a:t>What did we do?</a:t>
            </a:r>
          </a:p>
        </p:txBody>
      </p:sp>
      <p:sp>
        <p:nvSpPr>
          <p:cNvPr id="21" name="TextBox 20">
            <a:extLst>
              <a:ext uri="{FF2B5EF4-FFF2-40B4-BE49-F238E27FC236}">
                <a16:creationId xmlns:a16="http://schemas.microsoft.com/office/drawing/2014/main" id="{C759E473-40B2-9A76-8274-B590EC73D80C}"/>
              </a:ext>
            </a:extLst>
          </p:cNvPr>
          <p:cNvSpPr txBox="1"/>
          <p:nvPr/>
        </p:nvSpPr>
        <p:spPr>
          <a:xfrm>
            <a:off x="578547" y="14473878"/>
            <a:ext cx="14388737" cy="6863417"/>
          </a:xfrm>
          <a:prstGeom prst="rect">
            <a:avLst/>
          </a:prstGeom>
          <a:noFill/>
        </p:spPr>
        <p:txBody>
          <a:bodyPr wrap="square" rtlCol="0">
            <a:spAutoFit/>
          </a:bodyPr>
          <a:lstStyle/>
          <a:p>
            <a:r>
              <a:rPr lang="en-GB" sz="4400" dirty="0"/>
              <a:t>We organised opportunities for pharmacists and pharmacy technicians working in Leeds Medicines Advice or the South and East Leeds (SEL) GP Group to participate in “reciprocal shadowing” (see box 1). </a:t>
            </a:r>
          </a:p>
          <a:p>
            <a:endParaRPr lang="en-GB" sz="4400" dirty="0"/>
          </a:p>
          <a:p>
            <a:r>
              <a:rPr lang="en-GB" sz="4400" dirty="0"/>
              <a:t>A programme book with contact details and suggested objectives was provided, leaving scope for individuals to plan their own objectives too. We asked for pre- and post- visit questionnaires to be completed to give an idea of the impact of the programme. The planned schedule is shown in box 1.</a:t>
            </a:r>
          </a:p>
        </p:txBody>
      </p:sp>
      <p:sp>
        <p:nvSpPr>
          <p:cNvPr id="1031" name="TextBox 1030">
            <a:extLst>
              <a:ext uri="{FF2B5EF4-FFF2-40B4-BE49-F238E27FC236}">
                <a16:creationId xmlns:a16="http://schemas.microsoft.com/office/drawing/2014/main" id="{D67C4E1C-EB58-39D5-1BFF-E1D7C28E6F24}"/>
              </a:ext>
            </a:extLst>
          </p:cNvPr>
          <p:cNvSpPr txBox="1"/>
          <p:nvPr/>
        </p:nvSpPr>
        <p:spPr>
          <a:xfrm>
            <a:off x="18995032" y="13920157"/>
            <a:ext cx="9358800" cy="707886"/>
          </a:xfrm>
          <a:prstGeom prst="rect">
            <a:avLst/>
          </a:prstGeom>
          <a:noFill/>
        </p:spPr>
        <p:txBody>
          <a:bodyPr wrap="square" rtlCol="0">
            <a:spAutoFit/>
          </a:bodyPr>
          <a:lstStyle/>
          <a:p>
            <a:r>
              <a:rPr lang="en-GB" sz="4000" dirty="0"/>
              <a:t>Box 1: Reciprocal Shadowing?</a:t>
            </a:r>
          </a:p>
        </p:txBody>
      </p:sp>
      <p:sp>
        <p:nvSpPr>
          <p:cNvPr id="1032" name="TextBox 1031">
            <a:extLst>
              <a:ext uri="{FF2B5EF4-FFF2-40B4-BE49-F238E27FC236}">
                <a16:creationId xmlns:a16="http://schemas.microsoft.com/office/drawing/2014/main" id="{B1DC4217-78AB-B2ED-1B8C-16E49B1DA8C8}"/>
              </a:ext>
            </a:extLst>
          </p:cNvPr>
          <p:cNvSpPr txBox="1"/>
          <p:nvPr/>
        </p:nvSpPr>
        <p:spPr>
          <a:xfrm>
            <a:off x="19058414" y="14808663"/>
            <a:ext cx="10220714" cy="5632311"/>
          </a:xfrm>
          <a:prstGeom prst="rect">
            <a:avLst/>
          </a:prstGeom>
          <a:noFill/>
        </p:spPr>
        <p:txBody>
          <a:bodyPr wrap="square" rtlCol="0">
            <a:spAutoFit/>
          </a:bodyPr>
          <a:lstStyle/>
          <a:p>
            <a:r>
              <a:rPr lang="en-GB" sz="4000" dirty="0"/>
              <a:t>Reciprocal shadowing gave colleagues the opportunity to visit a </a:t>
            </a:r>
            <a:r>
              <a:rPr lang="en-GB" sz="4000" b="1" dirty="0">
                <a:solidFill>
                  <a:schemeClr val="accent6">
                    <a:lumMod val="75000"/>
                  </a:schemeClr>
                </a:solidFill>
              </a:rPr>
              <a:t>pharmacist</a:t>
            </a:r>
            <a:r>
              <a:rPr lang="en-GB" sz="4000" dirty="0"/>
              <a:t> or </a:t>
            </a:r>
            <a:r>
              <a:rPr lang="en-GB" sz="4000" b="1" dirty="0">
                <a:solidFill>
                  <a:srgbClr val="7030A0"/>
                </a:solidFill>
              </a:rPr>
              <a:t>pharmacy technician </a:t>
            </a:r>
            <a:r>
              <a:rPr lang="en-GB" sz="4000" dirty="0"/>
              <a:t>working in a different sector, to see what they do, have conversations around how information is passed between teams and how that information is used. A return visit was then organised.</a:t>
            </a:r>
          </a:p>
          <a:p>
            <a:endParaRPr lang="en-GB" sz="4000" dirty="0"/>
          </a:p>
          <a:p>
            <a:pPr algn="r"/>
            <a:r>
              <a:rPr lang="en-GB" sz="4000" dirty="0"/>
              <a:t>The exchange schedule is shown here…</a:t>
            </a:r>
          </a:p>
        </p:txBody>
      </p:sp>
      <p:sp>
        <p:nvSpPr>
          <p:cNvPr id="1037" name="Arc 1036">
            <a:extLst>
              <a:ext uri="{FF2B5EF4-FFF2-40B4-BE49-F238E27FC236}">
                <a16:creationId xmlns:a16="http://schemas.microsoft.com/office/drawing/2014/main" id="{824586D7-FD5D-8A32-3052-327E820D382E}"/>
              </a:ext>
            </a:extLst>
          </p:cNvPr>
          <p:cNvSpPr/>
          <p:nvPr/>
        </p:nvSpPr>
        <p:spPr>
          <a:xfrm rot="7251249">
            <a:off x="17730189" y="15258725"/>
            <a:ext cx="3938356" cy="6907972"/>
          </a:xfrm>
          <a:prstGeom prst="arc">
            <a:avLst/>
          </a:prstGeom>
          <a:ln w="127000">
            <a:solidFill>
              <a:schemeClr val="accent2"/>
            </a:solidFill>
            <a:tailEnd type="arrow"/>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grpSp>
        <p:nvGrpSpPr>
          <p:cNvPr id="2" name="Group 1">
            <a:extLst>
              <a:ext uri="{FF2B5EF4-FFF2-40B4-BE49-F238E27FC236}">
                <a16:creationId xmlns:a16="http://schemas.microsoft.com/office/drawing/2014/main" id="{E68EC8F7-DB94-46C5-EF35-EDDA65BAFAC2}"/>
              </a:ext>
            </a:extLst>
          </p:cNvPr>
          <p:cNvGrpSpPr/>
          <p:nvPr/>
        </p:nvGrpSpPr>
        <p:grpSpPr>
          <a:xfrm>
            <a:off x="16095017" y="13630275"/>
            <a:ext cx="2273075" cy="7655860"/>
            <a:chOff x="15947532" y="13277850"/>
            <a:chExt cx="2273075" cy="7655860"/>
          </a:xfrm>
        </p:grpSpPr>
        <p:grpSp>
          <p:nvGrpSpPr>
            <p:cNvPr id="1030" name="Group 1029">
              <a:extLst>
                <a:ext uri="{FF2B5EF4-FFF2-40B4-BE49-F238E27FC236}">
                  <a16:creationId xmlns:a16="http://schemas.microsoft.com/office/drawing/2014/main" id="{B68F92FD-A2B4-FD97-A553-0254493AA460}"/>
                </a:ext>
              </a:extLst>
            </p:cNvPr>
            <p:cNvGrpSpPr>
              <a:grpSpLocks noChangeAspect="1"/>
            </p:cNvGrpSpPr>
            <p:nvPr/>
          </p:nvGrpSpPr>
          <p:grpSpPr>
            <a:xfrm>
              <a:off x="16186898" y="14033363"/>
              <a:ext cx="1735767" cy="6728432"/>
              <a:chOff x="1697134" y="407240"/>
              <a:chExt cx="1076775" cy="4173950"/>
            </a:xfrm>
          </p:grpSpPr>
          <p:sp>
            <p:nvSpPr>
              <p:cNvPr id="22" name="Oval 21">
                <a:extLst>
                  <a:ext uri="{FF2B5EF4-FFF2-40B4-BE49-F238E27FC236}">
                    <a16:creationId xmlns:a16="http://schemas.microsoft.com/office/drawing/2014/main" id="{B5BBE19D-780F-DADB-FB00-2BE28B724A2D}"/>
                  </a:ext>
                </a:extLst>
              </p:cNvPr>
              <p:cNvSpPr>
                <a:spLocks noChangeAspect="1"/>
              </p:cNvSpPr>
              <p:nvPr/>
            </p:nvSpPr>
            <p:spPr>
              <a:xfrm>
                <a:off x="1697134" y="525886"/>
                <a:ext cx="180000" cy="180000"/>
              </a:xfrm>
              <a:prstGeom prst="ellipse">
                <a:avLst/>
              </a:prstGeom>
              <a:solidFill>
                <a:schemeClr val="accent6">
                  <a:lumMod val="75000"/>
                </a:schemeClr>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Oval 22">
                <a:extLst>
                  <a:ext uri="{FF2B5EF4-FFF2-40B4-BE49-F238E27FC236}">
                    <a16:creationId xmlns:a16="http://schemas.microsoft.com/office/drawing/2014/main" id="{F092850D-9FD1-E9AF-48E6-492DD13C4BFF}"/>
                  </a:ext>
                </a:extLst>
              </p:cNvPr>
              <p:cNvSpPr>
                <a:spLocks noChangeAspect="1"/>
              </p:cNvSpPr>
              <p:nvPr/>
            </p:nvSpPr>
            <p:spPr>
              <a:xfrm>
                <a:off x="1697134" y="886811"/>
                <a:ext cx="180000" cy="180000"/>
              </a:xfrm>
              <a:prstGeom prst="ellipse">
                <a:avLst/>
              </a:prstGeom>
              <a:solidFill>
                <a:schemeClr val="accent6">
                  <a:lumMod val="75000"/>
                </a:schemeClr>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4" name="Oval 23">
                <a:extLst>
                  <a:ext uri="{FF2B5EF4-FFF2-40B4-BE49-F238E27FC236}">
                    <a16:creationId xmlns:a16="http://schemas.microsoft.com/office/drawing/2014/main" id="{D6B253E3-0A3F-7BFB-B973-F8006FEBDA56}"/>
                  </a:ext>
                </a:extLst>
              </p:cNvPr>
              <p:cNvSpPr>
                <a:spLocks noChangeAspect="1"/>
              </p:cNvSpPr>
              <p:nvPr/>
            </p:nvSpPr>
            <p:spPr>
              <a:xfrm>
                <a:off x="1697134" y="1272336"/>
                <a:ext cx="180000" cy="180000"/>
              </a:xfrm>
              <a:prstGeom prst="ellipse">
                <a:avLst/>
              </a:prstGeom>
              <a:solidFill>
                <a:schemeClr val="accent6">
                  <a:lumMod val="75000"/>
                </a:schemeClr>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5" name="Oval 24">
                <a:extLst>
                  <a:ext uri="{FF2B5EF4-FFF2-40B4-BE49-F238E27FC236}">
                    <a16:creationId xmlns:a16="http://schemas.microsoft.com/office/drawing/2014/main" id="{B3B466F0-6588-4B2A-C53C-D765F3F682EF}"/>
                  </a:ext>
                </a:extLst>
              </p:cNvPr>
              <p:cNvSpPr>
                <a:spLocks noChangeAspect="1"/>
              </p:cNvSpPr>
              <p:nvPr/>
            </p:nvSpPr>
            <p:spPr>
              <a:xfrm>
                <a:off x="1697134" y="1684861"/>
                <a:ext cx="180000" cy="180000"/>
              </a:xfrm>
              <a:prstGeom prst="ellipse">
                <a:avLst/>
              </a:prstGeom>
              <a:solidFill>
                <a:schemeClr val="accent6">
                  <a:lumMod val="75000"/>
                </a:schemeClr>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6" name="Oval 25">
                <a:extLst>
                  <a:ext uri="{FF2B5EF4-FFF2-40B4-BE49-F238E27FC236}">
                    <a16:creationId xmlns:a16="http://schemas.microsoft.com/office/drawing/2014/main" id="{1382491A-BB54-8F99-6F7A-6425E504E096}"/>
                  </a:ext>
                </a:extLst>
              </p:cNvPr>
              <p:cNvSpPr>
                <a:spLocks noChangeAspect="1"/>
              </p:cNvSpPr>
              <p:nvPr/>
            </p:nvSpPr>
            <p:spPr>
              <a:xfrm>
                <a:off x="1697134" y="2109286"/>
                <a:ext cx="180000" cy="180000"/>
              </a:xfrm>
              <a:prstGeom prst="ellipse">
                <a:avLst/>
              </a:prstGeom>
              <a:solidFill>
                <a:schemeClr val="accent6">
                  <a:lumMod val="75000"/>
                </a:schemeClr>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7" name="Oval 26">
                <a:extLst>
                  <a:ext uri="{FF2B5EF4-FFF2-40B4-BE49-F238E27FC236}">
                    <a16:creationId xmlns:a16="http://schemas.microsoft.com/office/drawing/2014/main" id="{407858FB-8676-C937-CF4B-D642631A59C4}"/>
                  </a:ext>
                </a:extLst>
              </p:cNvPr>
              <p:cNvSpPr>
                <a:spLocks noChangeAspect="1"/>
              </p:cNvSpPr>
              <p:nvPr/>
            </p:nvSpPr>
            <p:spPr>
              <a:xfrm>
                <a:off x="1697134" y="2394011"/>
                <a:ext cx="180000" cy="180000"/>
              </a:xfrm>
              <a:prstGeom prst="ellipse">
                <a:avLst/>
              </a:prstGeom>
              <a:solidFill>
                <a:srgbClr val="7030A0"/>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8" name="Oval 27">
                <a:extLst>
                  <a:ext uri="{FF2B5EF4-FFF2-40B4-BE49-F238E27FC236}">
                    <a16:creationId xmlns:a16="http://schemas.microsoft.com/office/drawing/2014/main" id="{3B9FA021-AE6D-3D99-2A81-175C5D5D875C}"/>
                  </a:ext>
                </a:extLst>
              </p:cNvPr>
              <p:cNvSpPr>
                <a:spLocks noChangeAspect="1"/>
              </p:cNvSpPr>
              <p:nvPr/>
            </p:nvSpPr>
            <p:spPr>
              <a:xfrm>
                <a:off x="1697134" y="2678736"/>
                <a:ext cx="180000" cy="180000"/>
              </a:xfrm>
              <a:prstGeom prst="ellipse">
                <a:avLst/>
              </a:prstGeom>
              <a:solidFill>
                <a:schemeClr val="accent6">
                  <a:lumMod val="75000"/>
                </a:schemeClr>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9" name="Oval 28">
                <a:extLst>
                  <a:ext uri="{FF2B5EF4-FFF2-40B4-BE49-F238E27FC236}">
                    <a16:creationId xmlns:a16="http://schemas.microsoft.com/office/drawing/2014/main" id="{5C002727-3D49-08BE-DE99-1DD5B9466C6E}"/>
                  </a:ext>
                </a:extLst>
              </p:cNvPr>
              <p:cNvSpPr>
                <a:spLocks noChangeAspect="1"/>
              </p:cNvSpPr>
              <p:nvPr/>
            </p:nvSpPr>
            <p:spPr>
              <a:xfrm>
                <a:off x="1697134" y="2963461"/>
                <a:ext cx="180000" cy="180000"/>
              </a:xfrm>
              <a:prstGeom prst="ellipse">
                <a:avLst/>
              </a:prstGeom>
              <a:solidFill>
                <a:srgbClr val="7030A0"/>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0" name="Oval 29">
                <a:extLst>
                  <a:ext uri="{FF2B5EF4-FFF2-40B4-BE49-F238E27FC236}">
                    <a16:creationId xmlns:a16="http://schemas.microsoft.com/office/drawing/2014/main" id="{BDFDC311-1B06-1D3B-DCE2-CF9E097B427C}"/>
                  </a:ext>
                </a:extLst>
              </p:cNvPr>
              <p:cNvSpPr>
                <a:spLocks noChangeAspect="1"/>
              </p:cNvSpPr>
              <p:nvPr/>
            </p:nvSpPr>
            <p:spPr>
              <a:xfrm>
                <a:off x="1697134" y="3248186"/>
                <a:ext cx="180000" cy="180000"/>
              </a:xfrm>
              <a:prstGeom prst="ellipse">
                <a:avLst/>
              </a:prstGeom>
              <a:solidFill>
                <a:srgbClr val="7030A0"/>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1" name="Oval 30">
                <a:extLst>
                  <a:ext uri="{FF2B5EF4-FFF2-40B4-BE49-F238E27FC236}">
                    <a16:creationId xmlns:a16="http://schemas.microsoft.com/office/drawing/2014/main" id="{2847A870-563A-9C6A-975D-D4F454AE5B0C}"/>
                  </a:ext>
                </a:extLst>
              </p:cNvPr>
              <p:cNvSpPr>
                <a:spLocks noChangeAspect="1"/>
              </p:cNvSpPr>
              <p:nvPr/>
            </p:nvSpPr>
            <p:spPr>
              <a:xfrm>
                <a:off x="1697134" y="3685311"/>
                <a:ext cx="180000" cy="180000"/>
              </a:xfrm>
              <a:prstGeom prst="ellipse">
                <a:avLst/>
              </a:prstGeom>
              <a:solidFill>
                <a:srgbClr val="7030A0"/>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2" name="Oval 31">
                <a:extLst>
                  <a:ext uri="{FF2B5EF4-FFF2-40B4-BE49-F238E27FC236}">
                    <a16:creationId xmlns:a16="http://schemas.microsoft.com/office/drawing/2014/main" id="{B821BD72-26AC-E88B-4E50-AF600F03B9E7}"/>
                  </a:ext>
                </a:extLst>
              </p:cNvPr>
              <p:cNvSpPr>
                <a:spLocks noChangeAspect="1"/>
              </p:cNvSpPr>
              <p:nvPr/>
            </p:nvSpPr>
            <p:spPr>
              <a:xfrm>
                <a:off x="1697134" y="4093325"/>
                <a:ext cx="180000" cy="180000"/>
              </a:xfrm>
              <a:prstGeom prst="ellipse">
                <a:avLst/>
              </a:prstGeom>
              <a:solidFill>
                <a:schemeClr val="accent6">
                  <a:lumMod val="75000"/>
                </a:schemeClr>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3" name="Oval 32">
                <a:extLst>
                  <a:ext uri="{FF2B5EF4-FFF2-40B4-BE49-F238E27FC236}">
                    <a16:creationId xmlns:a16="http://schemas.microsoft.com/office/drawing/2014/main" id="{93EA8AAB-69F0-1A23-2F47-F31660E80B2F}"/>
                  </a:ext>
                </a:extLst>
              </p:cNvPr>
              <p:cNvSpPr>
                <a:spLocks noChangeAspect="1"/>
              </p:cNvSpPr>
              <p:nvPr/>
            </p:nvSpPr>
            <p:spPr>
              <a:xfrm>
                <a:off x="1697134" y="4401190"/>
                <a:ext cx="180000" cy="180000"/>
              </a:xfrm>
              <a:prstGeom prst="ellipse">
                <a:avLst/>
              </a:prstGeom>
              <a:solidFill>
                <a:schemeClr val="accent6">
                  <a:lumMod val="75000"/>
                </a:schemeClr>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4" name="Oval 33">
                <a:extLst>
                  <a:ext uri="{FF2B5EF4-FFF2-40B4-BE49-F238E27FC236}">
                    <a16:creationId xmlns:a16="http://schemas.microsoft.com/office/drawing/2014/main" id="{93670282-F525-65C0-BF2E-1ACC1E0B10ED}"/>
                  </a:ext>
                </a:extLst>
              </p:cNvPr>
              <p:cNvSpPr>
                <a:spLocks noChangeAspect="1"/>
              </p:cNvSpPr>
              <p:nvPr/>
            </p:nvSpPr>
            <p:spPr>
              <a:xfrm>
                <a:off x="2593909" y="407240"/>
                <a:ext cx="180000" cy="180000"/>
              </a:xfrm>
              <a:prstGeom prst="ellipse">
                <a:avLst/>
              </a:prstGeom>
              <a:solidFill>
                <a:schemeClr val="accent6">
                  <a:lumMod val="75000"/>
                </a:schemeClr>
              </a:solidFill>
              <a:ln w="762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5" name="Oval 34">
                <a:extLst>
                  <a:ext uri="{FF2B5EF4-FFF2-40B4-BE49-F238E27FC236}">
                    <a16:creationId xmlns:a16="http://schemas.microsoft.com/office/drawing/2014/main" id="{E7F0D1B3-87D3-CCAD-BDAE-925AF5E01F3C}"/>
                  </a:ext>
                </a:extLst>
              </p:cNvPr>
              <p:cNvSpPr>
                <a:spLocks noChangeAspect="1"/>
              </p:cNvSpPr>
              <p:nvPr/>
            </p:nvSpPr>
            <p:spPr>
              <a:xfrm>
                <a:off x="2593909" y="692522"/>
                <a:ext cx="180000" cy="180000"/>
              </a:xfrm>
              <a:prstGeom prst="ellipse">
                <a:avLst/>
              </a:prstGeom>
              <a:solidFill>
                <a:schemeClr val="accent6">
                  <a:lumMod val="75000"/>
                </a:schemeClr>
              </a:solidFill>
              <a:ln w="762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6" name="Oval 35">
                <a:extLst>
                  <a:ext uri="{FF2B5EF4-FFF2-40B4-BE49-F238E27FC236}">
                    <a16:creationId xmlns:a16="http://schemas.microsoft.com/office/drawing/2014/main" id="{3687E1EC-2B0B-2718-5F7F-FDF9CBA85ED8}"/>
                  </a:ext>
                </a:extLst>
              </p:cNvPr>
              <p:cNvSpPr>
                <a:spLocks noChangeAspect="1"/>
              </p:cNvSpPr>
              <p:nvPr/>
            </p:nvSpPr>
            <p:spPr>
              <a:xfrm>
                <a:off x="2593909" y="977804"/>
                <a:ext cx="180000" cy="180000"/>
              </a:xfrm>
              <a:prstGeom prst="ellipse">
                <a:avLst/>
              </a:prstGeom>
              <a:solidFill>
                <a:srgbClr val="7030A0"/>
              </a:solidFill>
              <a:ln w="762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7" name="Oval 36">
                <a:extLst>
                  <a:ext uri="{FF2B5EF4-FFF2-40B4-BE49-F238E27FC236}">
                    <a16:creationId xmlns:a16="http://schemas.microsoft.com/office/drawing/2014/main" id="{C70087A7-E582-522A-3FF4-7453D39635DC}"/>
                  </a:ext>
                </a:extLst>
              </p:cNvPr>
              <p:cNvSpPr>
                <a:spLocks noChangeAspect="1"/>
              </p:cNvSpPr>
              <p:nvPr/>
            </p:nvSpPr>
            <p:spPr>
              <a:xfrm>
                <a:off x="2593909" y="1263086"/>
                <a:ext cx="180000" cy="180000"/>
              </a:xfrm>
              <a:prstGeom prst="ellipse">
                <a:avLst/>
              </a:prstGeom>
              <a:solidFill>
                <a:schemeClr val="accent6">
                  <a:lumMod val="75000"/>
                </a:schemeClr>
              </a:solidFill>
              <a:ln w="762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8" name="Oval 37">
                <a:extLst>
                  <a:ext uri="{FF2B5EF4-FFF2-40B4-BE49-F238E27FC236}">
                    <a16:creationId xmlns:a16="http://schemas.microsoft.com/office/drawing/2014/main" id="{26C4E4D4-F5D5-2542-6715-6C09C7489994}"/>
                  </a:ext>
                </a:extLst>
              </p:cNvPr>
              <p:cNvSpPr>
                <a:spLocks noChangeAspect="1"/>
              </p:cNvSpPr>
              <p:nvPr/>
            </p:nvSpPr>
            <p:spPr>
              <a:xfrm>
                <a:off x="2593909" y="1548368"/>
                <a:ext cx="180000" cy="180000"/>
              </a:xfrm>
              <a:prstGeom prst="ellipse">
                <a:avLst/>
              </a:prstGeom>
              <a:solidFill>
                <a:srgbClr val="7030A0"/>
              </a:solidFill>
              <a:ln w="762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9" name="Oval 38">
                <a:extLst>
                  <a:ext uri="{FF2B5EF4-FFF2-40B4-BE49-F238E27FC236}">
                    <a16:creationId xmlns:a16="http://schemas.microsoft.com/office/drawing/2014/main" id="{89E849AE-8CD6-08EE-9893-E558DA6F103C}"/>
                  </a:ext>
                </a:extLst>
              </p:cNvPr>
              <p:cNvSpPr>
                <a:spLocks noChangeAspect="1"/>
              </p:cNvSpPr>
              <p:nvPr/>
            </p:nvSpPr>
            <p:spPr>
              <a:xfrm>
                <a:off x="2593909" y="1833650"/>
                <a:ext cx="180000" cy="180000"/>
              </a:xfrm>
              <a:prstGeom prst="ellipse">
                <a:avLst/>
              </a:prstGeom>
              <a:solidFill>
                <a:schemeClr val="accent6">
                  <a:lumMod val="75000"/>
                </a:schemeClr>
              </a:solidFill>
              <a:ln w="762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0" name="Oval 39">
                <a:extLst>
                  <a:ext uri="{FF2B5EF4-FFF2-40B4-BE49-F238E27FC236}">
                    <a16:creationId xmlns:a16="http://schemas.microsoft.com/office/drawing/2014/main" id="{44588F50-2C88-C426-E487-C2C535650AEC}"/>
                  </a:ext>
                </a:extLst>
              </p:cNvPr>
              <p:cNvSpPr>
                <a:spLocks noChangeAspect="1"/>
              </p:cNvSpPr>
              <p:nvPr/>
            </p:nvSpPr>
            <p:spPr>
              <a:xfrm>
                <a:off x="2593909" y="2118932"/>
                <a:ext cx="180000" cy="180000"/>
              </a:xfrm>
              <a:prstGeom prst="ellipse">
                <a:avLst/>
              </a:prstGeom>
              <a:solidFill>
                <a:schemeClr val="accent6">
                  <a:lumMod val="75000"/>
                </a:schemeClr>
              </a:solidFill>
              <a:ln w="762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1" name="Oval 40">
                <a:extLst>
                  <a:ext uri="{FF2B5EF4-FFF2-40B4-BE49-F238E27FC236}">
                    <a16:creationId xmlns:a16="http://schemas.microsoft.com/office/drawing/2014/main" id="{279BF060-0512-1128-02EE-22CB3BFF8758}"/>
                  </a:ext>
                </a:extLst>
              </p:cNvPr>
              <p:cNvSpPr>
                <a:spLocks noChangeAspect="1"/>
              </p:cNvSpPr>
              <p:nvPr/>
            </p:nvSpPr>
            <p:spPr>
              <a:xfrm>
                <a:off x="2593909" y="2404214"/>
                <a:ext cx="180000" cy="180000"/>
              </a:xfrm>
              <a:prstGeom prst="ellipse">
                <a:avLst/>
              </a:prstGeom>
              <a:solidFill>
                <a:srgbClr val="7030A0"/>
              </a:solidFill>
              <a:ln w="762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2" name="Oval 41">
                <a:extLst>
                  <a:ext uri="{FF2B5EF4-FFF2-40B4-BE49-F238E27FC236}">
                    <a16:creationId xmlns:a16="http://schemas.microsoft.com/office/drawing/2014/main" id="{C794AC64-94BF-518E-1E41-7CC6490CA82B}"/>
                  </a:ext>
                </a:extLst>
              </p:cNvPr>
              <p:cNvSpPr>
                <a:spLocks noChangeAspect="1"/>
              </p:cNvSpPr>
              <p:nvPr/>
            </p:nvSpPr>
            <p:spPr>
              <a:xfrm>
                <a:off x="2593909" y="2689496"/>
                <a:ext cx="180000" cy="180000"/>
              </a:xfrm>
              <a:prstGeom prst="ellipse">
                <a:avLst/>
              </a:prstGeom>
              <a:solidFill>
                <a:schemeClr val="accent6">
                  <a:lumMod val="75000"/>
                </a:schemeClr>
              </a:solidFill>
              <a:ln w="762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3" name="Oval 42">
                <a:extLst>
                  <a:ext uri="{FF2B5EF4-FFF2-40B4-BE49-F238E27FC236}">
                    <a16:creationId xmlns:a16="http://schemas.microsoft.com/office/drawing/2014/main" id="{B1D69E67-35F1-70DB-9FDB-BED861792096}"/>
                  </a:ext>
                </a:extLst>
              </p:cNvPr>
              <p:cNvSpPr>
                <a:spLocks noChangeAspect="1"/>
              </p:cNvSpPr>
              <p:nvPr/>
            </p:nvSpPr>
            <p:spPr>
              <a:xfrm>
                <a:off x="2593909" y="2974778"/>
                <a:ext cx="180000" cy="180000"/>
              </a:xfrm>
              <a:prstGeom prst="ellipse">
                <a:avLst/>
              </a:prstGeom>
              <a:solidFill>
                <a:srgbClr val="7030A0"/>
              </a:solidFill>
              <a:ln w="762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4" name="Oval 43">
                <a:extLst>
                  <a:ext uri="{FF2B5EF4-FFF2-40B4-BE49-F238E27FC236}">
                    <a16:creationId xmlns:a16="http://schemas.microsoft.com/office/drawing/2014/main" id="{4BF72E76-7F0A-4A8B-E276-E64DF1AE26FD}"/>
                  </a:ext>
                </a:extLst>
              </p:cNvPr>
              <p:cNvSpPr>
                <a:spLocks noChangeAspect="1"/>
              </p:cNvSpPr>
              <p:nvPr/>
            </p:nvSpPr>
            <p:spPr>
              <a:xfrm>
                <a:off x="2593909" y="3260060"/>
                <a:ext cx="180000" cy="180000"/>
              </a:xfrm>
              <a:prstGeom prst="ellipse">
                <a:avLst/>
              </a:prstGeom>
              <a:solidFill>
                <a:srgbClr val="7030A0"/>
              </a:solidFill>
              <a:ln w="762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5" name="Oval 44">
                <a:extLst>
                  <a:ext uri="{FF2B5EF4-FFF2-40B4-BE49-F238E27FC236}">
                    <a16:creationId xmlns:a16="http://schemas.microsoft.com/office/drawing/2014/main" id="{659212B1-E2B8-049A-DC6F-4E9E5BC0BD0E}"/>
                  </a:ext>
                </a:extLst>
              </p:cNvPr>
              <p:cNvSpPr>
                <a:spLocks noChangeAspect="1"/>
              </p:cNvSpPr>
              <p:nvPr/>
            </p:nvSpPr>
            <p:spPr>
              <a:xfrm>
                <a:off x="2593909" y="3545342"/>
                <a:ext cx="180000" cy="180000"/>
              </a:xfrm>
              <a:prstGeom prst="ellipse">
                <a:avLst/>
              </a:prstGeom>
              <a:solidFill>
                <a:schemeClr val="accent6">
                  <a:lumMod val="75000"/>
                </a:schemeClr>
              </a:solidFill>
              <a:ln w="762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6" name="Oval 45">
                <a:extLst>
                  <a:ext uri="{FF2B5EF4-FFF2-40B4-BE49-F238E27FC236}">
                    <a16:creationId xmlns:a16="http://schemas.microsoft.com/office/drawing/2014/main" id="{C0CEF3E8-4ABC-1FE8-C780-884B5A41CA43}"/>
                  </a:ext>
                </a:extLst>
              </p:cNvPr>
              <p:cNvSpPr>
                <a:spLocks noChangeAspect="1"/>
              </p:cNvSpPr>
              <p:nvPr/>
            </p:nvSpPr>
            <p:spPr>
              <a:xfrm>
                <a:off x="2593909" y="3830624"/>
                <a:ext cx="180000" cy="180000"/>
              </a:xfrm>
              <a:prstGeom prst="ellipse">
                <a:avLst/>
              </a:prstGeom>
              <a:solidFill>
                <a:schemeClr val="accent6">
                  <a:lumMod val="75000"/>
                </a:schemeClr>
              </a:solidFill>
              <a:ln w="762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7" name="Oval 46">
                <a:extLst>
                  <a:ext uri="{FF2B5EF4-FFF2-40B4-BE49-F238E27FC236}">
                    <a16:creationId xmlns:a16="http://schemas.microsoft.com/office/drawing/2014/main" id="{B55BAC3C-27B5-DCF8-E81D-E3DAA0DB71B8}"/>
                  </a:ext>
                </a:extLst>
              </p:cNvPr>
              <p:cNvSpPr>
                <a:spLocks noChangeAspect="1"/>
              </p:cNvSpPr>
              <p:nvPr/>
            </p:nvSpPr>
            <p:spPr>
              <a:xfrm>
                <a:off x="2593909" y="4115906"/>
                <a:ext cx="180000" cy="180000"/>
              </a:xfrm>
              <a:prstGeom prst="ellipse">
                <a:avLst/>
              </a:prstGeom>
              <a:solidFill>
                <a:schemeClr val="accent6">
                  <a:lumMod val="75000"/>
                </a:schemeClr>
              </a:solidFill>
              <a:ln w="762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8" name="Oval 47">
                <a:extLst>
                  <a:ext uri="{FF2B5EF4-FFF2-40B4-BE49-F238E27FC236}">
                    <a16:creationId xmlns:a16="http://schemas.microsoft.com/office/drawing/2014/main" id="{7F432A08-3F64-83A8-1D9B-E96AAB9EC09D}"/>
                  </a:ext>
                </a:extLst>
              </p:cNvPr>
              <p:cNvSpPr>
                <a:spLocks noChangeAspect="1"/>
              </p:cNvSpPr>
              <p:nvPr/>
            </p:nvSpPr>
            <p:spPr>
              <a:xfrm>
                <a:off x="2593908" y="4401190"/>
                <a:ext cx="180000" cy="180000"/>
              </a:xfrm>
              <a:prstGeom prst="ellipse">
                <a:avLst/>
              </a:prstGeom>
              <a:solidFill>
                <a:schemeClr val="accent6">
                  <a:lumMod val="75000"/>
                </a:schemeClr>
              </a:solidFill>
              <a:ln w="762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49" name="Straight Arrow Connector 48">
                <a:extLst>
                  <a:ext uri="{FF2B5EF4-FFF2-40B4-BE49-F238E27FC236}">
                    <a16:creationId xmlns:a16="http://schemas.microsoft.com/office/drawing/2014/main" id="{554C0B1A-204B-BD02-789D-695C85C20B28}"/>
                  </a:ext>
                </a:extLst>
              </p:cNvPr>
              <p:cNvCxnSpPr>
                <a:cxnSpLocks/>
                <a:stCxn id="34" idx="2"/>
                <a:endCxn id="22" idx="7"/>
              </p:cNvCxnSpPr>
              <p:nvPr/>
            </p:nvCxnSpPr>
            <p:spPr>
              <a:xfrm flipH="1">
                <a:off x="1850774" y="497240"/>
                <a:ext cx="743135" cy="55006"/>
              </a:xfrm>
              <a:prstGeom prst="straightConnector1">
                <a:avLst/>
              </a:prstGeom>
              <a:ln w="25400">
                <a:solidFill>
                  <a:schemeClr val="accent3">
                    <a:lumMod val="50000"/>
                  </a:schemeClr>
                </a:solidFill>
                <a:headEnd type="none" w="sm" len="sm"/>
                <a:tailEnd type="arrow" w="sm" len="sm"/>
              </a:ln>
            </p:spPr>
            <p:style>
              <a:lnRef idx="1">
                <a:schemeClr val="accent1"/>
              </a:lnRef>
              <a:fillRef idx="0">
                <a:schemeClr val="accent1"/>
              </a:fillRef>
              <a:effectRef idx="0">
                <a:schemeClr val="accent1"/>
              </a:effectRef>
              <a:fontRef idx="minor">
                <a:schemeClr val="tx1"/>
              </a:fontRef>
            </p:style>
          </p:cxnSp>
          <p:cxnSp>
            <p:nvCxnSpPr>
              <p:cNvPr id="50" name="Straight Arrow Connector 49">
                <a:extLst>
                  <a:ext uri="{FF2B5EF4-FFF2-40B4-BE49-F238E27FC236}">
                    <a16:creationId xmlns:a16="http://schemas.microsoft.com/office/drawing/2014/main" id="{CAFA6699-1E68-122A-8BCD-735B0896A944}"/>
                  </a:ext>
                </a:extLst>
              </p:cNvPr>
              <p:cNvCxnSpPr>
                <a:cxnSpLocks/>
                <a:endCxn id="32" idx="6"/>
              </p:cNvCxnSpPr>
              <p:nvPr/>
            </p:nvCxnSpPr>
            <p:spPr>
              <a:xfrm flipH="1">
                <a:off x="1877134" y="4183325"/>
                <a:ext cx="716775" cy="0"/>
              </a:xfrm>
              <a:prstGeom prst="straightConnector1">
                <a:avLst/>
              </a:prstGeom>
              <a:ln w="25400">
                <a:solidFill>
                  <a:schemeClr val="accent3">
                    <a:lumMod val="50000"/>
                  </a:schemeClr>
                </a:solidFill>
                <a:headEnd type="arrow" w="sm" len="sm"/>
                <a:tailEnd type="arrow" w="sm" len="sm"/>
              </a:ln>
            </p:spPr>
            <p:style>
              <a:lnRef idx="1">
                <a:schemeClr val="accent1"/>
              </a:lnRef>
              <a:fillRef idx="0">
                <a:schemeClr val="accent1"/>
              </a:fillRef>
              <a:effectRef idx="0">
                <a:schemeClr val="accent1"/>
              </a:effectRef>
              <a:fontRef idx="minor">
                <a:schemeClr val="tx1"/>
              </a:fontRef>
            </p:style>
          </p:cxnSp>
          <p:cxnSp>
            <p:nvCxnSpPr>
              <p:cNvPr id="51" name="Straight Arrow Connector 50">
                <a:extLst>
                  <a:ext uri="{FF2B5EF4-FFF2-40B4-BE49-F238E27FC236}">
                    <a16:creationId xmlns:a16="http://schemas.microsoft.com/office/drawing/2014/main" id="{4A7DC789-1B7D-3A28-6888-49847930305A}"/>
                  </a:ext>
                </a:extLst>
              </p:cNvPr>
              <p:cNvCxnSpPr>
                <a:cxnSpLocks/>
                <a:stCxn id="22" idx="6"/>
                <a:endCxn id="35" idx="1"/>
              </p:cNvCxnSpPr>
              <p:nvPr/>
            </p:nvCxnSpPr>
            <p:spPr>
              <a:xfrm>
                <a:off x="1877134" y="615886"/>
                <a:ext cx="743135" cy="102996"/>
              </a:xfrm>
              <a:prstGeom prst="straightConnector1">
                <a:avLst/>
              </a:prstGeom>
              <a:ln w="25400">
                <a:solidFill>
                  <a:schemeClr val="accent3">
                    <a:lumMod val="50000"/>
                  </a:schemeClr>
                </a:solidFill>
                <a:headEnd type="none" w="sm" len="sm"/>
                <a:tailEnd type="arrow" w="sm" len="sm"/>
              </a:ln>
            </p:spPr>
            <p:style>
              <a:lnRef idx="1">
                <a:schemeClr val="accent1"/>
              </a:lnRef>
              <a:fillRef idx="0">
                <a:schemeClr val="accent1"/>
              </a:fillRef>
              <a:effectRef idx="0">
                <a:schemeClr val="accent1"/>
              </a:effectRef>
              <a:fontRef idx="minor">
                <a:schemeClr val="tx1"/>
              </a:fontRef>
            </p:style>
          </p:cxnSp>
          <p:cxnSp>
            <p:nvCxnSpPr>
              <p:cNvPr id="52" name="Straight Arrow Connector 51">
                <a:extLst>
                  <a:ext uri="{FF2B5EF4-FFF2-40B4-BE49-F238E27FC236}">
                    <a16:creationId xmlns:a16="http://schemas.microsoft.com/office/drawing/2014/main" id="{21540D07-7585-7FB0-43AA-97F147BB4E7D}"/>
                  </a:ext>
                </a:extLst>
              </p:cNvPr>
              <p:cNvCxnSpPr>
                <a:cxnSpLocks/>
                <a:stCxn id="23" idx="6"/>
                <a:endCxn id="36" idx="2"/>
              </p:cNvCxnSpPr>
              <p:nvPr/>
            </p:nvCxnSpPr>
            <p:spPr>
              <a:xfrm>
                <a:off x="1877134" y="976811"/>
                <a:ext cx="716775" cy="90993"/>
              </a:xfrm>
              <a:prstGeom prst="straightConnector1">
                <a:avLst/>
              </a:prstGeom>
              <a:ln w="25400">
                <a:solidFill>
                  <a:schemeClr val="accent3">
                    <a:lumMod val="50000"/>
                  </a:schemeClr>
                </a:solidFill>
                <a:headEnd type="none" w="sm" len="sm"/>
                <a:tailEnd type="arrow" w="sm" len="sm"/>
              </a:ln>
            </p:spPr>
            <p:style>
              <a:lnRef idx="1">
                <a:schemeClr val="accent1"/>
              </a:lnRef>
              <a:fillRef idx="0">
                <a:schemeClr val="accent1"/>
              </a:fillRef>
              <a:effectRef idx="0">
                <a:schemeClr val="accent1"/>
              </a:effectRef>
              <a:fontRef idx="minor">
                <a:schemeClr val="tx1"/>
              </a:fontRef>
            </p:style>
          </p:cxnSp>
          <p:cxnSp>
            <p:nvCxnSpPr>
              <p:cNvPr id="53" name="Straight Arrow Connector 52">
                <a:extLst>
                  <a:ext uri="{FF2B5EF4-FFF2-40B4-BE49-F238E27FC236}">
                    <a16:creationId xmlns:a16="http://schemas.microsoft.com/office/drawing/2014/main" id="{FD6DFE6D-5A34-D276-2094-96513CE70C2B}"/>
                  </a:ext>
                </a:extLst>
              </p:cNvPr>
              <p:cNvCxnSpPr>
                <a:cxnSpLocks/>
                <a:stCxn id="35" idx="2"/>
                <a:endCxn id="23" idx="7"/>
              </p:cNvCxnSpPr>
              <p:nvPr/>
            </p:nvCxnSpPr>
            <p:spPr>
              <a:xfrm flipH="1">
                <a:off x="1850774" y="782522"/>
                <a:ext cx="743135" cy="130649"/>
              </a:xfrm>
              <a:prstGeom prst="straightConnector1">
                <a:avLst/>
              </a:prstGeom>
              <a:ln w="25400">
                <a:solidFill>
                  <a:schemeClr val="accent3">
                    <a:lumMod val="50000"/>
                  </a:schemeClr>
                </a:solidFill>
                <a:headEnd type="none" w="sm" len="sm"/>
                <a:tailEnd type="arrow" w="sm" len="sm"/>
              </a:ln>
            </p:spPr>
            <p:style>
              <a:lnRef idx="1">
                <a:schemeClr val="accent1"/>
              </a:lnRef>
              <a:fillRef idx="0">
                <a:schemeClr val="accent1"/>
              </a:fillRef>
              <a:effectRef idx="0">
                <a:schemeClr val="accent1"/>
              </a:effectRef>
              <a:fontRef idx="minor">
                <a:schemeClr val="tx1"/>
              </a:fontRef>
            </p:style>
          </p:cxnSp>
          <p:cxnSp>
            <p:nvCxnSpPr>
              <p:cNvPr id="54" name="Straight Arrow Connector 53">
                <a:extLst>
                  <a:ext uri="{FF2B5EF4-FFF2-40B4-BE49-F238E27FC236}">
                    <a16:creationId xmlns:a16="http://schemas.microsoft.com/office/drawing/2014/main" id="{B94467A6-E0AA-BB54-3CA1-4F74885FA61A}"/>
                  </a:ext>
                </a:extLst>
              </p:cNvPr>
              <p:cNvCxnSpPr>
                <a:cxnSpLocks/>
                <a:endCxn id="33" idx="6"/>
              </p:cNvCxnSpPr>
              <p:nvPr/>
            </p:nvCxnSpPr>
            <p:spPr>
              <a:xfrm flipH="1">
                <a:off x="1877134" y="4491190"/>
                <a:ext cx="716773" cy="0"/>
              </a:xfrm>
              <a:prstGeom prst="straightConnector1">
                <a:avLst/>
              </a:prstGeom>
              <a:ln w="25400">
                <a:solidFill>
                  <a:schemeClr val="accent3">
                    <a:lumMod val="50000"/>
                  </a:schemeClr>
                </a:solidFill>
                <a:headEnd type="none" w="sm" len="sm"/>
                <a:tailEnd type="arrow" w="sm" len="sm"/>
              </a:ln>
            </p:spPr>
            <p:style>
              <a:lnRef idx="1">
                <a:schemeClr val="accent1"/>
              </a:lnRef>
              <a:fillRef idx="0">
                <a:schemeClr val="accent1"/>
              </a:fillRef>
              <a:effectRef idx="0">
                <a:schemeClr val="accent1"/>
              </a:effectRef>
              <a:fontRef idx="minor">
                <a:schemeClr val="tx1"/>
              </a:fontRef>
            </p:style>
          </p:cxnSp>
          <p:cxnSp>
            <p:nvCxnSpPr>
              <p:cNvPr id="55" name="Straight Arrow Connector 54">
                <a:extLst>
                  <a:ext uri="{FF2B5EF4-FFF2-40B4-BE49-F238E27FC236}">
                    <a16:creationId xmlns:a16="http://schemas.microsoft.com/office/drawing/2014/main" id="{60B00640-45E6-CC5E-14D5-0CD497757C9A}"/>
                  </a:ext>
                </a:extLst>
              </p:cNvPr>
              <p:cNvCxnSpPr>
                <a:cxnSpLocks/>
                <a:stCxn id="25" idx="6"/>
                <a:endCxn id="39" idx="2"/>
              </p:cNvCxnSpPr>
              <p:nvPr/>
            </p:nvCxnSpPr>
            <p:spPr>
              <a:xfrm>
                <a:off x="1877134" y="1774861"/>
                <a:ext cx="716775" cy="148789"/>
              </a:xfrm>
              <a:prstGeom prst="straightConnector1">
                <a:avLst/>
              </a:prstGeom>
              <a:ln w="25400">
                <a:solidFill>
                  <a:schemeClr val="accent3">
                    <a:lumMod val="50000"/>
                  </a:schemeClr>
                </a:solidFill>
                <a:headEnd type="none" w="sm" len="sm"/>
                <a:tailEnd type="arrow" w="sm" len="sm"/>
              </a:ln>
            </p:spPr>
            <p:style>
              <a:lnRef idx="1">
                <a:schemeClr val="accent1"/>
              </a:lnRef>
              <a:fillRef idx="0">
                <a:schemeClr val="accent1"/>
              </a:fillRef>
              <a:effectRef idx="0">
                <a:schemeClr val="accent1"/>
              </a:effectRef>
              <a:fontRef idx="minor">
                <a:schemeClr val="tx1"/>
              </a:fontRef>
            </p:style>
          </p:cxnSp>
          <p:cxnSp>
            <p:nvCxnSpPr>
              <p:cNvPr id="56" name="Straight Arrow Connector 55">
                <a:extLst>
                  <a:ext uri="{FF2B5EF4-FFF2-40B4-BE49-F238E27FC236}">
                    <a16:creationId xmlns:a16="http://schemas.microsoft.com/office/drawing/2014/main" id="{B0FA681E-C54B-3C34-95B0-3B30A78D6530}"/>
                  </a:ext>
                </a:extLst>
              </p:cNvPr>
              <p:cNvCxnSpPr>
                <a:cxnSpLocks/>
                <a:stCxn id="38" idx="2"/>
                <a:endCxn id="25" idx="7"/>
              </p:cNvCxnSpPr>
              <p:nvPr/>
            </p:nvCxnSpPr>
            <p:spPr>
              <a:xfrm flipH="1">
                <a:off x="1850774" y="1638368"/>
                <a:ext cx="743135" cy="72853"/>
              </a:xfrm>
              <a:prstGeom prst="straightConnector1">
                <a:avLst/>
              </a:prstGeom>
              <a:ln w="25400">
                <a:solidFill>
                  <a:schemeClr val="accent3">
                    <a:lumMod val="50000"/>
                  </a:schemeClr>
                </a:solidFill>
                <a:headEnd type="none" w="sm" len="sm"/>
                <a:tailEnd type="arrow" w="sm" len="sm"/>
              </a:ln>
            </p:spPr>
            <p:style>
              <a:lnRef idx="1">
                <a:schemeClr val="accent1"/>
              </a:lnRef>
              <a:fillRef idx="0">
                <a:schemeClr val="accent1"/>
              </a:fillRef>
              <a:effectRef idx="0">
                <a:schemeClr val="accent1"/>
              </a:effectRef>
              <a:fontRef idx="minor">
                <a:schemeClr val="tx1"/>
              </a:fontRef>
            </p:style>
          </p:cxnSp>
          <p:cxnSp>
            <p:nvCxnSpPr>
              <p:cNvPr id="57" name="Straight Arrow Connector 56">
                <a:extLst>
                  <a:ext uri="{FF2B5EF4-FFF2-40B4-BE49-F238E27FC236}">
                    <a16:creationId xmlns:a16="http://schemas.microsoft.com/office/drawing/2014/main" id="{D9002E49-D55B-7CD7-DC32-F00CB943421F}"/>
                  </a:ext>
                </a:extLst>
              </p:cNvPr>
              <p:cNvCxnSpPr>
                <a:cxnSpLocks/>
                <a:stCxn id="26" idx="6"/>
                <a:endCxn id="40" idx="2"/>
              </p:cNvCxnSpPr>
              <p:nvPr/>
            </p:nvCxnSpPr>
            <p:spPr>
              <a:xfrm>
                <a:off x="1877134" y="2199286"/>
                <a:ext cx="716775" cy="9646"/>
              </a:xfrm>
              <a:prstGeom prst="straightConnector1">
                <a:avLst/>
              </a:prstGeom>
              <a:ln w="25400">
                <a:solidFill>
                  <a:schemeClr val="accent3">
                    <a:lumMod val="50000"/>
                  </a:schemeClr>
                </a:solidFill>
                <a:headEnd type="none" w="sm" len="sm"/>
                <a:tailEnd type="arrow" w="sm" len="sm"/>
              </a:ln>
            </p:spPr>
            <p:style>
              <a:lnRef idx="1">
                <a:schemeClr val="accent1"/>
              </a:lnRef>
              <a:fillRef idx="0">
                <a:schemeClr val="accent1"/>
              </a:fillRef>
              <a:effectRef idx="0">
                <a:schemeClr val="accent1"/>
              </a:effectRef>
              <a:fontRef idx="minor">
                <a:schemeClr val="tx1"/>
              </a:fontRef>
            </p:style>
          </p:cxnSp>
          <p:cxnSp>
            <p:nvCxnSpPr>
              <p:cNvPr id="58" name="Straight Arrow Connector 57">
                <a:extLst>
                  <a:ext uri="{FF2B5EF4-FFF2-40B4-BE49-F238E27FC236}">
                    <a16:creationId xmlns:a16="http://schemas.microsoft.com/office/drawing/2014/main" id="{750FBF0A-6C3D-B85F-624A-C83762C6D371}"/>
                  </a:ext>
                </a:extLst>
              </p:cNvPr>
              <p:cNvCxnSpPr>
                <a:cxnSpLocks/>
                <a:stCxn id="37" idx="2"/>
                <a:endCxn id="24" idx="6"/>
              </p:cNvCxnSpPr>
              <p:nvPr/>
            </p:nvCxnSpPr>
            <p:spPr>
              <a:xfrm flipH="1">
                <a:off x="1877134" y="1353086"/>
                <a:ext cx="716775" cy="9250"/>
              </a:xfrm>
              <a:prstGeom prst="straightConnector1">
                <a:avLst/>
              </a:prstGeom>
              <a:ln w="25400">
                <a:solidFill>
                  <a:schemeClr val="accent3">
                    <a:lumMod val="50000"/>
                  </a:schemeClr>
                </a:solidFill>
                <a:headEnd type="arrow" w="sm" len="sm"/>
                <a:tailEnd type="arrow" w="sm" len="sm"/>
              </a:ln>
            </p:spPr>
            <p:style>
              <a:lnRef idx="1">
                <a:schemeClr val="accent1"/>
              </a:lnRef>
              <a:fillRef idx="0">
                <a:schemeClr val="accent1"/>
              </a:fillRef>
              <a:effectRef idx="0">
                <a:schemeClr val="accent1"/>
              </a:effectRef>
              <a:fontRef idx="minor">
                <a:schemeClr val="tx1"/>
              </a:fontRef>
            </p:style>
          </p:cxnSp>
          <p:cxnSp>
            <p:nvCxnSpPr>
              <p:cNvPr id="59" name="Straight Arrow Connector 58">
                <a:extLst>
                  <a:ext uri="{FF2B5EF4-FFF2-40B4-BE49-F238E27FC236}">
                    <a16:creationId xmlns:a16="http://schemas.microsoft.com/office/drawing/2014/main" id="{5FF6AF18-29D1-B3BA-6251-10BB1E493F55}"/>
                  </a:ext>
                </a:extLst>
              </p:cNvPr>
              <p:cNvCxnSpPr>
                <a:cxnSpLocks/>
                <a:stCxn id="41" idx="2"/>
                <a:endCxn id="27" idx="6"/>
              </p:cNvCxnSpPr>
              <p:nvPr/>
            </p:nvCxnSpPr>
            <p:spPr>
              <a:xfrm flipH="1" flipV="1">
                <a:off x="1877134" y="2484011"/>
                <a:ext cx="716775" cy="10203"/>
              </a:xfrm>
              <a:prstGeom prst="straightConnector1">
                <a:avLst/>
              </a:prstGeom>
              <a:ln w="25400">
                <a:solidFill>
                  <a:schemeClr val="accent3">
                    <a:lumMod val="50000"/>
                  </a:schemeClr>
                </a:solidFill>
                <a:headEnd type="arrow" w="sm" len="sm"/>
                <a:tailEnd type="arrow" w="sm" len="sm"/>
              </a:ln>
            </p:spPr>
            <p:style>
              <a:lnRef idx="1">
                <a:schemeClr val="accent1"/>
              </a:lnRef>
              <a:fillRef idx="0">
                <a:schemeClr val="accent1"/>
              </a:fillRef>
              <a:effectRef idx="0">
                <a:schemeClr val="accent1"/>
              </a:effectRef>
              <a:fontRef idx="minor">
                <a:schemeClr val="tx1"/>
              </a:fontRef>
            </p:style>
          </p:cxnSp>
          <p:cxnSp>
            <p:nvCxnSpPr>
              <p:cNvPr id="60" name="Straight Arrow Connector 59">
                <a:extLst>
                  <a:ext uri="{FF2B5EF4-FFF2-40B4-BE49-F238E27FC236}">
                    <a16:creationId xmlns:a16="http://schemas.microsoft.com/office/drawing/2014/main" id="{90E69518-3ADC-B2D1-B1DF-6A84D8EC023A}"/>
                  </a:ext>
                </a:extLst>
              </p:cNvPr>
              <p:cNvCxnSpPr>
                <a:cxnSpLocks/>
                <a:stCxn id="42" idx="2"/>
                <a:endCxn id="28" idx="6"/>
              </p:cNvCxnSpPr>
              <p:nvPr/>
            </p:nvCxnSpPr>
            <p:spPr>
              <a:xfrm flipH="1" flipV="1">
                <a:off x="1877134" y="2768736"/>
                <a:ext cx="716775" cy="10760"/>
              </a:xfrm>
              <a:prstGeom prst="straightConnector1">
                <a:avLst/>
              </a:prstGeom>
              <a:ln w="25400">
                <a:solidFill>
                  <a:schemeClr val="accent3">
                    <a:lumMod val="50000"/>
                  </a:schemeClr>
                </a:solidFill>
                <a:headEnd type="arrow" w="sm" len="sm"/>
                <a:tailEnd type="arrow" w="sm" len="sm"/>
              </a:ln>
            </p:spPr>
            <p:style>
              <a:lnRef idx="1">
                <a:schemeClr val="accent1"/>
              </a:lnRef>
              <a:fillRef idx="0">
                <a:schemeClr val="accent1"/>
              </a:fillRef>
              <a:effectRef idx="0">
                <a:schemeClr val="accent1"/>
              </a:effectRef>
              <a:fontRef idx="minor">
                <a:schemeClr val="tx1"/>
              </a:fontRef>
            </p:style>
          </p:cxnSp>
          <p:cxnSp>
            <p:nvCxnSpPr>
              <p:cNvPr id="61" name="Straight Arrow Connector 60">
                <a:extLst>
                  <a:ext uri="{FF2B5EF4-FFF2-40B4-BE49-F238E27FC236}">
                    <a16:creationId xmlns:a16="http://schemas.microsoft.com/office/drawing/2014/main" id="{1246CCE6-F9E2-FDD0-27D8-5F899D03DC5F}"/>
                  </a:ext>
                </a:extLst>
              </p:cNvPr>
              <p:cNvCxnSpPr>
                <a:cxnSpLocks/>
                <a:stCxn id="43" idx="2"/>
                <a:endCxn id="29" idx="6"/>
              </p:cNvCxnSpPr>
              <p:nvPr/>
            </p:nvCxnSpPr>
            <p:spPr>
              <a:xfrm flipH="1" flipV="1">
                <a:off x="1877134" y="3053461"/>
                <a:ext cx="716775" cy="11317"/>
              </a:xfrm>
              <a:prstGeom prst="straightConnector1">
                <a:avLst/>
              </a:prstGeom>
              <a:ln w="25400">
                <a:solidFill>
                  <a:schemeClr val="accent3">
                    <a:lumMod val="50000"/>
                  </a:schemeClr>
                </a:solidFill>
                <a:headEnd type="arrow" w="sm" len="sm"/>
                <a:tailEnd type="arrow" w="sm" len="sm"/>
              </a:ln>
            </p:spPr>
            <p:style>
              <a:lnRef idx="1">
                <a:schemeClr val="accent1"/>
              </a:lnRef>
              <a:fillRef idx="0">
                <a:schemeClr val="accent1"/>
              </a:fillRef>
              <a:effectRef idx="0">
                <a:schemeClr val="accent1"/>
              </a:effectRef>
              <a:fontRef idx="minor">
                <a:schemeClr val="tx1"/>
              </a:fontRef>
            </p:style>
          </p:cxnSp>
          <p:cxnSp>
            <p:nvCxnSpPr>
              <p:cNvPr id="62" name="Straight Arrow Connector 61">
                <a:extLst>
                  <a:ext uri="{FF2B5EF4-FFF2-40B4-BE49-F238E27FC236}">
                    <a16:creationId xmlns:a16="http://schemas.microsoft.com/office/drawing/2014/main" id="{5416A30D-11E6-517B-F0B4-226FD67CDAF6}"/>
                  </a:ext>
                </a:extLst>
              </p:cNvPr>
              <p:cNvCxnSpPr>
                <a:cxnSpLocks/>
                <a:stCxn id="44" idx="2"/>
                <a:endCxn id="30" idx="6"/>
              </p:cNvCxnSpPr>
              <p:nvPr/>
            </p:nvCxnSpPr>
            <p:spPr>
              <a:xfrm flipH="1" flipV="1">
                <a:off x="1877134" y="3338186"/>
                <a:ext cx="716775" cy="11874"/>
              </a:xfrm>
              <a:prstGeom prst="straightConnector1">
                <a:avLst/>
              </a:prstGeom>
              <a:ln w="25400">
                <a:solidFill>
                  <a:schemeClr val="accent3">
                    <a:lumMod val="50000"/>
                  </a:schemeClr>
                </a:solidFill>
                <a:headEnd type="arrow" w="sm" len="sm"/>
                <a:tailEnd type="arrow" w="sm" len="sm"/>
              </a:ln>
            </p:spPr>
            <p:style>
              <a:lnRef idx="1">
                <a:schemeClr val="accent1"/>
              </a:lnRef>
              <a:fillRef idx="0">
                <a:schemeClr val="accent1"/>
              </a:fillRef>
              <a:effectRef idx="0">
                <a:schemeClr val="accent1"/>
              </a:effectRef>
              <a:fontRef idx="minor">
                <a:schemeClr val="tx1"/>
              </a:fontRef>
            </p:style>
          </p:cxnSp>
          <p:cxnSp>
            <p:nvCxnSpPr>
              <p:cNvPr id="63" name="Straight Arrow Connector 62">
                <a:extLst>
                  <a:ext uri="{FF2B5EF4-FFF2-40B4-BE49-F238E27FC236}">
                    <a16:creationId xmlns:a16="http://schemas.microsoft.com/office/drawing/2014/main" id="{0CE73978-48AC-A07C-96CF-C8B07F7A005C}"/>
                  </a:ext>
                </a:extLst>
              </p:cNvPr>
              <p:cNvCxnSpPr>
                <a:cxnSpLocks/>
                <a:stCxn id="31" idx="6"/>
                <a:endCxn id="45" idx="2"/>
              </p:cNvCxnSpPr>
              <p:nvPr/>
            </p:nvCxnSpPr>
            <p:spPr>
              <a:xfrm flipV="1">
                <a:off x="1877134" y="3635342"/>
                <a:ext cx="716775" cy="139969"/>
              </a:xfrm>
              <a:prstGeom prst="straightConnector1">
                <a:avLst/>
              </a:prstGeom>
              <a:ln w="25400">
                <a:solidFill>
                  <a:schemeClr val="accent3">
                    <a:lumMod val="50000"/>
                  </a:schemeClr>
                </a:solidFill>
                <a:headEnd type="none" w="sm" len="sm"/>
                <a:tailEnd type="arrow" w="sm" len="sm"/>
              </a:ln>
            </p:spPr>
            <p:style>
              <a:lnRef idx="1">
                <a:schemeClr val="accent1"/>
              </a:lnRef>
              <a:fillRef idx="0">
                <a:schemeClr val="accent1"/>
              </a:fillRef>
              <a:effectRef idx="0">
                <a:schemeClr val="accent1"/>
              </a:effectRef>
              <a:fontRef idx="minor">
                <a:schemeClr val="tx1"/>
              </a:fontRef>
            </p:style>
          </p:cxnSp>
          <p:cxnSp>
            <p:nvCxnSpPr>
              <p:cNvPr id="1024" name="Straight Arrow Connector 1023">
                <a:extLst>
                  <a:ext uri="{FF2B5EF4-FFF2-40B4-BE49-F238E27FC236}">
                    <a16:creationId xmlns:a16="http://schemas.microsoft.com/office/drawing/2014/main" id="{9B9097FC-C8AD-AAD0-AD02-6AE5FACBB9BA}"/>
                  </a:ext>
                </a:extLst>
              </p:cNvPr>
              <p:cNvCxnSpPr>
                <a:cxnSpLocks/>
                <a:stCxn id="46" idx="2"/>
                <a:endCxn id="31" idx="5"/>
              </p:cNvCxnSpPr>
              <p:nvPr/>
            </p:nvCxnSpPr>
            <p:spPr>
              <a:xfrm flipH="1" flipV="1">
                <a:off x="1850774" y="3838951"/>
                <a:ext cx="743135" cy="81673"/>
              </a:xfrm>
              <a:prstGeom prst="straightConnector1">
                <a:avLst/>
              </a:prstGeom>
              <a:ln w="25400">
                <a:solidFill>
                  <a:schemeClr val="accent3">
                    <a:lumMod val="50000"/>
                  </a:schemeClr>
                </a:solidFill>
                <a:headEnd type="none" w="sm" len="sm"/>
                <a:tailEnd type="arrow" w="sm" len="sm"/>
              </a:ln>
            </p:spPr>
            <p:style>
              <a:lnRef idx="1">
                <a:schemeClr val="accent1"/>
              </a:lnRef>
              <a:fillRef idx="0">
                <a:schemeClr val="accent1"/>
              </a:fillRef>
              <a:effectRef idx="0">
                <a:schemeClr val="accent1"/>
              </a:effectRef>
              <a:fontRef idx="minor">
                <a:schemeClr val="tx1"/>
              </a:fontRef>
            </p:style>
          </p:cxnSp>
        </p:grpSp>
        <p:sp>
          <p:nvSpPr>
            <p:cNvPr id="1038" name="Rectangle: Rounded Corners 1037">
              <a:extLst>
                <a:ext uri="{FF2B5EF4-FFF2-40B4-BE49-F238E27FC236}">
                  <a16:creationId xmlns:a16="http://schemas.microsoft.com/office/drawing/2014/main" id="{53C681B8-4AFD-B78A-5CA4-EDBB86223C7B}"/>
                </a:ext>
              </a:extLst>
            </p:cNvPr>
            <p:cNvSpPr/>
            <p:nvPr/>
          </p:nvSpPr>
          <p:spPr>
            <a:xfrm>
              <a:off x="15947532" y="13277850"/>
              <a:ext cx="2273075" cy="7655860"/>
            </a:xfrm>
            <a:prstGeom prst="roundRect">
              <a:avLst>
                <a:gd name="adj" fmla="val 5712"/>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1039" name="Rectangle: Rounded Corners 1038">
            <a:extLst>
              <a:ext uri="{FF2B5EF4-FFF2-40B4-BE49-F238E27FC236}">
                <a16:creationId xmlns:a16="http://schemas.microsoft.com/office/drawing/2014/main" id="{6DCE2D1F-699B-BE08-26B2-AB89621313B7}"/>
              </a:ext>
            </a:extLst>
          </p:cNvPr>
          <p:cNvSpPr/>
          <p:nvPr/>
        </p:nvSpPr>
        <p:spPr>
          <a:xfrm>
            <a:off x="15763316" y="13437149"/>
            <a:ext cx="13897816" cy="8055720"/>
          </a:xfrm>
          <a:prstGeom prst="roundRect">
            <a:avLst>
              <a:gd name="adj" fmla="val 5712"/>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41" name="TextBox 1040">
            <a:extLst>
              <a:ext uri="{FF2B5EF4-FFF2-40B4-BE49-F238E27FC236}">
                <a16:creationId xmlns:a16="http://schemas.microsoft.com/office/drawing/2014/main" id="{4694C022-7AB3-8A6D-5F59-7858AC968D97}"/>
              </a:ext>
            </a:extLst>
          </p:cNvPr>
          <p:cNvSpPr txBox="1"/>
          <p:nvPr/>
        </p:nvSpPr>
        <p:spPr>
          <a:xfrm>
            <a:off x="578547" y="22553820"/>
            <a:ext cx="15060706" cy="1015663"/>
          </a:xfrm>
          <a:prstGeom prst="rect">
            <a:avLst/>
          </a:prstGeom>
          <a:noFill/>
        </p:spPr>
        <p:txBody>
          <a:bodyPr wrap="square" rtlCol="0">
            <a:spAutoFit/>
          </a:bodyPr>
          <a:lstStyle/>
          <a:p>
            <a:r>
              <a:rPr lang="en-GB" sz="6000" b="1" dirty="0"/>
              <a:t>What did we find out?</a:t>
            </a:r>
          </a:p>
        </p:txBody>
      </p:sp>
      <p:sp>
        <p:nvSpPr>
          <p:cNvPr id="1042" name="TextBox 1041">
            <a:extLst>
              <a:ext uri="{FF2B5EF4-FFF2-40B4-BE49-F238E27FC236}">
                <a16:creationId xmlns:a16="http://schemas.microsoft.com/office/drawing/2014/main" id="{A05071BA-5CFA-DC26-FC59-2E97D380E700}"/>
              </a:ext>
            </a:extLst>
          </p:cNvPr>
          <p:cNvSpPr txBox="1"/>
          <p:nvPr/>
        </p:nvSpPr>
        <p:spPr>
          <a:xfrm>
            <a:off x="578547" y="23576116"/>
            <a:ext cx="14388737" cy="8894743"/>
          </a:xfrm>
          <a:prstGeom prst="rect">
            <a:avLst/>
          </a:prstGeom>
          <a:noFill/>
        </p:spPr>
        <p:txBody>
          <a:bodyPr wrap="square" rtlCol="0">
            <a:spAutoFit/>
          </a:bodyPr>
          <a:lstStyle/>
          <a:p>
            <a:r>
              <a:rPr lang="en-GB" sz="4400" dirty="0"/>
              <a:t>In total, 19 individuals completed at least 1 questionnaire. Before and after the reciprocal shadowing all participants were asked “How confident are you […] that you understand the role of pharmacists and pharmacy technicians working in the sector you [will visit / have visited]?”. Results are shown in fig 2. In addition, participants were asked for comments on their experience (selected comments shown below).</a:t>
            </a:r>
          </a:p>
          <a:p>
            <a:endParaRPr lang="en-GB" sz="4400" dirty="0"/>
          </a:p>
          <a:p>
            <a:r>
              <a:rPr lang="en-GB" sz="4400" dirty="0"/>
              <a:t>Although challenging to run, and benefits being difficult to quantify, providing an opportunity for those “doing the work” to “see the other side” has been beneficial, with increased understanding of roles being seen, as well as positive feedback.</a:t>
            </a:r>
          </a:p>
        </p:txBody>
      </p:sp>
      <p:sp>
        <p:nvSpPr>
          <p:cNvPr id="1043" name="TextBox 1042">
            <a:extLst>
              <a:ext uri="{FF2B5EF4-FFF2-40B4-BE49-F238E27FC236}">
                <a16:creationId xmlns:a16="http://schemas.microsoft.com/office/drawing/2014/main" id="{DF6FCB52-8C9B-288F-ABE6-AA1D35206389}"/>
              </a:ext>
            </a:extLst>
          </p:cNvPr>
          <p:cNvSpPr txBox="1"/>
          <p:nvPr/>
        </p:nvSpPr>
        <p:spPr>
          <a:xfrm>
            <a:off x="578547" y="33057953"/>
            <a:ext cx="15060706" cy="1015663"/>
          </a:xfrm>
          <a:prstGeom prst="rect">
            <a:avLst/>
          </a:prstGeom>
          <a:noFill/>
        </p:spPr>
        <p:txBody>
          <a:bodyPr wrap="square" rtlCol="0">
            <a:spAutoFit/>
          </a:bodyPr>
          <a:lstStyle/>
          <a:p>
            <a:r>
              <a:rPr lang="en-GB" sz="6000" b="1" dirty="0"/>
              <a:t>What will we do next?</a:t>
            </a:r>
          </a:p>
        </p:txBody>
      </p:sp>
      <p:sp>
        <p:nvSpPr>
          <p:cNvPr id="1044" name="TextBox 1043">
            <a:extLst>
              <a:ext uri="{FF2B5EF4-FFF2-40B4-BE49-F238E27FC236}">
                <a16:creationId xmlns:a16="http://schemas.microsoft.com/office/drawing/2014/main" id="{AE8F36AB-8D5A-282F-D119-AE77632F3303}"/>
              </a:ext>
            </a:extLst>
          </p:cNvPr>
          <p:cNvSpPr txBox="1"/>
          <p:nvPr/>
        </p:nvSpPr>
        <p:spPr>
          <a:xfrm>
            <a:off x="578547" y="34422348"/>
            <a:ext cx="14388737" cy="3477875"/>
          </a:xfrm>
          <a:prstGeom prst="rect">
            <a:avLst/>
          </a:prstGeom>
          <a:noFill/>
        </p:spPr>
        <p:txBody>
          <a:bodyPr wrap="square" rtlCol="0">
            <a:spAutoFit/>
          </a:bodyPr>
          <a:lstStyle/>
          <a:p>
            <a:r>
              <a:rPr lang="en-GB" sz="4400" dirty="0"/>
              <a:t>Using the links we have established, we aim to provide similar opportunities to individuals who request it in the future, and suggest it may be a model that other centres could use to improve links and understanding across the care interface for that actively “doing the work” on the ground</a:t>
            </a:r>
          </a:p>
        </p:txBody>
      </p:sp>
      <p:sp>
        <p:nvSpPr>
          <p:cNvPr id="1045" name="Speech Bubble: Rectangle with Corners Rounded 1044">
            <a:extLst>
              <a:ext uri="{FF2B5EF4-FFF2-40B4-BE49-F238E27FC236}">
                <a16:creationId xmlns:a16="http://schemas.microsoft.com/office/drawing/2014/main" id="{52E6E6C1-3347-299F-6C84-FD17DEC865BB}"/>
              </a:ext>
            </a:extLst>
          </p:cNvPr>
          <p:cNvSpPr/>
          <p:nvPr/>
        </p:nvSpPr>
        <p:spPr>
          <a:xfrm>
            <a:off x="22952297" y="35156460"/>
            <a:ext cx="6424592" cy="2710317"/>
          </a:xfrm>
          <a:prstGeom prst="wedgeRoundRectCallou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200" i="1" dirty="0">
                <a:solidFill>
                  <a:schemeClr val="tx1"/>
                </a:solidFill>
              </a:rPr>
              <a:t>“It was really a really positive and bright experience and I would highly recommend doing this more often with different sectors […]”</a:t>
            </a:r>
          </a:p>
        </p:txBody>
      </p:sp>
      <p:sp>
        <p:nvSpPr>
          <p:cNvPr id="1046" name="Speech Bubble: Rectangle with Corners Rounded 1045">
            <a:extLst>
              <a:ext uri="{FF2B5EF4-FFF2-40B4-BE49-F238E27FC236}">
                <a16:creationId xmlns:a16="http://schemas.microsoft.com/office/drawing/2014/main" id="{EC833CE7-1899-3A47-0583-EA11517939A5}"/>
              </a:ext>
            </a:extLst>
          </p:cNvPr>
          <p:cNvSpPr/>
          <p:nvPr/>
        </p:nvSpPr>
        <p:spPr>
          <a:xfrm>
            <a:off x="15763316" y="35277035"/>
            <a:ext cx="6020430" cy="1949055"/>
          </a:xfrm>
          <a:prstGeom prst="wedgeRoundRectCallou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200" i="1" dirty="0">
                <a:solidFill>
                  <a:schemeClr val="tx1"/>
                </a:solidFill>
              </a:rPr>
              <a:t>“I feel it was a very useful visit and will improve understanding and networking between teams”</a:t>
            </a:r>
          </a:p>
        </p:txBody>
      </p:sp>
      <p:sp>
        <p:nvSpPr>
          <p:cNvPr id="1047" name="Speech Bubble: Rectangle with Corners Rounded 1046">
            <a:extLst>
              <a:ext uri="{FF2B5EF4-FFF2-40B4-BE49-F238E27FC236}">
                <a16:creationId xmlns:a16="http://schemas.microsoft.com/office/drawing/2014/main" id="{202B412F-389F-2D45-A0B2-B50B1739D450}"/>
              </a:ext>
            </a:extLst>
          </p:cNvPr>
          <p:cNvSpPr/>
          <p:nvPr/>
        </p:nvSpPr>
        <p:spPr>
          <a:xfrm>
            <a:off x="1048289" y="38705293"/>
            <a:ext cx="7640808" cy="2174504"/>
          </a:xfrm>
          <a:prstGeom prst="wedgeRoundRectCallou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200" i="1" dirty="0">
                <a:solidFill>
                  <a:schemeClr val="tx1"/>
                </a:solidFill>
              </a:rPr>
              <a:t>“I enjoyed shadowing the same pharmacist that shadowed me as we were both able to reflect on the differences/similarities between our roles”</a:t>
            </a:r>
          </a:p>
        </p:txBody>
      </p:sp>
      <p:sp>
        <p:nvSpPr>
          <p:cNvPr id="1048" name="TextBox 1047">
            <a:extLst>
              <a:ext uri="{FF2B5EF4-FFF2-40B4-BE49-F238E27FC236}">
                <a16:creationId xmlns:a16="http://schemas.microsoft.com/office/drawing/2014/main" id="{70E52AE7-2486-E6D8-FD28-E11D5FB006AF}"/>
              </a:ext>
            </a:extLst>
          </p:cNvPr>
          <p:cNvSpPr txBox="1"/>
          <p:nvPr/>
        </p:nvSpPr>
        <p:spPr>
          <a:xfrm>
            <a:off x="3701196" y="3495039"/>
            <a:ext cx="26593838" cy="769441"/>
          </a:xfrm>
          <a:prstGeom prst="rect">
            <a:avLst/>
          </a:prstGeom>
          <a:noFill/>
        </p:spPr>
        <p:txBody>
          <a:bodyPr wrap="square" rtlCol="0">
            <a:spAutoFit/>
          </a:bodyPr>
          <a:lstStyle/>
          <a:p>
            <a:r>
              <a:rPr lang="en-GB" sz="4400" b="1" u="sng" dirty="0"/>
              <a:t>Dave </a:t>
            </a:r>
            <a:r>
              <a:rPr lang="en-GB" sz="4400" b="1" u="sng" dirty="0" err="1"/>
              <a:t>Abbott</a:t>
            </a:r>
            <a:r>
              <a:rPr lang="en-GB" sz="4400" b="1" dirty="0" err="1"/>
              <a:t>,</a:t>
            </a:r>
            <a:r>
              <a:rPr lang="en-GB" sz="4400" b="1" dirty="0"/>
              <a:t> Leeds Medicines Advice, </a:t>
            </a:r>
            <a:r>
              <a:rPr lang="en-GB" sz="4400" b="1" dirty="0" err="1"/>
              <a:t>Phillippa</a:t>
            </a:r>
            <a:r>
              <a:rPr lang="en-GB" sz="4400" b="1" dirty="0"/>
              <a:t> Lofts, Leeds Medicines Advice, Hadeel Mohamed, SEL GP Group</a:t>
            </a:r>
          </a:p>
        </p:txBody>
      </p:sp>
      <p:sp>
        <p:nvSpPr>
          <p:cNvPr id="1049" name="Speech Bubble: Rectangle with Corners Rounded 1048">
            <a:extLst>
              <a:ext uri="{FF2B5EF4-FFF2-40B4-BE49-F238E27FC236}">
                <a16:creationId xmlns:a16="http://schemas.microsoft.com/office/drawing/2014/main" id="{37672C69-A650-A237-DD1D-F059FECF83BF}"/>
              </a:ext>
            </a:extLst>
          </p:cNvPr>
          <p:cNvSpPr/>
          <p:nvPr/>
        </p:nvSpPr>
        <p:spPr>
          <a:xfrm>
            <a:off x="9032398" y="38178139"/>
            <a:ext cx="8148848" cy="1949055"/>
          </a:xfrm>
          <a:prstGeom prst="wedgeRoundRectCallou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200" i="1" dirty="0">
                <a:solidFill>
                  <a:schemeClr val="tx1"/>
                </a:solidFill>
              </a:rPr>
              <a:t>“I felt very welcomed, everyone was really friendly and eager to show me things, it was good to see the various resources you use […]”</a:t>
            </a:r>
          </a:p>
        </p:txBody>
      </p:sp>
      <p:sp>
        <p:nvSpPr>
          <p:cNvPr id="1051" name="Speech Bubble: Rectangle with Corners Rounded 1050">
            <a:extLst>
              <a:ext uri="{FF2B5EF4-FFF2-40B4-BE49-F238E27FC236}">
                <a16:creationId xmlns:a16="http://schemas.microsoft.com/office/drawing/2014/main" id="{FBEBB16C-E74A-FAB9-D8E6-762A457C2D79}"/>
              </a:ext>
            </a:extLst>
          </p:cNvPr>
          <p:cNvSpPr/>
          <p:nvPr/>
        </p:nvSpPr>
        <p:spPr>
          <a:xfrm>
            <a:off x="17985402" y="38056615"/>
            <a:ext cx="4622800" cy="1087539"/>
          </a:xfrm>
          <a:prstGeom prst="wedgeRoundRectCallou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200" i="1" dirty="0">
                <a:solidFill>
                  <a:schemeClr val="tx1"/>
                </a:solidFill>
              </a:rPr>
              <a:t>“An excellent experience”</a:t>
            </a:r>
          </a:p>
        </p:txBody>
      </p:sp>
      <p:pic>
        <p:nvPicPr>
          <p:cNvPr id="4" name="Graphic 3" descr="Hospital outline">
            <a:extLst>
              <a:ext uri="{FF2B5EF4-FFF2-40B4-BE49-F238E27FC236}">
                <a16:creationId xmlns:a16="http://schemas.microsoft.com/office/drawing/2014/main" id="{BF86F21D-2BA5-F18C-F329-A6F8B0496863}"/>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16137463" y="13649055"/>
            <a:ext cx="684000" cy="684000"/>
          </a:xfrm>
          <a:prstGeom prst="rect">
            <a:avLst/>
          </a:prstGeom>
        </p:spPr>
      </p:pic>
      <p:pic>
        <p:nvPicPr>
          <p:cNvPr id="9" name="Graphic 8" descr="City outline">
            <a:extLst>
              <a:ext uri="{FF2B5EF4-FFF2-40B4-BE49-F238E27FC236}">
                <a16:creationId xmlns:a16="http://schemas.microsoft.com/office/drawing/2014/main" id="{682DA5CC-12A5-C835-5D4D-54DB56E03E3F}"/>
              </a:ext>
            </a:extLst>
          </p:cNvPr>
          <p:cNvPicPr>
            <a:picLocks noChangeAspect="1"/>
          </p:cNvPicPr>
          <p:nvPr/>
        </p:nvPicPr>
        <p:blipFill>
          <a:blip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p:blipFill>
        <p:spPr>
          <a:xfrm>
            <a:off x="17583851" y="13654404"/>
            <a:ext cx="684000" cy="684000"/>
          </a:xfrm>
          <a:prstGeom prst="rect">
            <a:avLst/>
          </a:prstGeom>
        </p:spPr>
      </p:pic>
    </p:spTree>
    <p:extLst>
      <p:ext uri="{BB962C8B-B14F-4D97-AF65-F5344CB8AC3E}">
        <p14:creationId xmlns:p14="http://schemas.microsoft.com/office/powerpoint/2010/main" val="4116768124"/>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181</TotalTime>
  <Words>621</Words>
  <Application>Microsoft Office PowerPoint</Application>
  <PresentationFormat>Custom</PresentationFormat>
  <Paragraphs>29</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Calibri Light</vt:lpstr>
      <vt:lpstr>Office Theme</vt:lpstr>
      <vt:lpstr>PowerPoint Presentation</vt:lpstr>
    </vt:vector>
  </TitlesOfParts>
  <Company>Leeds Teaching Hospitals NHS Trust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ABBOTT, David (LEEDS TEACHING HOSPITALS NHS TRUST)</dc:creator>
  <cp:lastModifiedBy>Thompson Clare - Office Manager</cp:lastModifiedBy>
  <cp:revision>3</cp:revision>
  <cp:lastPrinted>2023-09-20T10:54:30Z</cp:lastPrinted>
  <dcterms:created xsi:type="dcterms:W3CDTF">2023-09-20T09:52:01Z</dcterms:created>
  <dcterms:modified xsi:type="dcterms:W3CDTF">2023-10-31T09:54:50Z</dcterms:modified>
</cp:coreProperties>
</file>