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5975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7" d="100"/>
          <a:sy n="17" d="100"/>
        </p:scale>
        <p:origin x="157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trust.leedsth.nhs.uk\Data\Department\Pharmacy\MI\Mi%20Active%20Folder\Statistics\Medicines%20Info\ODBC%20to%20MIDB%20data.xlsm"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Sheet1!$E$13</c:f>
              <c:strCache>
                <c:ptCount val="1"/>
                <c:pt idx="0">
                  <c:v>Pre-</c:v>
                </c:pt>
              </c:strCache>
            </c:strRef>
          </c:tx>
          <c:spPr>
            <a:ln w="127000" cap="rnd">
              <a:solidFill>
                <a:schemeClr val="accent2"/>
              </a:solidFill>
              <a:round/>
            </a:ln>
            <a:effectLst/>
          </c:spPr>
          <c:marker>
            <c:symbol val="none"/>
          </c:marker>
          <c:cat>
            <c:strRef>
              <c:f>Sheet1!$F$12:$J$12</c:f>
              <c:strCache>
                <c:ptCount val="5"/>
                <c:pt idx="0">
                  <c:v>Extremely not confident</c:v>
                </c:pt>
                <c:pt idx="1">
                  <c:v>Somewhat not confident</c:v>
                </c:pt>
                <c:pt idx="2">
                  <c:v>Neutral</c:v>
                </c:pt>
                <c:pt idx="3">
                  <c:v>Somewhat confident</c:v>
                </c:pt>
                <c:pt idx="4">
                  <c:v>Extremely confident</c:v>
                </c:pt>
              </c:strCache>
            </c:strRef>
          </c:cat>
          <c:val>
            <c:numRef>
              <c:f>Sheet1!$F$13:$J$13</c:f>
              <c:numCache>
                <c:formatCode>0%</c:formatCode>
                <c:ptCount val="5"/>
                <c:pt idx="0">
                  <c:v>0.11</c:v>
                </c:pt>
                <c:pt idx="1">
                  <c:v>0.11</c:v>
                </c:pt>
                <c:pt idx="2">
                  <c:v>0.53</c:v>
                </c:pt>
                <c:pt idx="3">
                  <c:v>0.26</c:v>
                </c:pt>
                <c:pt idx="4">
                  <c:v>0</c:v>
                </c:pt>
              </c:numCache>
            </c:numRef>
          </c:val>
          <c:smooth val="1"/>
          <c:extLst>
            <c:ext xmlns:c16="http://schemas.microsoft.com/office/drawing/2014/chart" uri="{C3380CC4-5D6E-409C-BE32-E72D297353CC}">
              <c16:uniqueId val="{00000000-6A07-43B2-8C32-F0E0CD72FB73}"/>
            </c:ext>
          </c:extLst>
        </c:ser>
        <c:ser>
          <c:idx val="1"/>
          <c:order val="1"/>
          <c:tx>
            <c:strRef>
              <c:f>Sheet1!$E$14</c:f>
              <c:strCache>
                <c:ptCount val="1"/>
                <c:pt idx="0">
                  <c:v>Post-</c:v>
                </c:pt>
              </c:strCache>
            </c:strRef>
          </c:tx>
          <c:spPr>
            <a:ln w="127000" cap="rnd">
              <a:solidFill>
                <a:schemeClr val="accent6">
                  <a:lumMod val="75000"/>
                </a:schemeClr>
              </a:solidFill>
              <a:round/>
            </a:ln>
            <a:effectLst/>
          </c:spPr>
          <c:marker>
            <c:symbol val="none"/>
          </c:marker>
          <c:cat>
            <c:strRef>
              <c:f>Sheet1!$F$12:$J$12</c:f>
              <c:strCache>
                <c:ptCount val="5"/>
                <c:pt idx="0">
                  <c:v>Extremely not confident</c:v>
                </c:pt>
                <c:pt idx="1">
                  <c:v>Somewhat not confident</c:v>
                </c:pt>
                <c:pt idx="2">
                  <c:v>Neutral</c:v>
                </c:pt>
                <c:pt idx="3">
                  <c:v>Somewhat confident</c:v>
                </c:pt>
                <c:pt idx="4">
                  <c:v>Extremely confident</c:v>
                </c:pt>
              </c:strCache>
            </c:strRef>
          </c:cat>
          <c:val>
            <c:numRef>
              <c:f>Sheet1!$F$14:$J$14</c:f>
              <c:numCache>
                <c:formatCode>0%</c:formatCode>
                <c:ptCount val="5"/>
                <c:pt idx="0">
                  <c:v>0</c:v>
                </c:pt>
                <c:pt idx="1">
                  <c:v>0</c:v>
                </c:pt>
                <c:pt idx="2">
                  <c:v>0</c:v>
                </c:pt>
                <c:pt idx="3">
                  <c:v>0.64</c:v>
                </c:pt>
                <c:pt idx="4">
                  <c:v>0.36</c:v>
                </c:pt>
              </c:numCache>
            </c:numRef>
          </c:val>
          <c:smooth val="1"/>
          <c:extLst>
            <c:ext xmlns:c16="http://schemas.microsoft.com/office/drawing/2014/chart" uri="{C3380CC4-5D6E-409C-BE32-E72D297353CC}">
              <c16:uniqueId val="{00000001-6A07-43B2-8C32-F0E0CD72FB73}"/>
            </c:ext>
          </c:extLst>
        </c:ser>
        <c:dLbls>
          <c:showLegendKey val="0"/>
          <c:showVal val="0"/>
          <c:showCatName val="0"/>
          <c:showSerName val="0"/>
          <c:showPercent val="0"/>
          <c:showBubbleSize val="0"/>
        </c:dLbls>
        <c:smooth val="0"/>
        <c:axId val="636272720"/>
        <c:axId val="636269392"/>
      </c:lineChart>
      <c:catAx>
        <c:axId val="63627272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n-US"/>
          </a:p>
        </c:txPr>
        <c:crossAx val="636269392"/>
        <c:crossesAt val="-10"/>
        <c:auto val="1"/>
        <c:lblAlgn val="ctr"/>
        <c:lblOffset val="100"/>
        <c:noMultiLvlLbl val="0"/>
      </c:catAx>
      <c:valAx>
        <c:axId val="6362693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n-US"/>
          </a:p>
        </c:txPr>
        <c:crossAx val="6362727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[ODBC to MIDB data.xlsm]Sheet3!PivotTable1</c:name>
    <c:fmtId val="4"/>
  </c:pivotSource>
  <c:chart>
    <c:autoTitleDeleted val="1"/>
    <c:pivotFmts>
      <c:pivotFmt>
        <c:idx val="0"/>
        <c:spPr>
          <a:solidFill>
            <a:schemeClr val="accent1"/>
          </a:solidFill>
          <a:ln w="28575" cap="rnd">
            <a:solidFill>
              <a:schemeClr val="accent1"/>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27000" cap="rnd">
            <a:solidFill>
              <a:schemeClr val="tx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27000" cap="rnd">
            <a:solidFill>
              <a:schemeClr val="tx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w="127000" cap="rnd">
            <a:solidFill>
              <a:schemeClr val="tx2"/>
            </a:solidFill>
            <a:round/>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lineChart>
        <c:grouping val="standard"/>
        <c:varyColors val="0"/>
        <c:ser>
          <c:idx val="0"/>
          <c:order val="0"/>
          <c:tx>
            <c:strRef>
              <c:f>Sheet3!$B$3</c:f>
              <c:strCache>
                <c:ptCount val="1"/>
                <c:pt idx="0">
                  <c:v>Total</c:v>
                </c:pt>
              </c:strCache>
            </c:strRef>
          </c:tx>
          <c:spPr>
            <a:ln w="127000" cap="rnd">
              <a:solidFill>
                <a:schemeClr val="accent2"/>
              </a:solidFill>
              <a:round/>
            </a:ln>
            <a:effectLst/>
          </c:spPr>
          <c:marker>
            <c:symbol val="none"/>
          </c:marker>
          <c:cat>
            <c:multiLvlStrRef>
              <c:f>Sheet3!$A$4:$A$65</c:f>
              <c:multiLvlStrCache>
                <c:ptCount val="56"/>
                <c:lvl>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pt idx="29">
                    <c:v>Jun</c:v>
                  </c:pt>
                  <c:pt idx="30">
                    <c:v>Jul</c:v>
                  </c:pt>
                  <c:pt idx="31">
                    <c:v>Aug</c:v>
                  </c:pt>
                  <c:pt idx="32">
                    <c:v>Sep</c:v>
                  </c:pt>
                  <c:pt idx="33">
                    <c:v>Oct</c:v>
                  </c:pt>
                  <c:pt idx="34">
                    <c:v>Nov</c:v>
                  </c:pt>
                  <c:pt idx="35">
                    <c:v>Dec</c:v>
                  </c:pt>
                  <c:pt idx="36">
                    <c:v>Jan</c:v>
                  </c:pt>
                  <c:pt idx="37">
                    <c:v>Feb</c:v>
                  </c:pt>
                  <c:pt idx="38">
                    <c:v>Mar</c:v>
                  </c:pt>
                  <c:pt idx="39">
                    <c:v>Apr</c:v>
                  </c:pt>
                  <c:pt idx="40">
                    <c:v>May</c:v>
                  </c:pt>
                  <c:pt idx="41">
                    <c:v>Jun</c:v>
                  </c:pt>
                  <c:pt idx="42">
                    <c:v>Jul</c:v>
                  </c:pt>
                  <c:pt idx="43">
                    <c:v>Aug</c:v>
                  </c:pt>
                  <c:pt idx="44">
                    <c:v>Sep</c:v>
                  </c:pt>
                  <c:pt idx="45">
                    <c:v>Oct</c:v>
                  </c:pt>
                  <c:pt idx="46">
                    <c:v>Nov</c:v>
                  </c:pt>
                  <c:pt idx="47">
                    <c:v>Dec</c:v>
                  </c:pt>
                  <c:pt idx="48">
                    <c:v>Jan</c:v>
                  </c:pt>
                  <c:pt idx="49">
                    <c:v>Feb</c:v>
                  </c:pt>
                  <c:pt idx="50">
                    <c:v>Mar</c:v>
                  </c:pt>
                  <c:pt idx="51">
                    <c:v>Apr</c:v>
                  </c:pt>
                  <c:pt idx="52">
                    <c:v>May</c:v>
                  </c:pt>
                  <c:pt idx="53">
                    <c:v>Jun</c:v>
                  </c:pt>
                  <c:pt idx="54">
                    <c:v>Jul</c:v>
                  </c:pt>
                  <c:pt idx="55">
                    <c:v>Aug</c:v>
                  </c:pt>
                </c:lvl>
                <c:lvl>
                  <c:pt idx="0">
                    <c:v>2019</c:v>
                  </c:pt>
                  <c:pt idx="12">
                    <c:v>2020</c:v>
                  </c:pt>
                  <c:pt idx="24">
                    <c:v>2021</c:v>
                  </c:pt>
                  <c:pt idx="36">
                    <c:v>2022</c:v>
                  </c:pt>
                  <c:pt idx="48">
                    <c:v>2023</c:v>
                  </c:pt>
                </c:lvl>
              </c:multiLvlStrCache>
            </c:multiLvlStrRef>
          </c:cat>
          <c:val>
            <c:numRef>
              <c:f>Sheet3!$B$4:$B$65</c:f>
              <c:numCache>
                <c:formatCode>General</c:formatCode>
                <c:ptCount val="56"/>
                <c:pt idx="0">
                  <c:v>24</c:v>
                </c:pt>
                <c:pt idx="1">
                  <c:v>40</c:v>
                </c:pt>
                <c:pt idx="2">
                  <c:v>45</c:v>
                </c:pt>
                <c:pt idx="3">
                  <c:v>32</c:v>
                </c:pt>
                <c:pt idx="4">
                  <c:v>30</c:v>
                </c:pt>
                <c:pt idx="5">
                  <c:v>32</c:v>
                </c:pt>
                <c:pt idx="6">
                  <c:v>36</c:v>
                </c:pt>
                <c:pt idx="7">
                  <c:v>37</c:v>
                </c:pt>
                <c:pt idx="8">
                  <c:v>37</c:v>
                </c:pt>
                <c:pt idx="9">
                  <c:v>46</c:v>
                </c:pt>
                <c:pt idx="10">
                  <c:v>37</c:v>
                </c:pt>
                <c:pt idx="11">
                  <c:v>37</c:v>
                </c:pt>
                <c:pt idx="12">
                  <c:v>48</c:v>
                </c:pt>
                <c:pt idx="13">
                  <c:v>32</c:v>
                </c:pt>
                <c:pt idx="14">
                  <c:v>42</c:v>
                </c:pt>
                <c:pt idx="15">
                  <c:v>34</c:v>
                </c:pt>
                <c:pt idx="16">
                  <c:v>33</c:v>
                </c:pt>
                <c:pt idx="17">
                  <c:v>37</c:v>
                </c:pt>
                <c:pt idx="18">
                  <c:v>33</c:v>
                </c:pt>
                <c:pt idx="19">
                  <c:v>38</c:v>
                </c:pt>
                <c:pt idx="20">
                  <c:v>39</c:v>
                </c:pt>
                <c:pt idx="21">
                  <c:v>36</c:v>
                </c:pt>
                <c:pt idx="22">
                  <c:v>71</c:v>
                </c:pt>
                <c:pt idx="23">
                  <c:v>20</c:v>
                </c:pt>
                <c:pt idx="24">
                  <c:v>42</c:v>
                </c:pt>
                <c:pt idx="25">
                  <c:v>57</c:v>
                </c:pt>
                <c:pt idx="26">
                  <c:v>76</c:v>
                </c:pt>
                <c:pt idx="27">
                  <c:v>80</c:v>
                </c:pt>
                <c:pt idx="28">
                  <c:v>72</c:v>
                </c:pt>
                <c:pt idx="29">
                  <c:v>81</c:v>
                </c:pt>
                <c:pt idx="30">
                  <c:v>56</c:v>
                </c:pt>
                <c:pt idx="31">
                  <c:v>58</c:v>
                </c:pt>
                <c:pt idx="32">
                  <c:v>102</c:v>
                </c:pt>
                <c:pt idx="33">
                  <c:v>58</c:v>
                </c:pt>
                <c:pt idx="34">
                  <c:v>78</c:v>
                </c:pt>
                <c:pt idx="35">
                  <c:v>54</c:v>
                </c:pt>
                <c:pt idx="36">
                  <c:v>49</c:v>
                </c:pt>
                <c:pt idx="37">
                  <c:v>59</c:v>
                </c:pt>
                <c:pt idx="38">
                  <c:v>45</c:v>
                </c:pt>
                <c:pt idx="39">
                  <c:v>63</c:v>
                </c:pt>
                <c:pt idx="40">
                  <c:v>65</c:v>
                </c:pt>
                <c:pt idx="41">
                  <c:v>88</c:v>
                </c:pt>
                <c:pt idx="42">
                  <c:v>64</c:v>
                </c:pt>
                <c:pt idx="43">
                  <c:v>79</c:v>
                </c:pt>
                <c:pt idx="44">
                  <c:v>79</c:v>
                </c:pt>
                <c:pt idx="45">
                  <c:v>87</c:v>
                </c:pt>
                <c:pt idx="46">
                  <c:v>94</c:v>
                </c:pt>
                <c:pt idx="47">
                  <c:v>69</c:v>
                </c:pt>
                <c:pt idx="48">
                  <c:v>63</c:v>
                </c:pt>
                <c:pt idx="49">
                  <c:v>68</c:v>
                </c:pt>
                <c:pt idx="50">
                  <c:v>96</c:v>
                </c:pt>
                <c:pt idx="51">
                  <c:v>81</c:v>
                </c:pt>
                <c:pt idx="52">
                  <c:v>80</c:v>
                </c:pt>
                <c:pt idx="53">
                  <c:v>143</c:v>
                </c:pt>
                <c:pt idx="54">
                  <c:v>134</c:v>
                </c:pt>
                <c:pt idx="55">
                  <c:v>128</c:v>
                </c:pt>
              </c:numCache>
            </c:numRef>
          </c:val>
          <c:smooth val="1"/>
          <c:extLst>
            <c:ext xmlns:c16="http://schemas.microsoft.com/office/drawing/2014/chart" uri="{C3380CC4-5D6E-409C-BE32-E72D297353CC}">
              <c16:uniqueId val="{00000000-AE0D-4A23-B422-FE501B1E8A4D}"/>
            </c:ext>
          </c:extLst>
        </c:ser>
        <c:dLbls>
          <c:showLegendKey val="0"/>
          <c:showVal val="0"/>
          <c:showCatName val="0"/>
          <c:showSerName val="0"/>
          <c:showPercent val="0"/>
          <c:showBubbleSize val="0"/>
        </c:dLbls>
        <c:smooth val="0"/>
        <c:axId val="780195312"/>
        <c:axId val="780195728"/>
      </c:lineChart>
      <c:catAx>
        <c:axId val="780195312"/>
        <c:scaling>
          <c:orientation val="minMax"/>
        </c:scaling>
        <c:delete val="1"/>
        <c:axPos val="b"/>
        <c:numFmt formatCode="General" sourceLinked="1"/>
        <c:majorTickMark val="none"/>
        <c:minorTickMark val="none"/>
        <c:tickLblPos val="nextTo"/>
        <c:crossAx val="780195728"/>
        <c:crosses val="autoZero"/>
        <c:auto val="1"/>
        <c:lblAlgn val="ctr"/>
        <c:lblOffset val="100"/>
        <c:noMultiLvlLbl val="0"/>
      </c:catAx>
      <c:valAx>
        <c:axId val="78019572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1" i="0" u="none" strike="noStrike" kern="1200" baseline="0">
                <a:solidFill>
                  <a:schemeClr val="tx1">
                    <a:lumMod val="65000"/>
                    <a:lumOff val="35000"/>
                  </a:schemeClr>
                </a:solidFill>
                <a:latin typeface="+mn-lt"/>
                <a:ea typeface="+mn-ea"/>
                <a:cs typeface="+mn-cs"/>
              </a:defRPr>
            </a:pPr>
            <a:endParaRPr lang="en-US"/>
          </a:p>
        </c:txPr>
        <c:crossAx val="780195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02B9FF1-D368-4C74-8C9B-2960FF05C465}"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38154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2B9FF1-D368-4C74-8C9B-2960FF05C465}"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493140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2B9FF1-D368-4C74-8C9B-2960FF05C465}"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60843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2B9FF1-D368-4C74-8C9B-2960FF05C465}"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49327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02B9FF1-D368-4C74-8C9B-2960FF05C465}" type="datetimeFigureOut">
              <a:rPr lang="en-GB" smtClean="0"/>
              <a:t>31/10/2023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41337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02B9FF1-D368-4C74-8C9B-2960FF05C465}"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312483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02B9FF1-D368-4C74-8C9B-2960FF05C465}" type="datetimeFigureOut">
              <a:rPr lang="en-GB" smtClean="0"/>
              <a:t>31/10/2023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817962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02B9FF1-D368-4C74-8C9B-2960FF05C465}" type="datetimeFigureOut">
              <a:rPr lang="en-GB" smtClean="0"/>
              <a:t>31/10/2023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26932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B9FF1-D368-4C74-8C9B-2960FF05C465}" type="datetimeFigureOut">
              <a:rPr lang="en-GB" smtClean="0"/>
              <a:t>31/10/2023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326928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D02B9FF1-D368-4C74-8C9B-2960FF05C465}"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278286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D02B9FF1-D368-4C74-8C9B-2960FF05C465}" type="datetimeFigureOut">
              <a:rPr lang="en-GB" smtClean="0"/>
              <a:t>31/10/2023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7994F-AE0E-49AD-857A-E8BD7F0B6FE8}" type="slidenum">
              <a:rPr lang="en-GB" smtClean="0"/>
              <a:t>‹#›</a:t>
            </a:fld>
            <a:endParaRPr lang="en-GB"/>
          </a:p>
        </p:txBody>
      </p:sp>
    </p:spTree>
    <p:extLst>
      <p:ext uri="{BB962C8B-B14F-4D97-AF65-F5344CB8AC3E}">
        <p14:creationId xmlns:p14="http://schemas.microsoft.com/office/powerpoint/2010/main" val="154039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02B9FF1-D368-4C74-8C9B-2960FF05C465}" type="datetimeFigureOut">
              <a:rPr lang="en-GB" smtClean="0"/>
              <a:t>31/10/2023</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39E7994F-AE0E-49AD-857A-E8BD7F0B6FE8}" type="slidenum">
              <a:rPr lang="en-GB" smtClean="0"/>
              <a:t>‹#›</a:t>
            </a:fld>
            <a:endParaRPr lang="en-GB"/>
          </a:p>
        </p:txBody>
      </p:sp>
    </p:spTree>
    <p:extLst>
      <p:ext uri="{BB962C8B-B14F-4D97-AF65-F5344CB8AC3E}">
        <p14:creationId xmlns:p14="http://schemas.microsoft.com/office/powerpoint/2010/main" val="1231884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image" Target="../media/image4.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background with white text and blue letters&#10;&#10;Description automatically generated">
            <a:extLst>
              <a:ext uri="{FF2B5EF4-FFF2-40B4-BE49-F238E27FC236}">
                <a16:creationId xmlns:a16="http://schemas.microsoft.com/office/drawing/2014/main" id="{B19F2BC7-E185-3165-E581-A68D6D4D11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7271" y="38635634"/>
            <a:ext cx="7415213" cy="4168129"/>
          </a:xfrm>
          <a:prstGeom prst="rect">
            <a:avLst/>
          </a:prstGeom>
        </p:spPr>
      </p:pic>
      <p:sp>
        <p:nvSpPr>
          <p:cNvPr id="6" name="TextBox 5">
            <a:extLst>
              <a:ext uri="{FF2B5EF4-FFF2-40B4-BE49-F238E27FC236}">
                <a16:creationId xmlns:a16="http://schemas.microsoft.com/office/drawing/2014/main" id="{5C9E6484-E4D2-C21B-F1AF-EA5BD79D962B}"/>
              </a:ext>
            </a:extLst>
          </p:cNvPr>
          <p:cNvSpPr txBox="1"/>
          <p:nvPr/>
        </p:nvSpPr>
        <p:spPr>
          <a:xfrm>
            <a:off x="1102657" y="456741"/>
            <a:ext cx="29172555" cy="3046988"/>
          </a:xfrm>
          <a:prstGeom prst="rect">
            <a:avLst/>
          </a:prstGeom>
          <a:noFill/>
        </p:spPr>
        <p:txBody>
          <a:bodyPr wrap="square" rtlCol="0">
            <a:spAutoFit/>
          </a:bodyPr>
          <a:lstStyle/>
          <a:p>
            <a:r>
              <a:rPr lang="en-GB" sz="9600" b="1" dirty="0"/>
              <a:t>Making links across the care interface: Reciprocal Shadowing between Medicines Advice and Primary Care</a:t>
            </a:r>
          </a:p>
        </p:txBody>
      </p:sp>
      <p:sp>
        <p:nvSpPr>
          <p:cNvPr id="7" name="TextBox 6">
            <a:extLst>
              <a:ext uri="{FF2B5EF4-FFF2-40B4-BE49-F238E27FC236}">
                <a16:creationId xmlns:a16="http://schemas.microsoft.com/office/drawing/2014/main" id="{6751705F-ECB7-D4DF-C44A-A4749B89AB7F}"/>
              </a:ext>
            </a:extLst>
          </p:cNvPr>
          <p:cNvSpPr txBox="1"/>
          <p:nvPr/>
        </p:nvSpPr>
        <p:spPr>
          <a:xfrm>
            <a:off x="578547" y="5868577"/>
            <a:ext cx="15368985" cy="6186309"/>
          </a:xfrm>
          <a:prstGeom prst="rect">
            <a:avLst/>
          </a:prstGeom>
          <a:noFill/>
        </p:spPr>
        <p:txBody>
          <a:bodyPr wrap="square" rtlCol="0">
            <a:spAutoFit/>
          </a:bodyPr>
          <a:lstStyle/>
          <a:p>
            <a:r>
              <a:rPr lang="en-GB" sz="4400" dirty="0"/>
              <a:t>Over the past few years, “post discharge” contacts from primary care colleagues trying to reconcile the medicines patients have been discharged from hospital with has increased (fig 1). </a:t>
            </a:r>
          </a:p>
          <a:p>
            <a:endParaRPr lang="en-GB" sz="4400" dirty="0"/>
          </a:p>
          <a:p>
            <a:r>
              <a:rPr lang="en-GB" sz="4400" dirty="0"/>
              <a:t>Whilst the number of contacts between Medicines Advice and primary care teams has increased, and the opportunities for senior staff to collaborate and network across different sectors are well established, we did not see the same opportunities for those “doing the work” to see what the other side looks like.</a:t>
            </a:r>
          </a:p>
        </p:txBody>
      </p:sp>
      <p:graphicFrame>
        <p:nvGraphicFramePr>
          <p:cNvPr id="10" name="Chart 9">
            <a:extLst>
              <a:ext uri="{FF2B5EF4-FFF2-40B4-BE49-F238E27FC236}">
                <a16:creationId xmlns:a16="http://schemas.microsoft.com/office/drawing/2014/main" id="{096468D4-D6E6-246F-E3C9-341F563D6111}"/>
              </a:ext>
            </a:extLst>
          </p:cNvPr>
          <p:cNvGraphicFramePr>
            <a:graphicFrameLocks noGrp="1" noChangeAspect="1"/>
          </p:cNvGraphicFramePr>
          <p:nvPr>
            <p:extLst>
              <p:ext uri="{D42A27DB-BD31-4B8C-83A1-F6EECF244321}">
                <p14:modId xmlns:p14="http://schemas.microsoft.com/office/powerpoint/2010/main" val="191107659"/>
              </p:ext>
            </p:extLst>
          </p:nvPr>
        </p:nvGraphicFramePr>
        <p:xfrm>
          <a:off x="16034084" y="24338857"/>
          <a:ext cx="13659971" cy="956971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CA9D6A57-47FD-2FA7-D566-41DC1017EA41}"/>
              </a:ext>
            </a:extLst>
          </p:cNvPr>
          <p:cNvSpPr txBox="1"/>
          <p:nvPr/>
        </p:nvSpPr>
        <p:spPr>
          <a:xfrm>
            <a:off x="16034084" y="22465034"/>
            <a:ext cx="13487400" cy="1938992"/>
          </a:xfrm>
          <a:prstGeom prst="rect">
            <a:avLst/>
          </a:prstGeom>
          <a:noFill/>
        </p:spPr>
        <p:txBody>
          <a:bodyPr wrap="square" rtlCol="0">
            <a:spAutoFit/>
          </a:bodyPr>
          <a:lstStyle/>
          <a:p>
            <a:r>
              <a:rPr lang="en-GB" sz="4000" dirty="0"/>
              <a:t>Fig 2: “How confident are you […] that you understand the role of pharmacists and pharmacy technicians working in the sector you [will visit / have visited]?”</a:t>
            </a:r>
          </a:p>
        </p:txBody>
      </p:sp>
      <p:sp>
        <p:nvSpPr>
          <p:cNvPr id="12" name="TextBox 11">
            <a:extLst>
              <a:ext uri="{FF2B5EF4-FFF2-40B4-BE49-F238E27FC236}">
                <a16:creationId xmlns:a16="http://schemas.microsoft.com/office/drawing/2014/main" id="{CB04B53B-92F5-3C78-2015-AED117C3E2B1}"/>
              </a:ext>
            </a:extLst>
          </p:cNvPr>
          <p:cNvSpPr txBox="1"/>
          <p:nvPr/>
        </p:nvSpPr>
        <p:spPr>
          <a:xfrm>
            <a:off x="20296802" y="26253808"/>
            <a:ext cx="2914650" cy="1077218"/>
          </a:xfrm>
          <a:prstGeom prst="rect">
            <a:avLst/>
          </a:prstGeom>
          <a:noFill/>
        </p:spPr>
        <p:txBody>
          <a:bodyPr wrap="square" rtlCol="0">
            <a:spAutoFit/>
          </a:bodyPr>
          <a:lstStyle/>
          <a:p>
            <a:r>
              <a:rPr lang="en-GB" sz="3200" b="1" dirty="0">
                <a:solidFill>
                  <a:schemeClr val="accent2"/>
                </a:solidFill>
              </a:rPr>
              <a:t>Before Exchange</a:t>
            </a:r>
          </a:p>
        </p:txBody>
      </p:sp>
      <p:sp>
        <p:nvSpPr>
          <p:cNvPr id="13" name="TextBox 12">
            <a:extLst>
              <a:ext uri="{FF2B5EF4-FFF2-40B4-BE49-F238E27FC236}">
                <a16:creationId xmlns:a16="http://schemas.microsoft.com/office/drawing/2014/main" id="{6FF6A5F4-5241-0EAC-BBAD-F4EC8F98A103}"/>
              </a:ext>
            </a:extLst>
          </p:cNvPr>
          <p:cNvSpPr txBox="1"/>
          <p:nvPr/>
        </p:nvSpPr>
        <p:spPr>
          <a:xfrm>
            <a:off x="27097652" y="24636682"/>
            <a:ext cx="2423832" cy="1077218"/>
          </a:xfrm>
          <a:prstGeom prst="rect">
            <a:avLst/>
          </a:prstGeom>
          <a:noFill/>
        </p:spPr>
        <p:txBody>
          <a:bodyPr wrap="square" rtlCol="0">
            <a:spAutoFit/>
          </a:bodyPr>
          <a:lstStyle/>
          <a:p>
            <a:r>
              <a:rPr lang="en-GB" sz="3200" b="1" dirty="0">
                <a:solidFill>
                  <a:schemeClr val="accent6">
                    <a:lumMod val="75000"/>
                  </a:schemeClr>
                </a:solidFill>
              </a:rPr>
              <a:t>After Exchange</a:t>
            </a:r>
          </a:p>
        </p:txBody>
      </p:sp>
      <p:pic>
        <p:nvPicPr>
          <p:cNvPr id="1026" name="Picture 2" descr="Image preview">
            <a:extLst>
              <a:ext uri="{FF2B5EF4-FFF2-40B4-BE49-F238E27FC236}">
                <a16:creationId xmlns:a16="http://schemas.microsoft.com/office/drawing/2014/main" id="{CEFFD79D-B903-B7F1-67FA-85E92E09BD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7336" y="39636704"/>
            <a:ext cx="5977218" cy="2710318"/>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Rounded Corners 14">
            <a:extLst>
              <a:ext uri="{FF2B5EF4-FFF2-40B4-BE49-F238E27FC236}">
                <a16:creationId xmlns:a16="http://schemas.microsoft.com/office/drawing/2014/main" id="{C7FDD739-8CC4-6AF0-61BF-57B0B84D1C60}"/>
              </a:ext>
            </a:extLst>
          </p:cNvPr>
          <p:cNvSpPr/>
          <p:nvPr/>
        </p:nvSpPr>
        <p:spPr>
          <a:xfrm>
            <a:off x="15653084" y="22249586"/>
            <a:ext cx="14040971" cy="12172762"/>
          </a:xfrm>
          <a:prstGeom prst="roundRect">
            <a:avLst>
              <a:gd name="adj" fmla="val 57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78E239DE-D7F5-AE9E-7379-5084E1CF0356}"/>
              </a:ext>
            </a:extLst>
          </p:cNvPr>
          <p:cNvSpPr txBox="1"/>
          <p:nvPr/>
        </p:nvSpPr>
        <p:spPr>
          <a:xfrm>
            <a:off x="578547" y="4848528"/>
            <a:ext cx="15060706" cy="1015663"/>
          </a:xfrm>
          <a:prstGeom prst="rect">
            <a:avLst/>
          </a:prstGeom>
          <a:noFill/>
        </p:spPr>
        <p:txBody>
          <a:bodyPr wrap="square" rtlCol="0">
            <a:spAutoFit/>
          </a:bodyPr>
          <a:lstStyle/>
          <a:p>
            <a:r>
              <a:rPr lang="en-GB" sz="6000" b="1" dirty="0"/>
              <a:t>What was the problem?</a:t>
            </a:r>
          </a:p>
        </p:txBody>
      </p:sp>
      <p:graphicFrame>
        <p:nvGraphicFramePr>
          <p:cNvPr id="17" name="Chart 16">
            <a:extLst>
              <a:ext uri="{FF2B5EF4-FFF2-40B4-BE49-F238E27FC236}">
                <a16:creationId xmlns:a16="http://schemas.microsoft.com/office/drawing/2014/main" id="{BFE9B190-6A77-5B8E-2D8E-8877C6EB888A}"/>
              </a:ext>
            </a:extLst>
          </p:cNvPr>
          <p:cNvGraphicFramePr>
            <a:graphicFrameLocks noGrp="1" noChangeAspect="1"/>
          </p:cNvGraphicFramePr>
          <p:nvPr>
            <p:extLst>
              <p:ext uri="{D42A27DB-BD31-4B8C-83A1-F6EECF244321}">
                <p14:modId xmlns:p14="http://schemas.microsoft.com/office/powerpoint/2010/main" val="361053231"/>
              </p:ext>
            </p:extLst>
          </p:nvPr>
        </p:nvGraphicFramePr>
        <p:xfrm>
          <a:off x="18091321" y="6202154"/>
          <a:ext cx="9721953" cy="6349701"/>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a:extLst>
              <a:ext uri="{FF2B5EF4-FFF2-40B4-BE49-F238E27FC236}">
                <a16:creationId xmlns:a16="http://schemas.microsoft.com/office/drawing/2014/main" id="{7F1A5079-B582-2BE2-1D36-68E8F2AEEA9E}"/>
              </a:ext>
            </a:extLst>
          </p:cNvPr>
          <p:cNvSpPr txBox="1"/>
          <p:nvPr/>
        </p:nvSpPr>
        <p:spPr>
          <a:xfrm>
            <a:off x="18017582" y="4793670"/>
            <a:ext cx="9358800" cy="1323439"/>
          </a:xfrm>
          <a:prstGeom prst="rect">
            <a:avLst/>
          </a:prstGeom>
          <a:noFill/>
        </p:spPr>
        <p:txBody>
          <a:bodyPr wrap="square" rtlCol="0">
            <a:spAutoFit/>
          </a:bodyPr>
          <a:lstStyle/>
          <a:p>
            <a:r>
              <a:rPr lang="en-GB" sz="4000" dirty="0"/>
              <a:t>Fig 1: Recorded contacts from primary care per month – January 2019 to August 2023</a:t>
            </a:r>
          </a:p>
        </p:txBody>
      </p:sp>
      <p:sp>
        <p:nvSpPr>
          <p:cNvPr id="19" name="Rectangle: Rounded Corners 18">
            <a:extLst>
              <a:ext uri="{FF2B5EF4-FFF2-40B4-BE49-F238E27FC236}">
                <a16:creationId xmlns:a16="http://schemas.microsoft.com/office/drawing/2014/main" id="{FF152DC0-2559-0C5D-BF95-7DE7ECE9C7A0}"/>
              </a:ext>
            </a:extLst>
          </p:cNvPr>
          <p:cNvSpPr/>
          <p:nvPr/>
        </p:nvSpPr>
        <p:spPr>
          <a:xfrm>
            <a:off x="17734545" y="4793670"/>
            <a:ext cx="10078729" cy="7758185"/>
          </a:xfrm>
          <a:prstGeom prst="roundRect">
            <a:avLst>
              <a:gd name="adj" fmla="val 57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670133E7-D8C7-5D56-882D-EAA4A8FCBF60}"/>
              </a:ext>
            </a:extLst>
          </p:cNvPr>
          <p:cNvSpPr txBox="1"/>
          <p:nvPr/>
        </p:nvSpPr>
        <p:spPr>
          <a:xfrm>
            <a:off x="578547" y="13217080"/>
            <a:ext cx="15060706" cy="1015663"/>
          </a:xfrm>
          <a:prstGeom prst="rect">
            <a:avLst/>
          </a:prstGeom>
          <a:noFill/>
        </p:spPr>
        <p:txBody>
          <a:bodyPr wrap="square" rtlCol="0">
            <a:spAutoFit/>
          </a:bodyPr>
          <a:lstStyle/>
          <a:p>
            <a:r>
              <a:rPr lang="en-GB" sz="6000" b="1" dirty="0"/>
              <a:t>What did we do?</a:t>
            </a:r>
          </a:p>
        </p:txBody>
      </p:sp>
      <p:sp>
        <p:nvSpPr>
          <p:cNvPr id="21" name="TextBox 20">
            <a:extLst>
              <a:ext uri="{FF2B5EF4-FFF2-40B4-BE49-F238E27FC236}">
                <a16:creationId xmlns:a16="http://schemas.microsoft.com/office/drawing/2014/main" id="{C759E473-40B2-9A76-8274-B590EC73D80C}"/>
              </a:ext>
            </a:extLst>
          </p:cNvPr>
          <p:cNvSpPr txBox="1"/>
          <p:nvPr/>
        </p:nvSpPr>
        <p:spPr>
          <a:xfrm>
            <a:off x="578547" y="14473878"/>
            <a:ext cx="14388737" cy="6863417"/>
          </a:xfrm>
          <a:prstGeom prst="rect">
            <a:avLst/>
          </a:prstGeom>
          <a:noFill/>
        </p:spPr>
        <p:txBody>
          <a:bodyPr wrap="square" rtlCol="0">
            <a:spAutoFit/>
          </a:bodyPr>
          <a:lstStyle/>
          <a:p>
            <a:r>
              <a:rPr lang="en-GB" sz="4400" dirty="0"/>
              <a:t>We organised opportunities for pharmacists and pharmacy technicians working in Leeds Medicines Advice or the South and East Leeds (SEL) GP Group to participate in “reciprocal shadowing” (see box 1). </a:t>
            </a:r>
          </a:p>
          <a:p>
            <a:endParaRPr lang="en-GB" sz="4400" dirty="0"/>
          </a:p>
          <a:p>
            <a:r>
              <a:rPr lang="en-GB" sz="4400" dirty="0"/>
              <a:t>A programme book with contact details and suggested objectives was provided, leaving scope for individuals to plan their own objectives too. We asked for pre- and post- visit questionnaires to be completed to give an idea of the impact of the programme. The planned schedule is shown in box 1.</a:t>
            </a:r>
          </a:p>
        </p:txBody>
      </p:sp>
      <p:sp>
        <p:nvSpPr>
          <p:cNvPr id="1031" name="TextBox 1030">
            <a:extLst>
              <a:ext uri="{FF2B5EF4-FFF2-40B4-BE49-F238E27FC236}">
                <a16:creationId xmlns:a16="http://schemas.microsoft.com/office/drawing/2014/main" id="{D67C4E1C-EB58-39D5-1BFF-E1D7C28E6F24}"/>
              </a:ext>
            </a:extLst>
          </p:cNvPr>
          <p:cNvSpPr txBox="1"/>
          <p:nvPr/>
        </p:nvSpPr>
        <p:spPr>
          <a:xfrm>
            <a:off x="18995032" y="13920157"/>
            <a:ext cx="9358800" cy="707886"/>
          </a:xfrm>
          <a:prstGeom prst="rect">
            <a:avLst/>
          </a:prstGeom>
          <a:noFill/>
        </p:spPr>
        <p:txBody>
          <a:bodyPr wrap="square" rtlCol="0">
            <a:spAutoFit/>
          </a:bodyPr>
          <a:lstStyle/>
          <a:p>
            <a:r>
              <a:rPr lang="en-GB" sz="4000" dirty="0"/>
              <a:t>Box 1: Reciprocal Shadowing?</a:t>
            </a:r>
          </a:p>
        </p:txBody>
      </p:sp>
      <p:sp>
        <p:nvSpPr>
          <p:cNvPr id="1032" name="TextBox 1031">
            <a:extLst>
              <a:ext uri="{FF2B5EF4-FFF2-40B4-BE49-F238E27FC236}">
                <a16:creationId xmlns:a16="http://schemas.microsoft.com/office/drawing/2014/main" id="{B1DC4217-78AB-B2ED-1B8C-16E49B1DA8C8}"/>
              </a:ext>
            </a:extLst>
          </p:cNvPr>
          <p:cNvSpPr txBox="1"/>
          <p:nvPr/>
        </p:nvSpPr>
        <p:spPr>
          <a:xfrm>
            <a:off x="19058414" y="14808663"/>
            <a:ext cx="10220714" cy="5632311"/>
          </a:xfrm>
          <a:prstGeom prst="rect">
            <a:avLst/>
          </a:prstGeom>
          <a:noFill/>
        </p:spPr>
        <p:txBody>
          <a:bodyPr wrap="square" rtlCol="0">
            <a:spAutoFit/>
          </a:bodyPr>
          <a:lstStyle/>
          <a:p>
            <a:r>
              <a:rPr lang="en-GB" sz="4000" dirty="0"/>
              <a:t>Reciprocal shadowing gave colleagues the opportunity to visit a </a:t>
            </a:r>
            <a:r>
              <a:rPr lang="en-GB" sz="4000" b="1" dirty="0">
                <a:solidFill>
                  <a:schemeClr val="accent6">
                    <a:lumMod val="75000"/>
                  </a:schemeClr>
                </a:solidFill>
              </a:rPr>
              <a:t>pharmacist</a:t>
            </a:r>
            <a:r>
              <a:rPr lang="en-GB" sz="4000" dirty="0"/>
              <a:t> or </a:t>
            </a:r>
            <a:r>
              <a:rPr lang="en-GB" sz="4000" b="1" dirty="0">
                <a:solidFill>
                  <a:srgbClr val="7030A0"/>
                </a:solidFill>
              </a:rPr>
              <a:t>pharmacy technician </a:t>
            </a:r>
            <a:r>
              <a:rPr lang="en-GB" sz="4000" dirty="0"/>
              <a:t>working in a different sector, to see what they do, have conversations around how information is passed between teams and how that information is used. A return visit was then organised.</a:t>
            </a:r>
          </a:p>
          <a:p>
            <a:endParaRPr lang="en-GB" sz="4000" dirty="0"/>
          </a:p>
          <a:p>
            <a:pPr algn="r"/>
            <a:r>
              <a:rPr lang="en-GB" sz="4000" dirty="0"/>
              <a:t>The exchange schedule is shown here…</a:t>
            </a:r>
          </a:p>
        </p:txBody>
      </p:sp>
      <p:sp>
        <p:nvSpPr>
          <p:cNvPr id="1037" name="Arc 1036">
            <a:extLst>
              <a:ext uri="{FF2B5EF4-FFF2-40B4-BE49-F238E27FC236}">
                <a16:creationId xmlns:a16="http://schemas.microsoft.com/office/drawing/2014/main" id="{824586D7-FD5D-8A32-3052-327E820D382E}"/>
              </a:ext>
            </a:extLst>
          </p:cNvPr>
          <p:cNvSpPr/>
          <p:nvPr/>
        </p:nvSpPr>
        <p:spPr>
          <a:xfrm rot="7251249">
            <a:off x="17730189" y="15258725"/>
            <a:ext cx="3938356" cy="6907972"/>
          </a:xfrm>
          <a:prstGeom prst="arc">
            <a:avLst/>
          </a:prstGeom>
          <a:ln w="127000">
            <a:solidFill>
              <a:schemeClr val="accent2"/>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 name="Group 1">
            <a:extLst>
              <a:ext uri="{FF2B5EF4-FFF2-40B4-BE49-F238E27FC236}">
                <a16:creationId xmlns:a16="http://schemas.microsoft.com/office/drawing/2014/main" id="{E68EC8F7-DB94-46C5-EF35-EDDA65BAFAC2}"/>
              </a:ext>
            </a:extLst>
          </p:cNvPr>
          <p:cNvGrpSpPr/>
          <p:nvPr/>
        </p:nvGrpSpPr>
        <p:grpSpPr>
          <a:xfrm>
            <a:off x="16095017" y="13630275"/>
            <a:ext cx="2273075" cy="7655860"/>
            <a:chOff x="15947532" y="13277850"/>
            <a:chExt cx="2273075" cy="7655860"/>
          </a:xfrm>
        </p:grpSpPr>
        <p:grpSp>
          <p:nvGrpSpPr>
            <p:cNvPr id="1030" name="Group 1029">
              <a:extLst>
                <a:ext uri="{FF2B5EF4-FFF2-40B4-BE49-F238E27FC236}">
                  <a16:creationId xmlns:a16="http://schemas.microsoft.com/office/drawing/2014/main" id="{B68F92FD-A2B4-FD97-A553-0254493AA460}"/>
                </a:ext>
              </a:extLst>
            </p:cNvPr>
            <p:cNvGrpSpPr>
              <a:grpSpLocks noChangeAspect="1"/>
            </p:cNvGrpSpPr>
            <p:nvPr/>
          </p:nvGrpSpPr>
          <p:grpSpPr>
            <a:xfrm>
              <a:off x="16186898" y="14033363"/>
              <a:ext cx="1735767" cy="6728432"/>
              <a:chOff x="1697134" y="407240"/>
              <a:chExt cx="1076775" cy="4173950"/>
            </a:xfrm>
          </p:grpSpPr>
          <p:sp>
            <p:nvSpPr>
              <p:cNvPr id="22" name="Oval 21">
                <a:extLst>
                  <a:ext uri="{FF2B5EF4-FFF2-40B4-BE49-F238E27FC236}">
                    <a16:creationId xmlns:a16="http://schemas.microsoft.com/office/drawing/2014/main" id="{B5BBE19D-780F-DADB-FB00-2BE28B724A2D}"/>
                  </a:ext>
                </a:extLst>
              </p:cNvPr>
              <p:cNvSpPr>
                <a:spLocks noChangeAspect="1"/>
              </p:cNvSpPr>
              <p:nvPr/>
            </p:nvSpPr>
            <p:spPr>
              <a:xfrm>
                <a:off x="1697134" y="525886"/>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F092850D-9FD1-E9AF-48E6-492DD13C4BFF}"/>
                  </a:ext>
                </a:extLst>
              </p:cNvPr>
              <p:cNvSpPr>
                <a:spLocks noChangeAspect="1"/>
              </p:cNvSpPr>
              <p:nvPr/>
            </p:nvSpPr>
            <p:spPr>
              <a:xfrm>
                <a:off x="1697134" y="886811"/>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D6B253E3-0A3F-7BFB-B973-F8006FEBDA56}"/>
                  </a:ext>
                </a:extLst>
              </p:cNvPr>
              <p:cNvSpPr>
                <a:spLocks noChangeAspect="1"/>
              </p:cNvSpPr>
              <p:nvPr/>
            </p:nvSpPr>
            <p:spPr>
              <a:xfrm>
                <a:off x="1697134" y="1272336"/>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B3B466F0-6588-4B2A-C53C-D765F3F682EF}"/>
                  </a:ext>
                </a:extLst>
              </p:cNvPr>
              <p:cNvSpPr>
                <a:spLocks noChangeAspect="1"/>
              </p:cNvSpPr>
              <p:nvPr/>
            </p:nvSpPr>
            <p:spPr>
              <a:xfrm>
                <a:off x="1697134" y="1684861"/>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1382491A-BB54-8F99-6F7A-6425E504E096}"/>
                  </a:ext>
                </a:extLst>
              </p:cNvPr>
              <p:cNvSpPr>
                <a:spLocks noChangeAspect="1"/>
              </p:cNvSpPr>
              <p:nvPr/>
            </p:nvSpPr>
            <p:spPr>
              <a:xfrm>
                <a:off x="1697134" y="2109286"/>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407858FB-8676-C937-CF4B-D642631A59C4}"/>
                  </a:ext>
                </a:extLst>
              </p:cNvPr>
              <p:cNvSpPr>
                <a:spLocks noChangeAspect="1"/>
              </p:cNvSpPr>
              <p:nvPr/>
            </p:nvSpPr>
            <p:spPr>
              <a:xfrm>
                <a:off x="1697134" y="2394011"/>
                <a:ext cx="180000" cy="180000"/>
              </a:xfrm>
              <a:prstGeom prst="ellipse">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3B9FA021-AE6D-3D99-2A81-175C5D5D875C}"/>
                  </a:ext>
                </a:extLst>
              </p:cNvPr>
              <p:cNvSpPr>
                <a:spLocks noChangeAspect="1"/>
              </p:cNvSpPr>
              <p:nvPr/>
            </p:nvSpPr>
            <p:spPr>
              <a:xfrm>
                <a:off x="1697134" y="2678736"/>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5C002727-3D49-08BE-DE99-1DD5B9466C6E}"/>
                  </a:ext>
                </a:extLst>
              </p:cNvPr>
              <p:cNvSpPr>
                <a:spLocks noChangeAspect="1"/>
              </p:cNvSpPr>
              <p:nvPr/>
            </p:nvSpPr>
            <p:spPr>
              <a:xfrm>
                <a:off x="1697134" y="2963461"/>
                <a:ext cx="180000" cy="180000"/>
              </a:xfrm>
              <a:prstGeom prst="ellipse">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BDFDC311-1B06-1D3B-DCE2-CF9E097B427C}"/>
                  </a:ext>
                </a:extLst>
              </p:cNvPr>
              <p:cNvSpPr>
                <a:spLocks noChangeAspect="1"/>
              </p:cNvSpPr>
              <p:nvPr/>
            </p:nvSpPr>
            <p:spPr>
              <a:xfrm>
                <a:off x="1697134" y="3248186"/>
                <a:ext cx="180000" cy="180000"/>
              </a:xfrm>
              <a:prstGeom prst="ellipse">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Oval 30">
                <a:extLst>
                  <a:ext uri="{FF2B5EF4-FFF2-40B4-BE49-F238E27FC236}">
                    <a16:creationId xmlns:a16="http://schemas.microsoft.com/office/drawing/2014/main" id="{2847A870-563A-9C6A-975D-D4F454AE5B0C}"/>
                  </a:ext>
                </a:extLst>
              </p:cNvPr>
              <p:cNvSpPr>
                <a:spLocks noChangeAspect="1"/>
              </p:cNvSpPr>
              <p:nvPr/>
            </p:nvSpPr>
            <p:spPr>
              <a:xfrm>
                <a:off x="1697134" y="3685311"/>
                <a:ext cx="180000" cy="180000"/>
              </a:xfrm>
              <a:prstGeom prst="ellipse">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a:extLst>
                  <a:ext uri="{FF2B5EF4-FFF2-40B4-BE49-F238E27FC236}">
                    <a16:creationId xmlns:a16="http://schemas.microsoft.com/office/drawing/2014/main" id="{B821BD72-26AC-E88B-4E50-AF600F03B9E7}"/>
                  </a:ext>
                </a:extLst>
              </p:cNvPr>
              <p:cNvSpPr>
                <a:spLocks noChangeAspect="1"/>
              </p:cNvSpPr>
              <p:nvPr/>
            </p:nvSpPr>
            <p:spPr>
              <a:xfrm>
                <a:off x="1697134" y="4093325"/>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93EA8AAB-69F0-1A23-2F47-F31660E80B2F}"/>
                  </a:ext>
                </a:extLst>
              </p:cNvPr>
              <p:cNvSpPr>
                <a:spLocks noChangeAspect="1"/>
              </p:cNvSpPr>
              <p:nvPr/>
            </p:nvSpPr>
            <p:spPr>
              <a:xfrm>
                <a:off x="1697134" y="4401190"/>
                <a:ext cx="180000" cy="18000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93670282-F525-65C0-BF2E-1ACC1E0B10ED}"/>
                  </a:ext>
                </a:extLst>
              </p:cNvPr>
              <p:cNvSpPr>
                <a:spLocks noChangeAspect="1"/>
              </p:cNvSpPr>
              <p:nvPr/>
            </p:nvSpPr>
            <p:spPr>
              <a:xfrm>
                <a:off x="2593909" y="407240"/>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E7F0D1B3-87D3-CCAD-BDAE-925AF5E01F3C}"/>
                  </a:ext>
                </a:extLst>
              </p:cNvPr>
              <p:cNvSpPr>
                <a:spLocks noChangeAspect="1"/>
              </p:cNvSpPr>
              <p:nvPr/>
            </p:nvSpPr>
            <p:spPr>
              <a:xfrm>
                <a:off x="2593909" y="692522"/>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3687E1EC-2B0B-2718-5F7F-FDF9CBA85ED8}"/>
                  </a:ext>
                </a:extLst>
              </p:cNvPr>
              <p:cNvSpPr>
                <a:spLocks noChangeAspect="1"/>
              </p:cNvSpPr>
              <p:nvPr/>
            </p:nvSpPr>
            <p:spPr>
              <a:xfrm>
                <a:off x="2593909" y="977804"/>
                <a:ext cx="180000" cy="180000"/>
              </a:xfrm>
              <a:prstGeom prst="ellipse">
                <a:avLst/>
              </a:prstGeom>
              <a:solidFill>
                <a:srgbClr val="7030A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C70087A7-E582-522A-3FF4-7453D39635DC}"/>
                  </a:ext>
                </a:extLst>
              </p:cNvPr>
              <p:cNvSpPr>
                <a:spLocks noChangeAspect="1"/>
              </p:cNvSpPr>
              <p:nvPr/>
            </p:nvSpPr>
            <p:spPr>
              <a:xfrm>
                <a:off x="2593909" y="1263086"/>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26C4E4D4-F5D5-2542-6715-6C09C7489994}"/>
                  </a:ext>
                </a:extLst>
              </p:cNvPr>
              <p:cNvSpPr>
                <a:spLocks noChangeAspect="1"/>
              </p:cNvSpPr>
              <p:nvPr/>
            </p:nvSpPr>
            <p:spPr>
              <a:xfrm>
                <a:off x="2593909" y="1548368"/>
                <a:ext cx="180000" cy="180000"/>
              </a:xfrm>
              <a:prstGeom prst="ellipse">
                <a:avLst/>
              </a:prstGeom>
              <a:solidFill>
                <a:srgbClr val="7030A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9E849AE-8CD6-08EE-9893-E558DA6F103C}"/>
                  </a:ext>
                </a:extLst>
              </p:cNvPr>
              <p:cNvSpPr>
                <a:spLocks noChangeAspect="1"/>
              </p:cNvSpPr>
              <p:nvPr/>
            </p:nvSpPr>
            <p:spPr>
              <a:xfrm>
                <a:off x="2593909" y="1833650"/>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44588F50-2C88-C426-E487-C2C535650AEC}"/>
                  </a:ext>
                </a:extLst>
              </p:cNvPr>
              <p:cNvSpPr>
                <a:spLocks noChangeAspect="1"/>
              </p:cNvSpPr>
              <p:nvPr/>
            </p:nvSpPr>
            <p:spPr>
              <a:xfrm>
                <a:off x="2593909" y="2118932"/>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279BF060-0512-1128-02EE-22CB3BFF8758}"/>
                  </a:ext>
                </a:extLst>
              </p:cNvPr>
              <p:cNvSpPr>
                <a:spLocks noChangeAspect="1"/>
              </p:cNvSpPr>
              <p:nvPr/>
            </p:nvSpPr>
            <p:spPr>
              <a:xfrm>
                <a:off x="2593909" y="2404214"/>
                <a:ext cx="180000" cy="180000"/>
              </a:xfrm>
              <a:prstGeom prst="ellipse">
                <a:avLst/>
              </a:prstGeom>
              <a:solidFill>
                <a:srgbClr val="7030A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C794AC64-94BF-518E-1E41-7CC6490CA82B}"/>
                  </a:ext>
                </a:extLst>
              </p:cNvPr>
              <p:cNvSpPr>
                <a:spLocks noChangeAspect="1"/>
              </p:cNvSpPr>
              <p:nvPr/>
            </p:nvSpPr>
            <p:spPr>
              <a:xfrm>
                <a:off x="2593909" y="2689496"/>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B1D69E67-35F1-70DB-9FDB-BED861792096}"/>
                  </a:ext>
                </a:extLst>
              </p:cNvPr>
              <p:cNvSpPr>
                <a:spLocks noChangeAspect="1"/>
              </p:cNvSpPr>
              <p:nvPr/>
            </p:nvSpPr>
            <p:spPr>
              <a:xfrm>
                <a:off x="2593909" y="2974778"/>
                <a:ext cx="180000" cy="180000"/>
              </a:xfrm>
              <a:prstGeom prst="ellipse">
                <a:avLst/>
              </a:prstGeom>
              <a:solidFill>
                <a:srgbClr val="7030A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4BF72E76-7F0A-4A8B-E276-E64DF1AE26FD}"/>
                  </a:ext>
                </a:extLst>
              </p:cNvPr>
              <p:cNvSpPr>
                <a:spLocks noChangeAspect="1"/>
              </p:cNvSpPr>
              <p:nvPr/>
            </p:nvSpPr>
            <p:spPr>
              <a:xfrm>
                <a:off x="2593909" y="3260060"/>
                <a:ext cx="180000" cy="180000"/>
              </a:xfrm>
              <a:prstGeom prst="ellipse">
                <a:avLst/>
              </a:prstGeom>
              <a:solidFill>
                <a:srgbClr val="7030A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659212B1-E2B8-049A-DC6F-4E9E5BC0BD0E}"/>
                  </a:ext>
                </a:extLst>
              </p:cNvPr>
              <p:cNvSpPr>
                <a:spLocks noChangeAspect="1"/>
              </p:cNvSpPr>
              <p:nvPr/>
            </p:nvSpPr>
            <p:spPr>
              <a:xfrm>
                <a:off x="2593909" y="3545342"/>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C0CEF3E8-4ABC-1FE8-C780-884B5A41CA43}"/>
                  </a:ext>
                </a:extLst>
              </p:cNvPr>
              <p:cNvSpPr>
                <a:spLocks noChangeAspect="1"/>
              </p:cNvSpPr>
              <p:nvPr/>
            </p:nvSpPr>
            <p:spPr>
              <a:xfrm>
                <a:off x="2593909" y="3830624"/>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B55BAC3C-27B5-DCF8-E81D-E3DAA0DB71B8}"/>
                  </a:ext>
                </a:extLst>
              </p:cNvPr>
              <p:cNvSpPr>
                <a:spLocks noChangeAspect="1"/>
              </p:cNvSpPr>
              <p:nvPr/>
            </p:nvSpPr>
            <p:spPr>
              <a:xfrm>
                <a:off x="2593909" y="4115906"/>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Oval 47">
                <a:extLst>
                  <a:ext uri="{FF2B5EF4-FFF2-40B4-BE49-F238E27FC236}">
                    <a16:creationId xmlns:a16="http://schemas.microsoft.com/office/drawing/2014/main" id="{7F432A08-3F64-83A8-1D9B-E96AAB9EC09D}"/>
                  </a:ext>
                </a:extLst>
              </p:cNvPr>
              <p:cNvSpPr>
                <a:spLocks noChangeAspect="1"/>
              </p:cNvSpPr>
              <p:nvPr/>
            </p:nvSpPr>
            <p:spPr>
              <a:xfrm>
                <a:off x="2593908" y="4401190"/>
                <a:ext cx="180000" cy="180000"/>
              </a:xfrm>
              <a:prstGeom prst="ellipse">
                <a:avLst/>
              </a:prstGeom>
              <a:solidFill>
                <a:schemeClr val="accent6">
                  <a:lumMod val="7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9" name="Straight Arrow Connector 48">
                <a:extLst>
                  <a:ext uri="{FF2B5EF4-FFF2-40B4-BE49-F238E27FC236}">
                    <a16:creationId xmlns:a16="http://schemas.microsoft.com/office/drawing/2014/main" id="{554C0B1A-204B-BD02-789D-695C85C20B28}"/>
                  </a:ext>
                </a:extLst>
              </p:cNvPr>
              <p:cNvCxnSpPr>
                <a:cxnSpLocks/>
                <a:stCxn id="34" idx="2"/>
                <a:endCxn id="22" idx="7"/>
              </p:cNvCxnSpPr>
              <p:nvPr/>
            </p:nvCxnSpPr>
            <p:spPr>
              <a:xfrm flipH="1">
                <a:off x="1850774" y="497240"/>
                <a:ext cx="743135" cy="55006"/>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CAFA6699-1E68-122A-8BCD-735B0896A944}"/>
                  </a:ext>
                </a:extLst>
              </p:cNvPr>
              <p:cNvCxnSpPr>
                <a:cxnSpLocks/>
                <a:endCxn id="32" idx="6"/>
              </p:cNvCxnSpPr>
              <p:nvPr/>
            </p:nvCxnSpPr>
            <p:spPr>
              <a:xfrm flipH="1">
                <a:off x="1877134" y="4183325"/>
                <a:ext cx="716775" cy="0"/>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4A7DC789-1B7D-3A28-6888-49847930305A}"/>
                  </a:ext>
                </a:extLst>
              </p:cNvPr>
              <p:cNvCxnSpPr>
                <a:cxnSpLocks/>
                <a:stCxn id="22" idx="6"/>
                <a:endCxn id="35" idx="1"/>
              </p:cNvCxnSpPr>
              <p:nvPr/>
            </p:nvCxnSpPr>
            <p:spPr>
              <a:xfrm>
                <a:off x="1877134" y="615886"/>
                <a:ext cx="743135" cy="102996"/>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1540D07-7585-7FB0-43AA-97F147BB4E7D}"/>
                  </a:ext>
                </a:extLst>
              </p:cNvPr>
              <p:cNvCxnSpPr>
                <a:cxnSpLocks/>
                <a:stCxn id="23" idx="6"/>
                <a:endCxn id="36" idx="2"/>
              </p:cNvCxnSpPr>
              <p:nvPr/>
            </p:nvCxnSpPr>
            <p:spPr>
              <a:xfrm>
                <a:off x="1877134" y="976811"/>
                <a:ext cx="716775" cy="90993"/>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FD6DFE6D-5A34-D276-2094-96513CE70C2B}"/>
                  </a:ext>
                </a:extLst>
              </p:cNvPr>
              <p:cNvCxnSpPr>
                <a:cxnSpLocks/>
                <a:stCxn id="35" idx="2"/>
                <a:endCxn id="23" idx="7"/>
              </p:cNvCxnSpPr>
              <p:nvPr/>
            </p:nvCxnSpPr>
            <p:spPr>
              <a:xfrm flipH="1">
                <a:off x="1850774" y="782522"/>
                <a:ext cx="743135" cy="130649"/>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B94467A6-E0AA-BB54-3CA1-4F74885FA61A}"/>
                  </a:ext>
                </a:extLst>
              </p:cNvPr>
              <p:cNvCxnSpPr>
                <a:cxnSpLocks/>
                <a:endCxn id="33" idx="6"/>
              </p:cNvCxnSpPr>
              <p:nvPr/>
            </p:nvCxnSpPr>
            <p:spPr>
              <a:xfrm flipH="1">
                <a:off x="1877134" y="4491190"/>
                <a:ext cx="716773" cy="0"/>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60B00640-45E6-CC5E-14D5-0CD497757C9A}"/>
                  </a:ext>
                </a:extLst>
              </p:cNvPr>
              <p:cNvCxnSpPr>
                <a:cxnSpLocks/>
                <a:stCxn id="25" idx="6"/>
                <a:endCxn id="39" idx="2"/>
              </p:cNvCxnSpPr>
              <p:nvPr/>
            </p:nvCxnSpPr>
            <p:spPr>
              <a:xfrm>
                <a:off x="1877134" y="1774861"/>
                <a:ext cx="716775" cy="148789"/>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0FA681E-C54B-3C34-95B0-3B30A78D6530}"/>
                  </a:ext>
                </a:extLst>
              </p:cNvPr>
              <p:cNvCxnSpPr>
                <a:cxnSpLocks/>
                <a:stCxn id="38" idx="2"/>
                <a:endCxn id="25" idx="7"/>
              </p:cNvCxnSpPr>
              <p:nvPr/>
            </p:nvCxnSpPr>
            <p:spPr>
              <a:xfrm flipH="1">
                <a:off x="1850774" y="1638368"/>
                <a:ext cx="743135" cy="72853"/>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D9002E49-D55B-7CD7-DC32-F00CB943421F}"/>
                  </a:ext>
                </a:extLst>
              </p:cNvPr>
              <p:cNvCxnSpPr>
                <a:cxnSpLocks/>
                <a:stCxn id="26" idx="6"/>
                <a:endCxn id="40" idx="2"/>
              </p:cNvCxnSpPr>
              <p:nvPr/>
            </p:nvCxnSpPr>
            <p:spPr>
              <a:xfrm>
                <a:off x="1877134" y="2199286"/>
                <a:ext cx="716775" cy="9646"/>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50FBF0A-6C3D-B85F-624A-C83762C6D371}"/>
                  </a:ext>
                </a:extLst>
              </p:cNvPr>
              <p:cNvCxnSpPr>
                <a:cxnSpLocks/>
                <a:stCxn id="37" idx="2"/>
                <a:endCxn id="24" idx="6"/>
              </p:cNvCxnSpPr>
              <p:nvPr/>
            </p:nvCxnSpPr>
            <p:spPr>
              <a:xfrm flipH="1">
                <a:off x="1877134" y="1353086"/>
                <a:ext cx="716775" cy="9250"/>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5FF6AF18-29D1-B3BA-6251-10BB1E493F55}"/>
                  </a:ext>
                </a:extLst>
              </p:cNvPr>
              <p:cNvCxnSpPr>
                <a:cxnSpLocks/>
                <a:stCxn id="41" idx="2"/>
                <a:endCxn id="27" idx="6"/>
              </p:cNvCxnSpPr>
              <p:nvPr/>
            </p:nvCxnSpPr>
            <p:spPr>
              <a:xfrm flipH="1" flipV="1">
                <a:off x="1877134" y="2484011"/>
                <a:ext cx="716775" cy="10203"/>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90E69518-3ADC-B2D1-B1DF-6A84D8EC023A}"/>
                  </a:ext>
                </a:extLst>
              </p:cNvPr>
              <p:cNvCxnSpPr>
                <a:cxnSpLocks/>
                <a:stCxn id="42" idx="2"/>
                <a:endCxn id="28" idx="6"/>
              </p:cNvCxnSpPr>
              <p:nvPr/>
            </p:nvCxnSpPr>
            <p:spPr>
              <a:xfrm flipH="1" flipV="1">
                <a:off x="1877134" y="2768736"/>
                <a:ext cx="716775" cy="10760"/>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1246CCE6-F9E2-FDD0-27D8-5F899D03DC5F}"/>
                  </a:ext>
                </a:extLst>
              </p:cNvPr>
              <p:cNvCxnSpPr>
                <a:cxnSpLocks/>
                <a:stCxn id="43" idx="2"/>
                <a:endCxn id="29" idx="6"/>
              </p:cNvCxnSpPr>
              <p:nvPr/>
            </p:nvCxnSpPr>
            <p:spPr>
              <a:xfrm flipH="1" flipV="1">
                <a:off x="1877134" y="3053461"/>
                <a:ext cx="716775" cy="11317"/>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5416A30D-11E6-517B-F0B4-226FD67CDAF6}"/>
                  </a:ext>
                </a:extLst>
              </p:cNvPr>
              <p:cNvCxnSpPr>
                <a:cxnSpLocks/>
                <a:stCxn id="44" idx="2"/>
                <a:endCxn id="30" idx="6"/>
              </p:cNvCxnSpPr>
              <p:nvPr/>
            </p:nvCxnSpPr>
            <p:spPr>
              <a:xfrm flipH="1" flipV="1">
                <a:off x="1877134" y="3338186"/>
                <a:ext cx="716775" cy="11874"/>
              </a:xfrm>
              <a:prstGeom prst="straightConnector1">
                <a:avLst/>
              </a:prstGeom>
              <a:ln w="25400">
                <a:solidFill>
                  <a:schemeClr val="accent3">
                    <a:lumMod val="50000"/>
                  </a:schemeClr>
                </a:solidFill>
                <a:headEnd type="arrow" w="sm" len="sm"/>
                <a:tailEnd type="arrow" w="sm" len="sm"/>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0CE73978-48AC-A07C-96CF-C8B07F7A005C}"/>
                  </a:ext>
                </a:extLst>
              </p:cNvPr>
              <p:cNvCxnSpPr>
                <a:cxnSpLocks/>
                <a:stCxn id="31" idx="6"/>
                <a:endCxn id="45" idx="2"/>
              </p:cNvCxnSpPr>
              <p:nvPr/>
            </p:nvCxnSpPr>
            <p:spPr>
              <a:xfrm flipV="1">
                <a:off x="1877134" y="3635342"/>
                <a:ext cx="716775" cy="139969"/>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cxnSp>
            <p:nvCxnSpPr>
              <p:cNvPr id="1024" name="Straight Arrow Connector 1023">
                <a:extLst>
                  <a:ext uri="{FF2B5EF4-FFF2-40B4-BE49-F238E27FC236}">
                    <a16:creationId xmlns:a16="http://schemas.microsoft.com/office/drawing/2014/main" id="{9B9097FC-C8AD-AAD0-AD02-6AE5FACBB9BA}"/>
                  </a:ext>
                </a:extLst>
              </p:cNvPr>
              <p:cNvCxnSpPr>
                <a:cxnSpLocks/>
                <a:stCxn id="46" idx="2"/>
                <a:endCxn id="31" idx="5"/>
              </p:cNvCxnSpPr>
              <p:nvPr/>
            </p:nvCxnSpPr>
            <p:spPr>
              <a:xfrm flipH="1" flipV="1">
                <a:off x="1850774" y="3838951"/>
                <a:ext cx="743135" cy="81673"/>
              </a:xfrm>
              <a:prstGeom prst="straightConnector1">
                <a:avLst/>
              </a:prstGeom>
              <a:ln w="25400">
                <a:solidFill>
                  <a:schemeClr val="accent3">
                    <a:lumMod val="50000"/>
                  </a:schemeClr>
                </a:solidFill>
                <a:headEnd type="none" w="sm" len="sm"/>
                <a:tailEnd type="arrow" w="sm" len="sm"/>
              </a:ln>
            </p:spPr>
            <p:style>
              <a:lnRef idx="1">
                <a:schemeClr val="accent1"/>
              </a:lnRef>
              <a:fillRef idx="0">
                <a:schemeClr val="accent1"/>
              </a:fillRef>
              <a:effectRef idx="0">
                <a:schemeClr val="accent1"/>
              </a:effectRef>
              <a:fontRef idx="minor">
                <a:schemeClr val="tx1"/>
              </a:fontRef>
            </p:style>
          </p:cxnSp>
        </p:grpSp>
        <p:sp>
          <p:nvSpPr>
            <p:cNvPr id="1038" name="Rectangle: Rounded Corners 1037">
              <a:extLst>
                <a:ext uri="{FF2B5EF4-FFF2-40B4-BE49-F238E27FC236}">
                  <a16:creationId xmlns:a16="http://schemas.microsoft.com/office/drawing/2014/main" id="{53C681B8-4AFD-B78A-5CA4-EDBB86223C7B}"/>
                </a:ext>
              </a:extLst>
            </p:cNvPr>
            <p:cNvSpPr/>
            <p:nvPr/>
          </p:nvSpPr>
          <p:spPr>
            <a:xfrm>
              <a:off x="15947532" y="13277850"/>
              <a:ext cx="2273075" cy="7655860"/>
            </a:xfrm>
            <a:prstGeom prst="roundRect">
              <a:avLst>
                <a:gd name="adj" fmla="val 57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39" name="Rectangle: Rounded Corners 1038">
            <a:extLst>
              <a:ext uri="{FF2B5EF4-FFF2-40B4-BE49-F238E27FC236}">
                <a16:creationId xmlns:a16="http://schemas.microsoft.com/office/drawing/2014/main" id="{6DCE2D1F-699B-BE08-26B2-AB89621313B7}"/>
              </a:ext>
            </a:extLst>
          </p:cNvPr>
          <p:cNvSpPr/>
          <p:nvPr/>
        </p:nvSpPr>
        <p:spPr>
          <a:xfrm>
            <a:off x="15763316" y="13437149"/>
            <a:ext cx="13897816" cy="8055720"/>
          </a:xfrm>
          <a:prstGeom prst="roundRect">
            <a:avLst>
              <a:gd name="adj" fmla="val 571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1" name="TextBox 1040">
            <a:extLst>
              <a:ext uri="{FF2B5EF4-FFF2-40B4-BE49-F238E27FC236}">
                <a16:creationId xmlns:a16="http://schemas.microsoft.com/office/drawing/2014/main" id="{4694C022-7AB3-8A6D-5F59-7858AC968D97}"/>
              </a:ext>
            </a:extLst>
          </p:cNvPr>
          <p:cNvSpPr txBox="1"/>
          <p:nvPr/>
        </p:nvSpPr>
        <p:spPr>
          <a:xfrm>
            <a:off x="578547" y="22553820"/>
            <a:ext cx="15060706" cy="1015663"/>
          </a:xfrm>
          <a:prstGeom prst="rect">
            <a:avLst/>
          </a:prstGeom>
          <a:noFill/>
        </p:spPr>
        <p:txBody>
          <a:bodyPr wrap="square" rtlCol="0">
            <a:spAutoFit/>
          </a:bodyPr>
          <a:lstStyle/>
          <a:p>
            <a:r>
              <a:rPr lang="en-GB" sz="6000" b="1" dirty="0"/>
              <a:t>What did we find out?</a:t>
            </a:r>
          </a:p>
        </p:txBody>
      </p:sp>
      <p:sp>
        <p:nvSpPr>
          <p:cNvPr id="1042" name="TextBox 1041">
            <a:extLst>
              <a:ext uri="{FF2B5EF4-FFF2-40B4-BE49-F238E27FC236}">
                <a16:creationId xmlns:a16="http://schemas.microsoft.com/office/drawing/2014/main" id="{A05071BA-5CFA-DC26-FC59-2E97D380E700}"/>
              </a:ext>
            </a:extLst>
          </p:cNvPr>
          <p:cNvSpPr txBox="1"/>
          <p:nvPr/>
        </p:nvSpPr>
        <p:spPr>
          <a:xfrm>
            <a:off x="578547" y="23576116"/>
            <a:ext cx="14388737" cy="8894743"/>
          </a:xfrm>
          <a:prstGeom prst="rect">
            <a:avLst/>
          </a:prstGeom>
          <a:noFill/>
        </p:spPr>
        <p:txBody>
          <a:bodyPr wrap="square" rtlCol="0">
            <a:spAutoFit/>
          </a:bodyPr>
          <a:lstStyle/>
          <a:p>
            <a:r>
              <a:rPr lang="en-GB" sz="4400" dirty="0"/>
              <a:t>In total, 19 individuals completed at least 1 questionnaire. Before and after the reciprocal shadowing all participants were asked “How confident are you […] that you understand the role of pharmacists and pharmacy technicians working in the sector you [will visit / have visited]?”. Results are shown in fig 2. In addition, participants were asked for comments on their experience (selected comments shown below).</a:t>
            </a:r>
          </a:p>
          <a:p>
            <a:endParaRPr lang="en-GB" sz="4400" dirty="0"/>
          </a:p>
          <a:p>
            <a:r>
              <a:rPr lang="en-GB" sz="4400" dirty="0"/>
              <a:t>Although challenging to run, and benefits being difficult to quantify, providing an opportunity for those “doing the work” to “see the other side” has been beneficial, with increased understanding of roles being seen, as well as positive feedback.</a:t>
            </a:r>
          </a:p>
        </p:txBody>
      </p:sp>
      <p:sp>
        <p:nvSpPr>
          <p:cNvPr id="1043" name="TextBox 1042">
            <a:extLst>
              <a:ext uri="{FF2B5EF4-FFF2-40B4-BE49-F238E27FC236}">
                <a16:creationId xmlns:a16="http://schemas.microsoft.com/office/drawing/2014/main" id="{DF6FCB52-8C9B-288F-ABE6-AA1D35206389}"/>
              </a:ext>
            </a:extLst>
          </p:cNvPr>
          <p:cNvSpPr txBox="1"/>
          <p:nvPr/>
        </p:nvSpPr>
        <p:spPr>
          <a:xfrm>
            <a:off x="578547" y="33057953"/>
            <a:ext cx="15060706" cy="1015663"/>
          </a:xfrm>
          <a:prstGeom prst="rect">
            <a:avLst/>
          </a:prstGeom>
          <a:noFill/>
        </p:spPr>
        <p:txBody>
          <a:bodyPr wrap="square" rtlCol="0">
            <a:spAutoFit/>
          </a:bodyPr>
          <a:lstStyle/>
          <a:p>
            <a:r>
              <a:rPr lang="en-GB" sz="6000" b="1" dirty="0"/>
              <a:t>What will we do next?</a:t>
            </a:r>
          </a:p>
        </p:txBody>
      </p:sp>
      <p:sp>
        <p:nvSpPr>
          <p:cNvPr id="1044" name="TextBox 1043">
            <a:extLst>
              <a:ext uri="{FF2B5EF4-FFF2-40B4-BE49-F238E27FC236}">
                <a16:creationId xmlns:a16="http://schemas.microsoft.com/office/drawing/2014/main" id="{AE8F36AB-8D5A-282F-D119-AE77632F3303}"/>
              </a:ext>
            </a:extLst>
          </p:cNvPr>
          <p:cNvSpPr txBox="1"/>
          <p:nvPr/>
        </p:nvSpPr>
        <p:spPr>
          <a:xfrm>
            <a:off x="578547" y="34422348"/>
            <a:ext cx="14388737" cy="3477875"/>
          </a:xfrm>
          <a:prstGeom prst="rect">
            <a:avLst/>
          </a:prstGeom>
          <a:noFill/>
        </p:spPr>
        <p:txBody>
          <a:bodyPr wrap="square" rtlCol="0">
            <a:spAutoFit/>
          </a:bodyPr>
          <a:lstStyle/>
          <a:p>
            <a:r>
              <a:rPr lang="en-GB" sz="4400" dirty="0"/>
              <a:t>Using the links we have established, we aim to provide similar opportunities to individuals who request it in the future, and suggest it may be a model that other centres could use to improve links and understanding across the care interface for that actively “doing the work” on the ground</a:t>
            </a:r>
          </a:p>
        </p:txBody>
      </p:sp>
      <p:sp>
        <p:nvSpPr>
          <p:cNvPr id="1045" name="Speech Bubble: Rectangle with Corners Rounded 1044">
            <a:extLst>
              <a:ext uri="{FF2B5EF4-FFF2-40B4-BE49-F238E27FC236}">
                <a16:creationId xmlns:a16="http://schemas.microsoft.com/office/drawing/2014/main" id="{52E6E6C1-3347-299F-6C84-FD17DEC865BB}"/>
              </a:ext>
            </a:extLst>
          </p:cNvPr>
          <p:cNvSpPr/>
          <p:nvPr/>
        </p:nvSpPr>
        <p:spPr>
          <a:xfrm>
            <a:off x="22952297" y="35156460"/>
            <a:ext cx="6424592" cy="2710317"/>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rPr>
              <a:t>“It was really a really positive and bright experience and I would highly recommend doing this more often with different sectors […]”</a:t>
            </a:r>
          </a:p>
        </p:txBody>
      </p:sp>
      <p:sp>
        <p:nvSpPr>
          <p:cNvPr id="1046" name="Speech Bubble: Rectangle with Corners Rounded 1045">
            <a:extLst>
              <a:ext uri="{FF2B5EF4-FFF2-40B4-BE49-F238E27FC236}">
                <a16:creationId xmlns:a16="http://schemas.microsoft.com/office/drawing/2014/main" id="{EC833CE7-1899-3A47-0583-EA11517939A5}"/>
              </a:ext>
            </a:extLst>
          </p:cNvPr>
          <p:cNvSpPr/>
          <p:nvPr/>
        </p:nvSpPr>
        <p:spPr>
          <a:xfrm>
            <a:off x="15763316" y="35277035"/>
            <a:ext cx="6020430" cy="194905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rPr>
              <a:t>“I feel it was a very useful visit and will improve understanding and networking between teams”</a:t>
            </a:r>
          </a:p>
        </p:txBody>
      </p:sp>
      <p:sp>
        <p:nvSpPr>
          <p:cNvPr id="1047" name="Speech Bubble: Rectangle with Corners Rounded 1046">
            <a:extLst>
              <a:ext uri="{FF2B5EF4-FFF2-40B4-BE49-F238E27FC236}">
                <a16:creationId xmlns:a16="http://schemas.microsoft.com/office/drawing/2014/main" id="{202B412F-389F-2D45-A0B2-B50B1739D450}"/>
              </a:ext>
            </a:extLst>
          </p:cNvPr>
          <p:cNvSpPr/>
          <p:nvPr/>
        </p:nvSpPr>
        <p:spPr>
          <a:xfrm>
            <a:off x="1048289" y="38705293"/>
            <a:ext cx="7640808" cy="2174504"/>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rPr>
              <a:t>“I enjoyed shadowing the same pharmacist that shadowed me as we were both able to reflect on the differences/similarities between our roles”</a:t>
            </a:r>
          </a:p>
        </p:txBody>
      </p:sp>
      <p:sp>
        <p:nvSpPr>
          <p:cNvPr id="1048" name="TextBox 1047">
            <a:extLst>
              <a:ext uri="{FF2B5EF4-FFF2-40B4-BE49-F238E27FC236}">
                <a16:creationId xmlns:a16="http://schemas.microsoft.com/office/drawing/2014/main" id="{70E52AE7-2486-E6D8-FD28-E11D5FB006AF}"/>
              </a:ext>
            </a:extLst>
          </p:cNvPr>
          <p:cNvSpPr txBox="1"/>
          <p:nvPr/>
        </p:nvSpPr>
        <p:spPr>
          <a:xfrm>
            <a:off x="3701196" y="3495039"/>
            <a:ext cx="26593838" cy="769441"/>
          </a:xfrm>
          <a:prstGeom prst="rect">
            <a:avLst/>
          </a:prstGeom>
          <a:noFill/>
        </p:spPr>
        <p:txBody>
          <a:bodyPr wrap="square" rtlCol="0">
            <a:spAutoFit/>
          </a:bodyPr>
          <a:lstStyle/>
          <a:p>
            <a:r>
              <a:rPr lang="en-GB" sz="4400" b="1" u="sng" dirty="0"/>
              <a:t>Dave </a:t>
            </a:r>
            <a:r>
              <a:rPr lang="en-GB" sz="4400" b="1" u="sng" dirty="0" err="1"/>
              <a:t>Abbott</a:t>
            </a:r>
            <a:r>
              <a:rPr lang="en-GB" sz="4400" b="1" dirty="0" err="1"/>
              <a:t>,</a:t>
            </a:r>
            <a:r>
              <a:rPr lang="en-GB" sz="4400" b="1" dirty="0"/>
              <a:t> Leeds Medicines Advice, </a:t>
            </a:r>
            <a:r>
              <a:rPr lang="en-GB" sz="4400" b="1" dirty="0" err="1"/>
              <a:t>Phillippa</a:t>
            </a:r>
            <a:r>
              <a:rPr lang="en-GB" sz="4400" b="1" dirty="0"/>
              <a:t> Lofts, Leeds Medicines Advice, Hadeel Mohamed, SEL GP Group</a:t>
            </a:r>
          </a:p>
        </p:txBody>
      </p:sp>
      <p:sp>
        <p:nvSpPr>
          <p:cNvPr id="1049" name="Speech Bubble: Rectangle with Corners Rounded 1048">
            <a:extLst>
              <a:ext uri="{FF2B5EF4-FFF2-40B4-BE49-F238E27FC236}">
                <a16:creationId xmlns:a16="http://schemas.microsoft.com/office/drawing/2014/main" id="{37672C69-A650-A237-DD1D-F059FECF83BF}"/>
              </a:ext>
            </a:extLst>
          </p:cNvPr>
          <p:cNvSpPr/>
          <p:nvPr/>
        </p:nvSpPr>
        <p:spPr>
          <a:xfrm>
            <a:off x="9032398" y="38178139"/>
            <a:ext cx="8148848" cy="1949055"/>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rPr>
              <a:t>“I felt very welcomed, everyone was really friendly and eager to show me things, it was good to see the various resources you use […]”</a:t>
            </a:r>
          </a:p>
        </p:txBody>
      </p:sp>
      <p:sp>
        <p:nvSpPr>
          <p:cNvPr id="1051" name="Speech Bubble: Rectangle with Corners Rounded 1050">
            <a:extLst>
              <a:ext uri="{FF2B5EF4-FFF2-40B4-BE49-F238E27FC236}">
                <a16:creationId xmlns:a16="http://schemas.microsoft.com/office/drawing/2014/main" id="{FBEBB16C-E74A-FAB9-D8E6-762A457C2D79}"/>
              </a:ext>
            </a:extLst>
          </p:cNvPr>
          <p:cNvSpPr/>
          <p:nvPr/>
        </p:nvSpPr>
        <p:spPr>
          <a:xfrm>
            <a:off x="17985402" y="38056615"/>
            <a:ext cx="4622800" cy="1087539"/>
          </a:xfrm>
          <a:prstGeom prst="wedgeRoundRect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i="1" dirty="0">
                <a:solidFill>
                  <a:schemeClr val="tx1"/>
                </a:solidFill>
              </a:rPr>
              <a:t>“An excellent experience”</a:t>
            </a:r>
          </a:p>
        </p:txBody>
      </p:sp>
      <p:pic>
        <p:nvPicPr>
          <p:cNvPr id="4" name="Graphic 3" descr="Hospital outline">
            <a:extLst>
              <a:ext uri="{FF2B5EF4-FFF2-40B4-BE49-F238E27FC236}">
                <a16:creationId xmlns:a16="http://schemas.microsoft.com/office/drawing/2014/main" id="{BF86F21D-2BA5-F18C-F329-A6F8B049686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6137463" y="13649055"/>
            <a:ext cx="684000" cy="684000"/>
          </a:xfrm>
          <a:prstGeom prst="rect">
            <a:avLst/>
          </a:prstGeom>
        </p:spPr>
      </p:pic>
      <p:pic>
        <p:nvPicPr>
          <p:cNvPr id="9" name="Graphic 8" descr="City outline">
            <a:extLst>
              <a:ext uri="{FF2B5EF4-FFF2-40B4-BE49-F238E27FC236}">
                <a16:creationId xmlns:a16="http://schemas.microsoft.com/office/drawing/2014/main" id="{682DA5CC-12A5-C835-5D4D-54DB56E03E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7583851" y="13654404"/>
            <a:ext cx="684000" cy="684000"/>
          </a:xfrm>
          <a:prstGeom prst="rect">
            <a:avLst/>
          </a:prstGeom>
        </p:spPr>
      </p:pic>
    </p:spTree>
    <p:extLst>
      <p:ext uri="{BB962C8B-B14F-4D97-AF65-F5344CB8AC3E}">
        <p14:creationId xmlns:p14="http://schemas.microsoft.com/office/powerpoint/2010/main" val="4116768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TotalTime>
  <Words>621</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Leeds Teaching Hospitals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ABBOTT, David (LEEDS TEACHING HOSPITALS NHS TRUST)</dc:creator>
  <cp:lastModifiedBy>Thompson Clare - Office Manager</cp:lastModifiedBy>
  <cp:revision>3</cp:revision>
  <cp:lastPrinted>2023-09-20T10:54:30Z</cp:lastPrinted>
  <dcterms:created xsi:type="dcterms:W3CDTF">2023-09-20T09:52:01Z</dcterms:created>
  <dcterms:modified xsi:type="dcterms:W3CDTF">2023-10-31T09:54:50Z</dcterms:modified>
</cp:coreProperties>
</file>