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3" r:id="rId4"/>
    <p:sldId id="266" r:id="rId5"/>
    <p:sldId id="267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62"/>
  </p:normalViewPr>
  <p:slideViewPr>
    <p:cSldViewPr>
      <p:cViewPr varScale="1">
        <p:scale>
          <a:sx n="144" d="100"/>
          <a:sy n="144" d="100"/>
        </p:scale>
        <p:origin x="654" y="1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5673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 b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83917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8576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0008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16389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53746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 userDrawn="1"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406"/>
          <a:stretch/>
        </p:blipFill>
        <p:spPr bwMode="auto">
          <a:xfrm>
            <a:off x="-36512" y="0"/>
            <a:ext cx="9180512" cy="51435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78368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5" r:id="rId5"/>
    <p:sldLayoutId id="2147483656" r:id="rId6"/>
  </p:sldLayoutIdLst>
  <p:txStyles>
    <p:titleStyle>
      <a:lvl1pPr algn="ctr" defTabSz="914400" rtl="0" eaLnBrk="1" latinLnBrk="0" hangingPunct="1">
        <a:spcBef>
          <a:spcPct val="0"/>
        </a:spcBef>
        <a:buNone/>
        <a:defRPr sz="4000" b="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7" Type="http://schemas.openxmlformats.org/officeDocument/2006/relationships/image" Target="../media/image9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7.sv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528" y="1059582"/>
            <a:ext cx="8496944" cy="1368152"/>
          </a:xfrm>
          <a:ln w="57150"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GB" sz="4000" dirty="0"/>
              <a:t>Learning from the Medicines Helpline to facilitate safer discharges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57D4651-AC18-714A-863B-AED8FF125260}"/>
              </a:ext>
            </a:extLst>
          </p:cNvPr>
          <p:cNvSpPr txBox="1"/>
          <p:nvPr/>
        </p:nvSpPr>
        <p:spPr>
          <a:xfrm>
            <a:off x="899592" y="2859782"/>
            <a:ext cx="7416824" cy="861774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bg1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bg1">
                  <a:lumMod val="60000"/>
                  <a:lumOff val="40000"/>
                  <a:tint val="23500"/>
                  <a:satMod val="160000"/>
                </a:schemeClr>
              </a:gs>
            </a:gsLst>
            <a:lin ang="16200000" scaled="1"/>
            <a:tileRect/>
          </a:gra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u="sng" dirty="0"/>
              <a:t>Katy Davies</a:t>
            </a:r>
            <a:r>
              <a:rPr lang="en-GB" sz="2000" dirty="0"/>
              <a:t>, Amar Punjani &amp; Anuj Sunder </a:t>
            </a:r>
            <a:endParaRPr lang="en-GB" sz="2000" dirty="0" smtClean="0"/>
          </a:p>
          <a:p>
            <a:pPr algn="ctr"/>
            <a:endParaRPr lang="en-GB" sz="1000" dirty="0"/>
          </a:p>
          <a:p>
            <a:pPr algn="ctr"/>
            <a:r>
              <a:rPr lang="en-GB" sz="2000" dirty="0"/>
              <a:t>University Hospitals Birmingham (</a:t>
            </a:r>
            <a:r>
              <a:rPr lang="en-GB" sz="2000" dirty="0" smtClean="0"/>
              <a:t>UHB) NHS </a:t>
            </a:r>
            <a:r>
              <a:rPr lang="en-GB" sz="2000" dirty="0"/>
              <a:t>Foundation Trust</a:t>
            </a:r>
          </a:p>
        </p:txBody>
      </p:sp>
      <p:pic>
        <p:nvPicPr>
          <p:cNvPr id="13" name="Davies K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404804" y="3867894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0304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numSld="999" showWhenStopped="0">
                <p:cTn id="7" repeatCount="indefinite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 w="1905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GB" sz="3600" b="1" dirty="0"/>
              <a:t>Background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B4F9DB1-3E7A-B44A-951F-504EFD47F3C3}"/>
              </a:ext>
            </a:extLst>
          </p:cNvPr>
          <p:cNvSpPr txBox="1"/>
          <p:nvPr/>
        </p:nvSpPr>
        <p:spPr>
          <a:xfrm>
            <a:off x="1620000" y="1152000"/>
            <a:ext cx="5976664" cy="923330"/>
          </a:xfrm>
          <a:prstGeom prst="rect">
            <a:avLst/>
          </a:prstGeom>
          <a:gradFill>
            <a:gsLst>
              <a:gs pos="0">
                <a:schemeClr val="accent1">
                  <a:shade val="50000"/>
                  <a:hueOff val="0"/>
                  <a:satOff val="0"/>
                  <a:lumOff val="0"/>
                  <a:alphaOff val="0"/>
                  <a:tint val="50000"/>
                  <a:satMod val="300000"/>
                </a:schemeClr>
              </a:gs>
              <a:gs pos="35000">
                <a:schemeClr val="accent1">
                  <a:shade val="50000"/>
                  <a:hueOff val="0"/>
                  <a:satOff val="0"/>
                  <a:lumOff val="0"/>
                  <a:alphaOff val="0"/>
                  <a:tint val="37000"/>
                  <a:satMod val="300000"/>
                </a:schemeClr>
              </a:gs>
              <a:gs pos="100000">
                <a:schemeClr val="accent1">
                  <a:shade val="50000"/>
                  <a:hueOff val="0"/>
                  <a:satOff val="0"/>
                  <a:lumOff val="0"/>
                  <a:alphaOff val="0"/>
                  <a:tint val="15000"/>
                  <a:satMod val="350000"/>
                </a:schemeClr>
              </a:gs>
            </a:gsLst>
            <a:lin ang="16200000" scaled="1"/>
          </a:gra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The Medicines Helpline provides a service to patients discharged from </a:t>
            </a:r>
            <a:r>
              <a:rPr lang="en-GB" dirty="0" smtClean="0"/>
              <a:t>UHB </a:t>
            </a:r>
            <a:r>
              <a:rPr lang="en-GB" dirty="0"/>
              <a:t>to answer enquiries from patients/carers relating to discharge medicines.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6AD8E89-8863-3B43-9D03-B976ECA0924D}"/>
              </a:ext>
            </a:extLst>
          </p:cNvPr>
          <p:cNvSpPr txBox="1"/>
          <p:nvPr/>
        </p:nvSpPr>
        <p:spPr>
          <a:xfrm>
            <a:off x="1620000" y="2232000"/>
            <a:ext cx="5976664" cy="923330"/>
          </a:xfrm>
          <a:prstGeom prst="rect">
            <a:avLst/>
          </a:prstGeom>
          <a:gradFill>
            <a:gsLst>
              <a:gs pos="0">
                <a:schemeClr val="accent1">
                  <a:shade val="50000"/>
                  <a:hueOff val="0"/>
                  <a:satOff val="0"/>
                  <a:lumOff val="0"/>
                  <a:alphaOff val="0"/>
                  <a:tint val="50000"/>
                  <a:satMod val="300000"/>
                </a:schemeClr>
              </a:gs>
              <a:gs pos="35000">
                <a:schemeClr val="accent1">
                  <a:shade val="50000"/>
                  <a:hueOff val="0"/>
                  <a:satOff val="0"/>
                  <a:lumOff val="0"/>
                  <a:alphaOff val="0"/>
                  <a:tint val="37000"/>
                  <a:satMod val="300000"/>
                </a:schemeClr>
              </a:gs>
              <a:gs pos="100000">
                <a:schemeClr val="accent1">
                  <a:shade val="50000"/>
                  <a:hueOff val="0"/>
                  <a:satOff val="0"/>
                  <a:lumOff val="0"/>
                  <a:alphaOff val="0"/>
                  <a:tint val="15000"/>
                  <a:satMod val="350000"/>
                </a:schemeClr>
              </a:gs>
            </a:gsLst>
            <a:lin ang="16200000" scaled="1"/>
          </a:gra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In 2019 a pharmacy undergraduate from Aston university evaluated medicine-error related enquiries received by the Medicines Helpline. 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7209AFF-35C2-CD4A-B274-2D7513F61CDB}"/>
              </a:ext>
            </a:extLst>
          </p:cNvPr>
          <p:cNvSpPr txBox="1"/>
          <p:nvPr/>
        </p:nvSpPr>
        <p:spPr>
          <a:xfrm>
            <a:off x="1620000" y="3312000"/>
            <a:ext cx="5976664" cy="1200329"/>
          </a:xfrm>
          <a:prstGeom prst="rect">
            <a:avLst/>
          </a:prstGeom>
          <a:gradFill>
            <a:gsLst>
              <a:gs pos="0">
                <a:schemeClr val="accent1">
                  <a:shade val="50000"/>
                  <a:hueOff val="0"/>
                  <a:satOff val="0"/>
                  <a:lumOff val="0"/>
                  <a:alphaOff val="0"/>
                  <a:tint val="50000"/>
                  <a:satMod val="300000"/>
                </a:schemeClr>
              </a:gs>
              <a:gs pos="35000">
                <a:schemeClr val="accent1">
                  <a:shade val="50000"/>
                  <a:hueOff val="0"/>
                  <a:satOff val="0"/>
                  <a:lumOff val="0"/>
                  <a:alphaOff val="0"/>
                  <a:tint val="37000"/>
                  <a:satMod val="300000"/>
                </a:schemeClr>
              </a:gs>
              <a:gs pos="100000">
                <a:schemeClr val="accent1">
                  <a:shade val="50000"/>
                  <a:hueOff val="0"/>
                  <a:satOff val="0"/>
                  <a:lumOff val="0"/>
                  <a:alphaOff val="0"/>
                  <a:tint val="15000"/>
                  <a:satMod val="350000"/>
                </a:schemeClr>
              </a:gs>
            </a:gsLst>
            <a:lin ang="16200000" scaled="1"/>
          </a:gra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The project identified that a large proportion of errors are identified via the Medicines Helpline and highlighted a lack of feedback to clinical pharmacy teams and Trust management. </a:t>
            </a:r>
          </a:p>
        </p:txBody>
      </p:sp>
    </p:spTree>
    <p:extLst>
      <p:ext uri="{BB962C8B-B14F-4D97-AF65-F5344CB8AC3E}">
        <p14:creationId xmlns:p14="http://schemas.microsoft.com/office/powerpoint/2010/main" val="3529138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 w="1905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GB" sz="3600" b="1" dirty="0">
                <a:cs typeface="Arial" panose="020B0604020202020204" pitchFamily="34" charset="0"/>
              </a:rPr>
              <a:t>Aims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B4F9DB1-3E7A-B44A-951F-504EFD47F3C3}"/>
              </a:ext>
            </a:extLst>
          </p:cNvPr>
          <p:cNvSpPr txBox="1"/>
          <p:nvPr/>
        </p:nvSpPr>
        <p:spPr>
          <a:xfrm>
            <a:off x="2339752" y="1203598"/>
            <a:ext cx="5544616" cy="1754326"/>
          </a:xfrm>
          <a:prstGeom prst="rect">
            <a:avLst/>
          </a:prstGeom>
          <a:gradFill>
            <a:gsLst>
              <a:gs pos="0">
                <a:schemeClr val="accent1">
                  <a:shade val="50000"/>
                  <a:hueOff val="0"/>
                  <a:satOff val="0"/>
                  <a:lumOff val="0"/>
                  <a:alphaOff val="0"/>
                  <a:tint val="50000"/>
                  <a:satMod val="300000"/>
                </a:schemeClr>
              </a:gs>
              <a:gs pos="35000">
                <a:schemeClr val="accent1">
                  <a:shade val="50000"/>
                  <a:hueOff val="0"/>
                  <a:satOff val="0"/>
                  <a:lumOff val="0"/>
                  <a:alphaOff val="0"/>
                  <a:tint val="37000"/>
                  <a:satMod val="300000"/>
                </a:schemeClr>
              </a:gs>
              <a:gs pos="100000">
                <a:schemeClr val="accent1">
                  <a:shade val="50000"/>
                  <a:hueOff val="0"/>
                  <a:satOff val="0"/>
                  <a:lumOff val="0"/>
                  <a:alphaOff val="0"/>
                  <a:tint val="15000"/>
                  <a:satMod val="350000"/>
                </a:schemeClr>
              </a:gs>
            </a:gsLst>
            <a:lin ang="16200000" scaled="1"/>
          </a:gra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GB" dirty="0"/>
          </a:p>
          <a:p>
            <a:pPr algn="ctr"/>
            <a:r>
              <a:rPr lang="en-GB" dirty="0"/>
              <a:t>To implement regular feedback mechanisms to clinical pharmacy teams and Trust management to highlight discharge-related medication errors identified via the Medicines Helpline.</a:t>
            </a:r>
          </a:p>
          <a:p>
            <a:pPr algn="ctr"/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6AD8E89-8863-3B43-9D03-B976ECA0924D}"/>
              </a:ext>
            </a:extLst>
          </p:cNvPr>
          <p:cNvSpPr txBox="1"/>
          <p:nvPr/>
        </p:nvSpPr>
        <p:spPr>
          <a:xfrm>
            <a:off x="2337846" y="3074640"/>
            <a:ext cx="5544616" cy="1200329"/>
          </a:xfrm>
          <a:prstGeom prst="rect">
            <a:avLst/>
          </a:prstGeom>
          <a:gradFill>
            <a:gsLst>
              <a:gs pos="0">
                <a:schemeClr val="accent1">
                  <a:shade val="50000"/>
                  <a:hueOff val="0"/>
                  <a:satOff val="0"/>
                  <a:lumOff val="0"/>
                  <a:alphaOff val="0"/>
                  <a:tint val="50000"/>
                  <a:satMod val="300000"/>
                </a:schemeClr>
              </a:gs>
              <a:gs pos="35000">
                <a:schemeClr val="accent1">
                  <a:shade val="50000"/>
                  <a:hueOff val="0"/>
                  <a:satOff val="0"/>
                  <a:lumOff val="0"/>
                  <a:alphaOff val="0"/>
                  <a:tint val="37000"/>
                  <a:satMod val="300000"/>
                </a:schemeClr>
              </a:gs>
              <a:gs pos="100000">
                <a:schemeClr val="accent1">
                  <a:shade val="50000"/>
                  <a:hueOff val="0"/>
                  <a:satOff val="0"/>
                  <a:lumOff val="0"/>
                  <a:alphaOff val="0"/>
                  <a:tint val="15000"/>
                  <a:satMod val="350000"/>
                </a:schemeClr>
              </a:gs>
            </a:gsLst>
            <a:lin ang="16200000" scaled="1"/>
          </a:gra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 algn="ctr"/>
            <a:endParaRPr lang="en-GB" dirty="0"/>
          </a:p>
          <a:p>
            <a:pPr lvl="0" algn="ctr"/>
            <a:r>
              <a:rPr lang="en-GB" dirty="0"/>
              <a:t>To learn from the Medicines Helpline and use this learning to facilitate safer discharges.</a:t>
            </a:r>
          </a:p>
          <a:p>
            <a:endParaRPr lang="en-US" dirty="0"/>
          </a:p>
        </p:txBody>
      </p:sp>
      <p:pic>
        <p:nvPicPr>
          <p:cNvPr id="7" name="Graphic 6" descr="Bullseye with solid fill">
            <a:extLst>
              <a:ext uri="{FF2B5EF4-FFF2-40B4-BE49-F238E27FC236}">
                <a16:creationId xmlns:a16="http://schemas.microsoft.com/office/drawing/2014/main" id="{6D211712-E8AF-CB4B-8FFB-2B50AA279B0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941276" y="3047574"/>
            <a:ext cx="1254460" cy="1254460"/>
          </a:xfrm>
          <a:prstGeom prst="rect">
            <a:avLst/>
          </a:prstGeom>
        </p:spPr>
      </p:pic>
      <p:pic>
        <p:nvPicPr>
          <p:cNvPr id="8" name="Graphic 6" descr="Bullseye with solid fill">
            <a:extLst>
              <a:ext uri="{FF2B5EF4-FFF2-40B4-BE49-F238E27FC236}">
                <a16:creationId xmlns:a16="http://schemas.microsoft.com/office/drawing/2014/main" id="{6D211712-E8AF-CB4B-8FFB-2B50AA279B0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930836" y="1483356"/>
            <a:ext cx="1254460" cy="1254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6012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 w="1905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GB" sz="3600" b="1" dirty="0">
                <a:cs typeface="Arial" panose="020B0604020202020204" pitchFamily="34" charset="0"/>
              </a:rPr>
              <a:t>What did we do?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E507A93-B488-E144-B69C-A6E655F0F3C5}"/>
              </a:ext>
            </a:extLst>
          </p:cNvPr>
          <p:cNvSpPr txBox="1"/>
          <p:nvPr/>
        </p:nvSpPr>
        <p:spPr>
          <a:xfrm>
            <a:off x="611560" y="2152650"/>
            <a:ext cx="2340000" cy="1661993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bg1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bg1">
                  <a:lumMod val="60000"/>
                  <a:lumOff val="40000"/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/>
              <a:t>MiDatabank</a:t>
            </a:r>
            <a:endParaRPr lang="en-US" b="1" dirty="0"/>
          </a:p>
          <a:p>
            <a:pPr algn="ctr"/>
            <a:endParaRPr lang="en-US" sz="1200" dirty="0"/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US" sz="1200" dirty="0" err="1"/>
              <a:t>Utilisation</a:t>
            </a:r>
            <a:r>
              <a:rPr lang="en-US" sz="1200" dirty="0"/>
              <a:t> of keywords to enable easier error reporting</a:t>
            </a:r>
            <a:r>
              <a:rPr lang="en-US" sz="1200" dirty="0" smtClean="0"/>
              <a:t>.</a:t>
            </a:r>
          </a:p>
          <a:p>
            <a:pPr algn="ctr"/>
            <a:endParaRPr lang="en-US" sz="800" dirty="0"/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US" sz="1200" dirty="0"/>
              <a:t>ERROR – </a:t>
            </a:r>
            <a:r>
              <a:rPr lang="en-US" sz="1200" dirty="0" err="1" smtClean="0"/>
              <a:t>xxxx</a:t>
            </a:r>
            <a:endParaRPr lang="en-US" sz="1200" dirty="0" smtClean="0"/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US" sz="1200" dirty="0" smtClean="0"/>
              <a:t>DATIX-COMPLETED.</a:t>
            </a:r>
            <a:endParaRPr lang="en-US" sz="1200" dirty="0"/>
          </a:p>
          <a:p>
            <a:pPr algn="ctr"/>
            <a:endParaRPr lang="en-US" sz="1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E37302E-D5A9-3740-A405-A1FB68475F72}"/>
              </a:ext>
            </a:extLst>
          </p:cNvPr>
          <p:cNvSpPr txBox="1"/>
          <p:nvPr/>
        </p:nvSpPr>
        <p:spPr>
          <a:xfrm>
            <a:off x="3347864" y="2105606"/>
            <a:ext cx="2545416" cy="236988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bg1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bg1">
                  <a:lumMod val="60000"/>
                  <a:lumOff val="40000"/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Regular Reporting</a:t>
            </a:r>
          </a:p>
          <a:p>
            <a:pPr algn="ctr"/>
            <a:endParaRPr lang="en-US" sz="1400" b="1" dirty="0"/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/>
              <a:t>An initial report of 12 months data on medication-related errors identified through the Medicines Helpline was presented to the Trusts Safer Medication Practice Group</a:t>
            </a:r>
            <a:r>
              <a:rPr lang="en-GB" sz="1200" dirty="0" smtClean="0"/>
              <a:t>.</a:t>
            </a:r>
          </a:p>
          <a:p>
            <a:pPr algn="ctr"/>
            <a:endParaRPr lang="en-GB" sz="800" dirty="0"/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/>
              <a:t>Subsequent quarterly reports are presented to this group</a:t>
            </a:r>
            <a:r>
              <a:rPr lang="en-GB" sz="1200" dirty="0" smtClean="0"/>
              <a:t>.</a:t>
            </a:r>
            <a:endParaRPr lang="en-GB" sz="1200" dirty="0"/>
          </a:p>
          <a:p>
            <a:pPr algn="ctr"/>
            <a:endParaRPr lang="en-GB" sz="12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CDBD239-B6BC-A841-8478-9893FAE9331A}"/>
              </a:ext>
            </a:extLst>
          </p:cNvPr>
          <p:cNvSpPr txBox="1"/>
          <p:nvPr/>
        </p:nvSpPr>
        <p:spPr>
          <a:xfrm>
            <a:off x="6258517" y="2139702"/>
            <a:ext cx="2340000" cy="1692771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bg1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bg1">
                  <a:lumMod val="60000"/>
                  <a:lumOff val="40000"/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Communication</a:t>
            </a:r>
          </a:p>
          <a:p>
            <a:pPr algn="ctr"/>
            <a:endParaRPr lang="en-US" sz="1400" b="1" dirty="0"/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/>
              <a:t>Key learning points are communicated to pharmacy teams via the MI </a:t>
            </a:r>
            <a:r>
              <a:rPr lang="en-GB" sz="1200" dirty="0" smtClean="0"/>
              <a:t>newsletter, memos, and </a:t>
            </a:r>
            <a:r>
              <a:rPr lang="en-GB" sz="1200" dirty="0"/>
              <a:t>whole department team briefs.</a:t>
            </a:r>
          </a:p>
          <a:p>
            <a:pPr algn="ctr"/>
            <a:endParaRPr lang="en-GB" sz="1200" dirty="0"/>
          </a:p>
        </p:txBody>
      </p:sp>
      <p:pic>
        <p:nvPicPr>
          <p:cNvPr id="5" name="Graphic 4" descr="Computer with solid fill">
            <a:extLst>
              <a:ext uri="{FF2B5EF4-FFF2-40B4-BE49-F238E27FC236}">
                <a16:creationId xmlns:a16="http://schemas.microsoft.com/office/drawing/2014/main" id="{C8C1E000-F3BD-8948-A547-F50DD0D472F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1318933" y="1244269"/>
            <a:ext cx="925253" cy="925253"/>
          </a:xfrm>
          <a:prstGeom prst="rect">
            <a:avLst/>
          </a:prstGeom>
        </p:spPr>
      </p:pic>
      <p:pic>
        <p:nvPicPr>
          <p:cNvPr id="11" name="Graphic 10" descr="Document with solid fill">
            <a:extLst>
              <a:ext uri="{FF2B5EF4-FFF2-40B4-BE49-F238E27FC236}">
                <a16:creationId xmlns:a16="http://schemas.microsoft.com/office/drawing/2014/main" id="{379FA24B-7AE4-C74F-B85C-D06BE692279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4261517" y="1202364"/>
            <a:ext cx="813280" cy="813280"/>
          </a:xfrm>
          <a:prstGeom prst="rect">
            <a:avLst/>
          </a:prstGeom>
        </p:spPr>
      </p:pic>
      <p:pic>
        <p:nvPicPr>
          <p:cNvPr id="13" name="Graphic 12" descr="Chat with solid fill">
            <a:extLst>
              <a:ext uri="{FF2B5EF4-FFF2-40B4-BE49-F238E27FC236}">
                <a16:creationId xmlns:a16="http://schemas.microsoft.com/office/drawing/2014/main" id="{3ABDFBA0-7901-D745-8D22-4DAA9826F1FA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6912383" y="1215928"/>
            <a:ext cx="981937" cy="981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8720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9CDBD239-B6BC-A841-8478-9893FAE9331A}"/>
              </a:ext>
            </a:extLst>
          </p:cNvPr>
          <p:cNvSpPr txBox="1"/>
          <p:nvPr/>
        </p:nvSpPr>
        <p:spPr>
          <a:xfrm>
            <a:off x="179511" y="609636"/>
            <a:ext cx="2160000" cy="3600986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bg1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bg1">
                  <a:lumMod val="60000"/>
                  <a:lumOff val="40000"/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New processes =</a:t>
            </a:r>
            <a:r>
              <a:rPr lang="en-GB" sz="1200" b="1" dirty="0" smtClean="0"/>
              <a:t> </a:t>
            </a:r>
            <a:r>
              <a:rPr lang="en-GB" sz="1200" b="1" dirty="0"/>
              <a:t>easier error </a:t>
            </a:r>
            <a:r>
              <a:rPr lang="en-GB" sz="1200" b="1" dirty="0" smtClean="0"/>
              <a:t>reporting</a:t>
            </a:r>
          </a:p>
          <a:p>
            <a:pPr algn="ctr"/>
            <a:endParaRPr lang="en-GB" sz="1200" b="1" dirty="0"/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/>
              <a:t>Quarterly reports have shown 26% of </a:t>
            </a:r>
            <a:r>
              <a:rPr lang="en-GB" sz="1200" dirty="0" smtClean="0"/>
              <a:t>helpline enquiries </a:t>
            </a:r>
            <a:r>
              <a:rPr lang="en-GB" sz="1200" dirty="0"/>
              <a:t>to be related to a medication error</a:t>
            </a:r>
            <a:r>
              <a:rPr lang="en-GB" sz="1200" dirty="0" smtClean="0"/>
              <a:t>.</a:t>
            </a:r>
          </a:p>
          <a:p>
            <a:pPr algn="ctr"/>
            <a:endParaRPr lang="en-GB" sz="800" dirty="0"/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/>
              <a:t>A systematic review examining NHS patient medicine helplines suggested that between 8% and 33% of enquiries concern errors (mean=31%; WM=27%)</a:t>
            </a:r>
            <a:r>
              <a:rPr lang="en-GB" sz="1200" baseline="30000" dirty="0"/>
              <a:t>1 </a:t>
            </a:r>
            <a:r>
              <a:rPr lang="en-GB" sz="1200" dirty="0"/>
              <a:t>indicating that MI staff are appropriately key wording enquiries. </a:t>
            </a:r>
          </a:p>
          <a:p>
            <a:pPr algn="ctr"/>
            <a:endParaRPr lang="en-GB" sz="1200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066C7F06-62B5-924D-A8B3-A1F0B2D0B00F}"/>
              </a:ext>
            </a:extLst>
          </p:cNvPr>
          <p:cNvSpPr/>
          <p:nvPr/>
        </p:nvSpPr>
        <p:spPr>
          <a:xfrm>
            <a:off x="3051402" y="1626186"/>
            <a:ext cx="3096344" cy="1307774"/>
          </a:xfrm>
          <a:prstGeom prst="ellipse">
            <a:avLst/>
          </a:prstGeom>
          <a:noFill/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latin typeface="+mj-lt"/>
              </a:rPr>
              <a:t>Outcomes</a:t>
            </a:r>
            <a:endParaRPr lang="en-US" sz="3600" b="1" dirty="0">
              <a:latin typeface="+mj-lt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2642306-12B1-D542-9F91-76E2F5EDFFAD}"/>
              </a:ext>
            </a:extLst>
          </p:cNvPr>
          <p:cNvSpPr txBox="1"/>
          <p:nvPr/>
        </p:nvSpPr>
        <p:spPr>
          <a:xfrm>
            <a:off x="6876256" y="609636"/>
            <a:ext cx="2160000" cy="2800767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bg1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bg1">
                  <a:lumMod val="60000"/>
                  <a:lumOff val="40000"/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 smtClean="0"/>
              <a:t>Themes and issues highlighted</a:t>
            </a:r>
          </a:p>
          <a:p>
            <a:pPr algn="ctr"/>
            <a:endParaRPr lang="en-GB" sz="1200" b="1" dirty="0" smtClean="0"/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/>
              <a:t>T</a:t>
            </a:r>
            <a:r>
              <a:rPr lang="en-GB" sz="1200" dirty="0" smtClean="0"/>
              <a:t>hemes </a:t>
            </a:r>
            <a:r>
              <a:rPr lang="en-GB" sz="1200" dirty="0"/>
              <a:t>and </a:t>
            </a:r>
            <a:r>
              <a:rPr lang="en-GB" sz="1200" dirty="0" smtClean="0"/>
              <a:t>issues highlighted via quarterly reports.</a:t>
            </a:r>
          </a:p>
          <a:p>
            <a:pPr algn="ctr"/>
            <a:endParaRPr lang="en-GB" sz="800" dirty="0"/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 smtClean="0"/>
              <a:t>Highlighting a difference in discharge documentation between sites </a:t>
            </a:r>
            <a:r>
              <a:rPr lang="en-GB" sz="1200" dirty="0"/>
              <a:t>has led to a change which will result in a trust-wide improvement of medicines reconciliation at </a:t>
            </a:r>
            <a:r>
              <a:rPr lang="en-GB" sz="1200" dirty="0" smtClean="0"/>
              <a:t>discharge.</a:t>
            </a:r>
          </a:p>
          <a:p>
            <a:pPr algn="ctr"/>
            <a:endParaRPr lang="en-GB" sz="12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4D2BFBF-64E1-1545-BE2C-35F37F95F26C}"/>
              </a:ext>
            </a:extLst>
          </p:cNvPr>
          <p:cNvSpPr txBox="1"/>
          <p:nvPr/>
        </p:nvSpPr>
        <p:spPr>
          <a:xfrm>
            <a:off x="2484339" y="267494"/>
            <a:ext cx="4230470" cy="1138773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bg1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bg1">
                  <a:lumMod val="60000"/>
                  <a:lumOff val="40000"/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 smtClean="0"/>
              <a:t>Higher profile of the Medicines Helpline</a:t>
            </a:r>
          </a:p>
          <a:p>
            <a:pPr algn="ctr"/>
            <a:endParaRPr lang="en-GB" sz="800" dirty="0" smtClean="0"/>
          </a:p>
          <a:p>
            <a:pPr algn="ctr"/>
            <a:r>
              <a:rPr lang="en-GB" sz="1200" dirty="0" smtClean="0"/>
              <a:t>Regular </a:t>
            </a:r>
            <a:r>
              <a:rPr lang="en-GB" sz="1200" dirty="0"/>
              <a:t>attendance at the Trust Safer Medication Practice Group has raised the profile of the </a:t>
            </a:r>
            <a:r>
              <a:rPr lang="en-GB" sz="1200" dirty="0" smtClean="0"/>
              <a:t>helpline opening </a:t>
            </a:r>
            <a:r>
              <a:rPr lang="en-GB" sz="1200" dirty="0"/>
              <a:t>up valuable communications with other staff </a:t>
            </a:r>
            <a:r>
              <a:rPr lang="en-GB" sz="1200" dirty="0" smtClean="0"/>
              <a:t>groups.</a:t>
            </a:r>
          </a:p>
          <a:p>
            <a:pPr algn="ctr"/>
            <a:endParaRPr lang="en-GB" sz="12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7139626-FED7-BB47-8B93-3814BD213338}"/>
              </a:ext>
            </a:extLst>
          </p:cNvPr>
          <p:cNvSpPr txBox="1"/>
          <p:nvPr/>
        </p:nvSpPr>
        <p:spPr>
          <a:xfrm>
            <a:off x="2498849" y="3174835"/>
            <a:ext cx="2088232" cy="1261884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bg1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bg1">
                  <a:lumMod val="60000"/>
                  <a:lumOff val="40000"/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 smtClean="0"/>
              <a:t>Quality Improvement discharge project</a:t>
            </a:r>
          </a:p>
          <a:p>
            <a:pPr algn="ctr"/>
            <a:endParaRPr lang="en-GB" sz="800" b="1" dirty="0"/>
          </a:p>
          <a:p>
            <a:pPr algn="ctr"/>
            <a:r>
              <a:rPr lang="en-GB" sz="1200" dirty="0" smtClean="0"/>
              <a:t>Input into </a:t>
            </a:r>
            <a:r>
              <a:rPr lang="en-GB" sz="1200" dirty="0"/>
              <a:t>a </a:t>
            </a:r>
            <a:r>
              <a:rPr lang="en-GB" sz="1200" dirty="0" smtClean="0"/>
              <a:t>QI project </a:t>
            </a:r>
            <a:r>
              <a:rPr lang="en-GB" sz="1200" dirty="0"/>
              <a:t>led by the Patient Experience team</a:t>
            </a:r>
            <a:r>
              <a:rPr lang="en-GB" sz="1200" dirty="0" smtClean="0"/>
              <a:t>.</a:t>
            </a:r>
          </a:p>
          <a:p>
            <a:pPr algn="ctr"/>
            <a:endParaRPr lang="en-GB" sz="8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0D2AA27-69F9-DC4D-B3D4-21697DDA0A5E}"/>
              </a:ext>
            </a:extLst>
          </p:cNvPr>
          <p:cNvSpPr txBox="1"/>
          <p:nvPr/>
        </p:nvSpPr>
        <p:spPr>
          <a:xfrm>
            <a:off x="4662010" y="3174835"/>
            <a:ext cx="2088232" cy="1260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bg1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bg1">
                  <a:lumMod val="60000"/>
                  <a:lumOff val="40000"/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Trust-wide ‘Lesson of the Month</a:t>
            </a:r>
            <a:r>
              <a:rPr lang="en-GB" sz="1200" b="1" dirty="0" smtClean="0"/>
              <a:t>’</a:t>
            </a:r>
          </a:p>
          <a:p>
            <a:pPr algn="ctr"/>
            <a:endParaRPr lang="en-GB" sz="800" b="1" dirty="0"/>
          </a:p>
          <a:p>
            <a:pPr algn="ctr"/>
            <a:r>
              <a:rPr lang="en-GB" sz="1200" dirty="0"/>
              <a:t>Focussing on safe discharges with respect to medications.</a:t>
            </a:r>
          </a:p>
          <a:p>
            <a:pPr algn="ctr"/>
            <a:endParaRPr lang="en-GB" sz="800" dirty="0"/>
          </a:p>
        </p:txBody>
      </p:sp>
      <p:sp>
        <p:nvSpPr>
          <p:cNvPr id="2" name="TextBox 1"/>
          <p:cNvSpPr txBox="1"/>
          <p:nvPr/>
        </p:nvSpPr>
        <p:spPr>
          <a:xfrm>
            <a:off x="7088231" y="3494045"/>
            <a:ext cx="1800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 smtClean="0"/>
              <a:t>References:</a:t>
            </a:r>
          </a:p>
          <a:p>
            <a:r>
              <a:rPr lang="en-GB" sz="700" dirty="0" smtClean="0"/>
              <a:t>1. Williams </a:t>
            </a:r>
            <a:r>
              <a:rPr lang="en-GB" sz="700" dirty="0"/>
              <a:t>M, Jordan A, Scott J, Jones M. A systematic review examining the characteristics of users of NHS patient medicines helpline services, and the types of enquiries they make. </a:t>
            </a:r>
            <a:r>
              <a:rPr lang="en-GB" sz="700" i="1" dirty="0"/>
              <a:t>European Journal of Hospital Pharmacy </a:t>
            </a:r>
            <a:r>
              <a:rPr lang="en-GB" sz="700" dirty="0"/>
              <a:t>2020;27:323-329</a:t>
            </a:r>
          </a:p>
        </p:txBody>
      </p:sp>
    </p:spTree>
    <p:extLst>
      <p:ext uri="{BB962C8B-B14F-4D97-AF65-F5344CB8AC3E}">
        <p14:creationId xmlns:p14="http://schemas.microsoft.com/office/powerpoint/2010/main" val="3556616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UHB_forlight">
      <a:dk1>
        <a:srgbClr val="0066CC"/>
      </a:dk1>
      <a:lt1>
        <a:srgbClr val="0066CC"/>
      </a:lt1>
      <a:dk2>
        <a:srgbClr val="663399"/>
      </a:dk2>
      <a:lt2>
        <a:srgbClr val="66CC33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UHB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898</TotalTime>
  <Words>418</Words>
  <Application>Microsoft Office PowerPoint</Application>
  <PresentationFormat>On-screen Show (16:9)</PresentationFormat>
  <Paragraphs>50</Paragraphs>
  <Slides>5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Learning from the Medicines Helpline to facilitate safer discharges</vt:lpstr>
      <vt:lpstr>Background</vt:lpstr>
      <vt:lpstr>Aims</vt:lpstr>
      <vt:lpstr>What did we do?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 Ricks</dc:creator>
  <cp:lastModifiedBy>Judith Lambert</cp:lastModifiedBy>
  <cp:revision>55</cp:revision>
  <dcterms:created xsi:type="dcterms:W3CDTF">2017-11-15T08:13:33Z</dcterms:created>
  <dcterms:modified xsi:type="dcterms:W3CDTF">2021-08-27T09:16:13Z</dcterms:modified>
</cp:coreProperties>
</file>