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7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885C1-E026-401B-B360-17539A96448B}" v="26" dt="2022-09-23T15:12:38.223"/>
    <p1510:client id="{FEDCFEDE-5C96-DCD4-6D6F-4B197C8A41F8}" v="92" dt="2022-09-30T09:58:19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5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Completed by Pharmacists </c:v>
                </c:pt>
              </c:strCache>
            </c:strRef>
          </c:tx>
          <c:invertIfNegative val="0"/>
          <c:cat>
            <c:strRef>
              <c:f>Sheet1!$A$6:$A$9</c:f>
              <c:strCache>
                <c:ptCount val="4"/>
                <c:pt idx="0">
                  <c:v>All Queries </c:v>
                </c:pt>
                <c:pt idx="1">
                  <c:v>Level 1</c:v>
                </c:pt>
                <c:pt idx="2">
                  <c:v>Level 2</c:v>
                </c:pt>
                <c:pt idx="3">
                  <c:v>Level 3</c:v>
                </c:pt>
              </c:strCache>
            </c:strRef>
          </c:cat>
          <c:val>
            <c:numRef>
              <c:f>Sheet1!$B$6:$B$9</c:f>
              <c:numCache>
                <c:formatCode>General</c:formatCode>
                <c:ptCount val="4"/>
                <c:pt idx="0">
                  <c:v>112</c:v>
                </c:pt>
                <c:pt idx="1">
                  <c:v>57</c:v>
                </c:pt>
                <c:pt idx="2">
                  <c:v>45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9-42E8-82AD-A12F6A9F6083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Completed by Technicians </c:v>
                </c:pt>
              </c:strCache>
            </c:strRef>
          </c:tx>
          <c:invertIfNegative val="0"/>
          <c:cat>
            <c:strRef>
              <c:f>Sheet1!$A$6:$A$9</c:f>
              <c:strCache>
                <c:ptCount val="4"/>
                <c:pt idx="0">
                  <c:v>All Queries </c:v>
                </c:pt>
                <c:pt idx="1">
                  <c:v>Level 1</c:v>
                </c:pt>
                <c:pt idx="2">
                  <c:v>Level 2</c:v>
                </c:pt>
                <c:pt idx="3">
                  <c:v>Level 3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54</c:v>
                </c:pt>
                <c:pt idx="1">
                  <c:v>43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9-42E8-82AD-A12F6A9F6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905152"/>
        <c:axId val="98042624"/>
      </c:barChart>
      <c:catAx>
        <c:axId val="10590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042624"/>
        <c:crosses val="autoZero"/>
        <c:auto val="1"/>
        <c:lblAlgn val="ctr"/>
        <c:lblOffset val="100"/>
        <c:noMultiLvlLbl val="0"/>
      </c:catAx>
      <c:valAx>
        <c:axId val="9804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905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Type</a:t>
            </a:r>
            <a:r>
              <a:rPr lang="en-US" baseline="0"/>
              <a:t> of queries completed</a:t>
            </a:r>
            <a:endParaRPr lang="en-US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Sheet1!$B$11</c:f>
              <c:strCache>
                <c:ptCount val="1"/>
                <c:pt idx="0">
                  <c:v>Total Number </c:v>
                </c:pt>
              </c:strCache>
            </c:strRef>
          </c:tx>
          <c:cat>
            <c:strRef>
              <c:f>Sheet1!$A$12:$A$17</c:f>
              <c:strCache>
                <c:ptCount val="6"/>
                <c:pt idx="0">
                  <c:v>ADRs</c:v>
                </c:pt>
                <c:pt idx="1">
                  <c:v>Interactions</c:v>
                </c:pt>
                <c:pt idx="2">
                  <c:v>Formulary</c:v>
                </c:pt>
                <c:pt idx="3">
                  <c:v>Availability</c:v>
                </c:pt>
                <c:pt idx="4">
                  <c:v>Stability </c:v>
                </c:pt>
                <c:pt idx="5">
                  <c:v>Primary care Queries </c:v>
                </c:pt>
              </c:strCache>
            </c:strRef>
          </c:cat>
          <c:val>
            <c:numRef>
              <c:f>Sheet1!$B$12:$B$17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11</c:v>
                </c:pt>
                <c:pt idx="4">
                  <c:v>5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C-44D3-8A2D-144BF539E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3E554-9F1E-43A1-89CC-3A463417159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2B84D-D663-4B7D-9747-50B5ABB64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8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MIthe</a:t>
            </a:r>
            <a:r>
              <a:rPr lang="en-GB" dirty="0"/>
              <a:t> Medicines information as half days to support with work load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2B84D-D663-4B7D-9747-50B5ABB64B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5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2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5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6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6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3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7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8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8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7C287-9B2B-4DC1-9DE0-CF4839126D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A8E5-1AB9-4641-AF2B-B2601E6E5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8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://lthweb.leedsth.nhs.uk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lthweb.leedsth.nhs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lthweb.leedsth.nhs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thweb.leedsth.nhs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ablet Capsule Clip Art - Transparent Background Pills Clipart, HD Png  Download - kindpng">
            <a:extLst>
              <a:ext uri="{FF2B5EF4-FFF2-40B4-BE49-F238E27FC236}">
                <a16:creationId xmlns:a16="http://schemas.microsoft.com/office/drawing/2014/main" id="{F68D1DAB-05CC-4469-B2B7-1D4D9932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312" y="771243"/>
            <a:ext cx="10188624" cy="64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20880" cy="3024335"/>
          </a:xfrm>
          <a:solidFill>
            <a:srgbClr val="7030A0"/>
          </a:solidFill>
          <a:ln>
            <a:solidFill>
              <a:schemeClr val="tx1">
                <a:alpha val="88000"/>
              </a:schemeClr>
            </a:solidFill>
          </a:ln>
        </p:spPr>
        <p:txBody>
          <a:bodyPr>
            <a:noAutofit/>
          </a:bodyPr>
          <a:lstStyle/>
          <a:p>
            <a:br>
              <a:rPr lang="en-GB" sz="36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GB" sz="3600" b="1" dirty="0">
                <a:solidFill>
                  <a:schemeClr val="bg1"/>
                </a:solidFill>
                <a:latin typeface="Calibri"/>
                <a:ea typeface="Batang"/>
                <a:cs typeface="Calibri"/>
              </a:rPr>
              <a:t>The Impact of Empowering Pharmacy Technicians (PTs) within Medicines Information to Revolutionise Team Work and Efficiency of Services. </a:t>
            </a:r>
            <a:br>
              <a:rPr lang="en-GB" sz="3600" dirty="0">
                <a:latin typeface="Calibri"/>
                <a:ea typeface="Batang" panose="02030600000101010101" pitchFamily="18" charset="-127"/>
              </a:rPr>
            </a:br>
            <a:endParaRPr lang="en-GB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28123"/>
            <a:ext cx="6400800" cy="320855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alpha val="69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 dirty="0">
                <a:solidFill>
                  <a:schemeClr val="tx1"/>
                </a:solidFill>
                <a:latin typeface="Calibri"/>
                <a:ea typeface="Batang"/>
                <a:cs typeface="Calibri"/>
              </a:rPr>
              <a:t>Presented by Rosie Wheeler (she/her)</a:t>
            </a:r>
            <a:endParaRPr lang="en-GB" sz="2000" b="1" dirty="0">
              <a:solidFill>
                <a:schemeClr val="tx1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alibri"/>
                <a:ea typeface="Batang"/>
                <a:cs typeface="Calibri"/>
              </a:rPr>
              <a:t>Specialist Clinical Pharmacist- Leeds Medicines Advice Service </a:t>
            </a:r>
            <a:endParaRPr lang="en-GB" sz="2000" b="1" dirty="0">
              <a:solidFill>
                <a:schemeClr val="tx1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endParaRPr lang="en-GB" sz="2000" b="1" dirty="0">
              <a:solidFill>
                <a:schemeClr val="tx1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alibri"/>
                <a:ea typeface="Batang"/>
                <a:cs typeface="Calibri"/>
              </a:rPr>
              <a:t>Current roles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alibri"/>
                <a:ea typeface="Batang"/>
                <a:cs typeface="Calibri"/>
              </a:rPr>
              <a:t>Impact of Pharmacy Technicians (PTs) and Pre-registration Trainee Pharmacy Technicians (PTPTs)  in Medicines information </a:t>
            </a:r>
            <a:endParaRPr lang="en-GB" sz="2000" b="1" dirty="0">
              <a:solidFill>
                <a:schemeClr val="tx1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alibri"/>
                <a:ea typeface="Batang"/>
                <a:cs typeface="Calibri"/>
              </a:rPr>
              <a:t> The Future of PT</a:t>
            </a:r>
          </a:p>
        </p:txBody>
      </p:sp>
      <p:pic>
        <p:nvPicPr>
          <p:cNvPr id="1026" name="Picture 2" descr="LTH Web">
            <a:hlinkClick r:id="rId5" tooltip="LTH Web"/>
            <a:extLst>
              <a:ext uri="{FF2B5EF4-FFF2-40B4-BE49-F238E27FC236}">
                <a16:creationId xmlns:a16="http://schemas.microsoft.com/office/drawing/2014/main" id="{32F8ED88-BC77-4A2B-BAB7-8CC67410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48486"/>
            <a:ext cx="1878425" cy="9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full presentatio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5795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ablet Capsule Clip Art - Transparent Background Pills Clipart, HD Png  Download - kindpng">
            <a:extLst>
              <a:ext uri="{FF2B5EF4-FFF2-40B4-BE49-F238E27FC236}">
                <a16:creationId xmlns:a16="http://schemas.microsoft.com/office/drawing/2014/main" id="{CC50ADED-D809-4AEF-A245-5EE2925A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312" y="476672"/>
            <a:ext cx="10188624" cy="64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91192" cy="1267825"/>
          </a:xfrm>
          <a:solidFill>
            <a:srgbClr val="AA79DB"/>
          </a:solidFill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libri"/>
                <a:ea typeface="Batang"/>
                <a:cs typeface="Calibri"/>
              </a:rPr>
              <a:t>Current Roles </a:t>
            </a:r>
            <a:endParaRPr lang="en-GB" sz="4800" b="1" dirty="0">
              <a:solidFill>
                <a:schemeClr val="bg1"/>
              </a:solidFill>
              <a:latin typeface="Calibri"/>
              <a:ea typeface="Batang" panose="02030600000101010101" pitchFamily="18" charset="-127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  <a:alpha val="66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/>
                <a:ea typeface="Batang"/>
                <a:cs typeface="Calibri"/>
              </a:rPr>
              <a:t>June 2021 pharmacy technicians joined MI team</a:t>
            </a:r>
          </a:p>
          <a:p>
            <a:r>
              <a:rPr lang="en-GB" b="1" dirty="0">
                <a:solidFill>
                  <a:srgbClr val="000000"/>
                </a:solidFill>
                <a:latin typeface="Calibri"/>
                <a:ea typeface="Batang"/>
                <a:cs typeface="Calibri"/>
              </a:rPr>
              <a:t>150 hours of technician cover (equivalent to 1 x full time technician) versus 331 hours of pharmacist cover on average </a:t>
            </a:r>
            <a:endParaRPr lang="en-GB" b="1" dirty="0">
              <a:solidFill>
                <a:srgbClr val="000000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r>
              <a:rPr lang="en-GB" b="1" dirty="0">
                <a:solidFill>
                  <a:srgbClr val="000000"/>
                </a:solidFill>
                <a:latin typeface="Calibri"/>
                <a:ea typeface="Batang"/>
                <a:cs typeface="Calibri"/>
              </a:rPr>
              <a:t>Responsibilities </a:t>
            </a:r>
            <a:endParaRPr lang="en-GB" b="1" dirty="0">
              <a:solidFill>
                <a:srgbClr val="000000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pPr lvl="1"/>
            <a:r>
              <a:rPr lang="en-GB" b="1" dirty="0">
                <a:solidFill>
                  <a:srgbClr val="000000"/>
                </a:solidFill>
                <a:latin typeface="Calibri"/>
                <a:ea typeface="Batang"/>
                <a:cs typeface="Calibri"/>
              </a:rPr>
              <a:t>General housekeeping </a:t>
            </a:r>
            <a:endParaRPr lang="en-GB" b="1" dirty="0">
              <a:solidFill>
                <a:srgbClr val="000000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pPr lvl="1"/>
            <a:r>
              <a:rPr lang="en-GB" b="1" dirty="0">
                <a:solidFill>
                  <a:srgbClr val="000000"/>
                </a:solidFill>
                <a:latin typeface="Calibri"/>
                <a:ea typeface="Batang"/>
                <a:cs typeface="Calibri"/>
              </a:rPr>
              <a:t>Discharge Queries</a:t>
            </a:r>
          </a:p>
          <a:p>
            <a:pPr lvl="1"/>
            <a:r>
              <a:rPr lang="en-GB" b="1" dirty="0">
                <a:solidFill>
                  <a:srgbClr val="000000"/>
                </a:solidFill>
                <a:latin typeface="Calibri"/>
                <a:ea typeface="Batang"/>
                <a:cs typeface="Calibri"/>
              </a:rPr>
              <a:t>Drug alerts and recalls </a:t>
            </a:r>
            <a:endParaRPr lang="en-GB" b="1" dirty="0">
              <a:solidFill>
                <a:srgbClr val="000000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pPr lvl="1"/>
            <a:r>
              <a:rPr lang="en-GB" b="1" dirty="0">
                <a:solidFill>
                  <a:srgbClr val="000000"/>
                </a:solidFill>
                <a:latin typeface="Calibri"/>
                <a:ea typeface="Batang"/>
                <a:cs typeface="Calibri"/>
              </a:rPr>
              <a:t>Queries within Medicines Information Hub</a:t>
            </a:r>
          </a:p>
          <a:p>
            <a:pPr lvl="1"/>
            <a:endParaRPr lang="en-GB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Picture 2" descr="LTH Web">
            <a:hlinkClick r:id="rId4" tooltip="LTH Web"/>
            <a:extLst>
              <a:ext uri="{FF2B5EF4-FFF2-40B4-BE49-F238E27FC236}">
                <a16:creationId xmlns:a16="http://schemas.microsoft.com/office/drawing/2014/main" id="{52EF4A45-DA8C-49D9-8AFA-8D4970A6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48486"/>
            <a:ext cx="1878425" cy="9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9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solidFill>
            <a:srgbClr val="AA79DB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"/>
                <a:ea typeface="Batang"/>
                <a:cs typeface="Calibri"/>
              </a:rPr>
              <a:t>Outcomes July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48478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Number of Queries Completed July 2022</a:t>
            </a:r>
          </a:p>
        </p:txBody>
      </p:sp>
      <p:graphicFrame>
        <p:nvGraphicFramePr>
          <p:cNvPr id="12" name="Chart 11" title="Number of Queries Completed July 20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332070"/>
              </p:ext>
            </p:extLst>
          </p:nvPr>
        </p:nvGraphicFramePr>
        <p:xfrm>
          <a:off x="560343" y="1916832"/>
          <a:ext cx="3582144" cy="227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639768"/>
              </p:ext>
            </p:extLst>
          </p:nvPr>
        </p:nvGraphicFramePr>
        <p:xfrm>
          <a:off x="683568" y="4581128"/>
          <a:ext cx="3240360" cy="936103"/>
        </p:xfrm>
        <a:graphic>
          <a:graphicData uri="http://schemas.openxmlformats.org/drawingml/2006/table">
            <a:tbl>
              <a:tblPr/>
              <a:tblGrid>
                <a:gridCol w="192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0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Drug Alerts July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Number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Technician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Pharmacist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640882"/>
              </p:ext>
            </p:extLst>
          </p:nvPr>
        </p:nvGraphicFramePr>
        <p:xfrm>
          <a:off x="4355976" y="1484784"/>
          <a:ext cx="4211960" cy="261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46997" y="4003454"/>
            <a:ext cx="4623707" cy="2139047"/>
          </a:xfrm>
          <a:prstGeom prst="rect">
            <a:avLst/>
          </a:prstGeom>
          <a:solidFill>
            <a:schemeClr val="accent4">
              <a:lumMod val="60000"/>
              <a:lumOff val="40000"/>
              <a:alpha val="23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900" b="1" dirty="0">
                <a:latin typeface="Calibri"/>
                <a:ea typeface="Batang"/>
                <a:cs typeface="Calibri"/>
              </a:rPr>
              <a:t>Student and Rotational Tech feedback</a:t>
            </a:r>
          </a:p>
          <a:p>
            <a:pPr marL="285750" indent="-285750">
              <a:buFontTx/>
              <a:buChar char="-"/>
            </a:pPr>
            <a:r>
              <a:rPr lang="en-GB" sz="1900" b="1" dirty="0">
                <a:latin typeface="Calibri"/>
                <a:ea typeface="Batang"/>
                <a:cs typeface="Calibri"/>
              </a:rPr>
              <a:t>‘I was involved and felt a part of the team.’ </a:t>
            </a:r>
            <a:endParaRPr lang="en-GB" sz="1900" b="1" dirty="0">
              <a:latin typeface="Calibri"/>
              <a:ea typeface="Batang" panose="02030600000101010101" pitchFamily="18" charset="-127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sz="1900" b="1" dirty="0">
                <a:latin typeface="Calibri"/>
                <a:ea typeface="Batang"/>
                <a:cs typeface="Calibri"/>
              </a:rPr>
              <a:t>‘I feel like I learnt a lot from working in LMAS, and it has already been very helpful when working on the wards.’</a:t>
            </a:r>
          </a:p>
          <a:p>
            <a:pPr marL="285750" indent="-285750">
              <a:buFontTx/>
              <a:buChar char="-"/>
            </a:pPr>
            <a:endParaRPr lang="en-GB" sz="1900" b="1" dirty="0"/>
          </a:p>
        </p:txBody>
      </p:sp>
      <p:pic>
        <p:nvPicPr>
          <p:cNvPr id="8" name="Picture 2" descr="LTH Web">
            <a:hlinkClick r:id="rId4" tooltip="LTH Web"/>
            <a:extLst>
              <a:ext uri="{FF2B5EF4-FFF2-40B4-BE49-F238E27FC236}">
                <a16:creationId xmlns:a16="http://schemas.microsoft.com/office/drawing/2014/main" id="{A9398D66-B5F0-43FA-AD67-5BCA329F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48486"/>
            <a:ext cx="1878425" cy="9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blet Capsule Clip Art - Transparent Background Pills Clipart, HD Png  Download - kindpng">
            <a:extLst>
              <a:ext uri="{FF2B5EF4-FFF2-40B4-BE49-F238E27FC236}">
                <a16:creationId xmlns:a16="http://schemas.microsoft.com/office/drawing/2014/main" id="{ED7EAB9A-9BA2-4B70-B557-A2A22821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312" y="476672"/>
            <a:ext cx="10188624" cy="64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rgbClr val="AA79DB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/>
                <a:ea typeface="Batang"/>
                <a:cs typeface="Calibri"/>
              </a:rPr>
              <a:t>Future of pharmacy technicians in medicines advice </a:t>
            </a:r>
            <a:endParaRPr lang="en-GB" b="1" dirty="0">
              <a:solidFill>
                <a:schemeClr val="bg1"/>
              </a:solidFill>
              <a:latin typeface="Calibri"/>
              <a:ea typeface="Batang" panose="02030600000101010101" pitchFamily="18" charset="-127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1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b="1" dirty="0">
                <a:latin typeface="Calibri"/>
                <a:ea typeface="Batang"/>
                <a:cs typeface="Calibri"/>
              </a:rPr>
              <a:t>Developing Preregistration trainee pharmacy technician training pack with UKMI </a:t>
            </a:r>
            <a:endParaRPr lang="en-GB" b="1" dirty="0">
              <a:latin typeface="Calibri"/>
              <a:ea typeface="Batang" panose="02030600000101010101" pitchFamily="18" charset="-127"/>
              <a:cs typeface="Calibri"/>
            </a:endParaRPr>
          </a:p>
          <a:p>
            <a:pPr marL="0" indent="0">
              <a:buNone/>
            </a:pPr>
            <a:r>
              <a:rPr lang="en-GB" b="1" dirty="0">
                <a:latin typeface="Calibri"/>
                <a:ea typeface="Batang"/>
                <a:cs typeface="Calibri"/>
              </a:rPr>
              <a:t>Lead Pharmacy Technician for medicines advice with a role in:</a:t>
            </a:r>
          </a:p>
          <a:p>
            <a:r>
              <a:rPr lang="en-GB" b="1" dirty="0">
                <a:latin typeface="Calibri"/>
                <a:ea typeface="Batang"/>
                <a:cs typeface="Calibri"/>
              </a:rPr>
              <a:t>Complex query answering, </a:t>
            </a:r>
            <a:endParaRPr lang="en-GB" b="1" dirty="0">
              <a:latin typeface="Calibri"/>
              <a:ea typeface="Batang" panose="02030600000101010101" pitchFamily="18" charset="-127"/>
              <a:cs typeface="Calibri"/>
            </a:endParaRPr>
          </a:p>
          <a:p>
            <a:r>
              <a:rPr lang="en-GB" b="1" dirty="0">
                <a:latin typeface="Calibri"/>
                <a:ea typeface="Batang"/>
                <a:cs typeface="Calibri"/>
              </a:rPr>
              <a:t>Training of junior staff,</a:t>
            </a:r>
          </a:p>
          <a:p>
            <a:r>
              <a:rPr lang="en-GB" b="1" dirty="0">
                <a:latin typeface="Calibri"/>
                <a:ea typeface="Batang"/>
                <a:cs typeface="Calibri"/>
              </a:rPr>
              <a:t>Review of guidelines and protocol</a:t>
            </a:r>
          </a:p>
          <a:p>
            <a:r>
              <a:rPr lang="en-GB" b="1" dirty="0">
                <a:latin typeface="Calibri"/>
                <a:ea typeface="Batang"/>
                <a:cs typeface="Calibri"/>
              </a:rPr>
              <a:t>Leading plans and action for shortages. </a:t>
            </a:r>
            <a:endParaRPr lang="en-GB" b="1" dirty="0">
              <a:latin typeface="Calibri"/>
              <a:ea typeface="Batang" panose="02030600000101010101" pitchFamily="18" charset="-127"/>
              <a:cs typeface="Calibri"/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5" name="Picture 2" descr="LTH Web">
            <a:hlinkClick r:id="rId3" tooltip="LTH Web"/>
            <a:extLst>
              <a:ext uri="{FF2B5EF4-FFF2-40B4-BE49-F238E27FC236}">
                <a16:creationId xmlns:a16="http://schemas.microsoft.com/office/drawing/2014/main" id="{71ECDA14-BB6E-41E9-9CF4-5DA36FEE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54" y="5575267"/>
            <a:ext cx="216243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5432C4A-656E-49DD-A2E2-DDE77B702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" y="5257800"/>
            <a:ext cx="2248400" cy="15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22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10412</TotalTime>
  <Words>236</Words>
  <Application>Microsoft Office PowerPoint</Application>
  <PresentationFormat>On-screen Show (4:3)</PresentationFormat>
  <Paragraphs>38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Batang</vt:lpstr>
      <vt:lpstr>Arial</vt:lpstr>
      <vt:lpstr>Calibri</vt:lpstr>
      <vt:lpstr>Office Theme</vt:lpstr>
      <vt:lpstr> The Impact of Empowering Pharmacy Technicians (PTs) within Medicines Information to Revolutionise Team Work and Efficiency of Services.  </vt:lpstr>
      <vt:lpstr>Current Roles </vt:lpstr>
      <vt:lpstr>Outcomes July 2022</vt:lpstr>
      <vt:lpstr>Future of pharmacy technicians in medicines advice </vt:lpstr>
    </vt:vector>
  </TitlesOfParts>
  <Company>Leeds Teaching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empowering pharmacy technicians within Medicines information to revolutionise team work and efficiency of services.</dc:title>
  <dc:creator>Medicines Information</dc:creator>
  <cp:lastModifiedBy>Thompson Clare - Office Manager</cp:lastModifiedBy>
  <cp:revision>62</cp:revision>
  <dcterms:created xsi:type="dcterms:W3CDTF">2022-08-01T10:40:08Z</dcterms:created>
  <dcterms:modified xsi:type="dcterms:W3CDTF">2022-10-31T11:57:18Z</dcterms:modified>
</cp:coreProperties>
</file>