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3" r:id="rId5"/>
    <p:sldId id="26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FFD5"/>
    <a:srgbClr val="6DEAED"/>
    <a:srgbClr val="37FF91"/>
    <a:srgbClr val="89E0FF"/>
    <a:srgbClr val="C3BF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6A6A1D-248F-429C-89FB-0352FEFDD4C1}" v="13" dt="2021-08-01T13:55:19.8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69" d="100"/>
          <a:sy n="69" d="100"/>
        </p:scale>
        <p:origin x="488"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000">
                <a:latin typeface="Arial" pitchFamily="34" charset="0"/>
                <a:cs typeface="Arial" pitchFamily="34" charset="0"/>
              </a:rPr>
              <a:t>How</a:t>
            </a:r>
            <a:r>
              <a:rPr lang="en-GB" sz="1000" baseline="0">
                <a:latin typeface="Arial" pitchFamily="34" charset="0"/>
                <a:cs typeface="Arial" pitchFamily="34" charset="0"/>
              </a:rPr>
              <a:t> likely are you to recommend the medicines information helpline service to friends and family if they needed similar support or advice?</a:t>
            </a:r>
            <a:endParaRPr lang="en-GB" sz="1000">
              <a:latin typeface="Arial" pitchFamily="34" charset="0"/>
              <a:cs typeface="Arial" pitchFamily="34" charset="0"/>
            </a:endParaRPr>
          </a:p>
        </c:rich>
      </c:tx>
      <c:layout/>
      <c:overlay val="0"/>
    </c:title>
    <c:autoTitleDeleted val="0"/>
    <c:plotArea>
      <c:layout/>
      <c:barChart>
        <c:barDir val="col"/>
        <c:grouping val="clustered"/>
        <c:varyColors val="0"/>
        <c:ser>
          <c:idx val="0"/>
          <c:order val="0"/>
          <c:tx>
            <c:strRef>
              <c:f>Sheet1!$B$1</c:f>
              <c:strCache>
                <c:ptCount val="1"/>
                <c:pt idx="0">
                  <c:v>Extremely Likely</c:v>
                </c:pt>
              </c:strCache>
            </c:strRef>
          </c:tx>
          <c:invertIfNegative val="0"/>
          <c:cat>
            <c:numRef>
              <c:f>Sheet1!$A$2:$A$3</c:f>
              <c:numCache>
                <c:formatCode>mmm\-yy</c:formatCode>
                <c:ptCount val="2"/>
                <c:pt idx="0">
                  <c:v>44013</c:v>
                </c:pt>
                <c:pt idx="1">
                  <c:v>44228</c:v>
                </c:pt>
              </c:numCache>
            </c:numRef>
          </c:cat>
          <c:val>
            <c:numRef>
              <c:f>Sheet1!$B$2:$B$3</c:f>
              <c:numCache>
                <c:formatCode>General</c:formatCode>
                <c:ptCount val="2"/>
                <c:pt idx="0">
                  <c:v>70</c:v>
                </c:pt>
                <c:pt idx="1">
                  <c:v>100</c:v>
                </c:pt>
              </c:numCache>
            </c:numRef>
          </c:val>
          <c:extLst>
            <c:ext xmlns:c16="http://schemas.microsoft.com/office/drawing/2014/chart" uri="{C3380CC4-5D6E-409C-BE32-E72D297353CC}">
              <c16:uniqueId val="{00000000-CEBE-41B4-80B3-FD90BF48D913}"/>
            </c:ext>
          </c:extLst>
        </c:ser>
        <c:ser>
          <c:idx val="1"/>
          <c:order val="1"/>
          <c:tx>
            <c:strRef>
              <c:f>Sheet1!$C$1</c:f>
              <c:strCache>
                <c:ptCount val="1"/>
                <c:pt idx="0">
                  <c:v>Likely</c:v>
                </c:pt>
              </c:strCache>
            </c:strRef>
          </c:tx>
          <c:invertIfNegative val="0"/>
          <c:cat>
            <c:numRef>
              <c:f>Sheet1!$A$2:$A$3</c:f>
              <c:numCache>
                <c:formatCode>mmm\-yy</c:formatCode>
                <c:ptCount val="2"/>
                <c:pt idx="0">
                  <c:v>44013</c:v>
                </c:pt>
                <c:pt idx="1">
                  <c:v>44228</c:v>
                </c:pt>
              </c:numCache>
            </c:numRef>
          </c:cat>
          <c:val>
            <c:numRef>
              <c:f>Sheet1!$C$2:$C$3</c:f>
              <c:numCache>
                <c:formatCode>General</c:formatCode>
                <c:ptCount val="2"/>
                <c:pt idx="0">
                  <c:v>15</c:v>
                </c:pt>
                <c:pt idx="1">
                  <c:v>0</c:v>
                </c:pt>
              </c:numCache>
            </c:numRef>
          </c:val>
          <c:extLst>
            <c:ext xmlns:c16="http://schemas.microsoft.com/office/drawing/2014/chart" uri="{C3380CC4-5D6E-409C-BE32-E72D297353CC}">
              <c16:uniqueId val="{00000001-CEBE-41B4-80B3-FD90BF48D913}"/>
            </c:ext>
          </c:extLst>
        </c:ser>
        <c:ser>
          <c:idx val="2"/>
          <c:order val="2"/>
          <c:tx>
            <c:strRef>
              <c:f>Sheet1!$D$1</c:f>
              <c:strCache>
                <c:ptCount val="1"/>
                <c:pt idx="0">
                  <c:v>Neither Likely nor Unlikely</c:v>
                </c:pt>
              </c:strCache>
            </c:strRef>
          </c:tx>
          <c:invertIfNegative val="0"/>
          <c:cat>
            <c:numRef>
              <c:f>Sheet1!$A$2:$A$3</c:f>
              <c:numCache>
                <c:formatCode>mmm\-yy</c:formatCode>
                <c:ptCount val="2"/>
                <c:pt idx="0">
                  <c:v>44013</c:v>
                </c:pt>
                <c:pt idx="1">
                  <c:v>44228</c:v>
                </c:pt>
              </c:numCache>
            </c:numRef>
          </c:cat>
          <c:val>
            <c:numRef>
              <c:f>Sheet1!$D$2:$D$3</c:f>
              <c:numCache>
                <c:formatCode>General</c:formatCode>
                <c:ptCount val="2"/>
                <c:pt idx="0">
                  <c:v>15</c:v>
                </c:pt>
                <c:pt idx="1">
                  <c:v>0</c:v>
                </c:pt>
              </c:numCache>
            </c:numRef>
          </c:val>
          <c:extLst>
            <c:ext xmlns:c16="http://schemas.microsoft.com/office/drawing/2014/chart" uri="{C3380CC4-5D6E-409C-BE32-E72D297353CC}">
              <c16:uniqueId val="{00000002-CEBE-41B4-80B3-FD90BF48D913}"/>
            </c:ext>
          </c:extLst>
        </c:ser>
        <c:ser>
          <c:idx val="3"/>
          <c:order val="3"/>
          <c:tx>
            <c:strRef>
              <c:f>Sheet1!$E$1</c:f>
              <c:strCache>
                <c:ptCount val="1"/>
                <c:pt idx="0">
                  <c:v>Unlikely</c:v>
                </c:pt>
              </c:strCache>
            </c:strRef>
          </c:tx>
          <c:invertIfNegative val="0"/>
          <c:cat>
            <c:numRef>
              <c:f>Sheet1!$A$2:$A$3</c:f>
              <c:numCache>
                <c:formatCode>mmm\-yy</c:formatCode>
                <c:ptCount val="2"/>
                <c:pt idx="0">
                  <c:v>44013</c:v>
                </c:pt>
                <c:pt idx="1">
                  <c:v>44228</c:v>
                </c:pt>
              </c:numCache>
            </c:numRef>
          </c:cat>
          <c:val>
            <c:numRef>
              <c:f>Sheet1!$E$2:$E$3</c:f>
              <c:numCache>
                <c:formatCode>General</c:formatCode>
                <c:ptCount val="2"/>
                <c:pt idx="0">
                  <c:v>0</c:v>
                </c:pt>
                <c:pt idx="1">
                  <c:v>0</c:v>
                </c:pt>
              </c:numCache>
            </c:numRef>
          </c:val>
          <c:extLst>
            <c:ext xmlns:c16="http://schemas.microsoft.com/office/drawing/2014/chart" uri="{C3380CC4-5D6E-409C-BE32-E72D297353CC}">
              <c16:uniqueId val="{00000003-CEBE-41B4-80B3-FD90BF48D913}"/>
            </c:ext>
          </c:extLst>
        </c:ser>
        <c:ser>
          <c:idx val="4"/>
          <c:order val="4"/>
          <c:tx>
            <c:strRef>
              <c:f>Sheet1!$F$1</c:f>
              <c:strCache>
                <c:ptCount val="1"/>
                <c:pt idx="0">
                  <c:v>Extremely Unlikely</c:v>
                </c:pt>
              </c:strCache>
            </c:strRef>
          </c:tx>
          <c:invertIfNegative val="0"/>
          <c:cat>
            <c:numRef>
              <c:f>Sheet1!$A$2:$A$3</c:f>
              <c:numCache>
                <c:formatCode>mmm\-yy</c:formatCode>
                <c:ptCount val="2"/>
                <c:pt idx="0">
                  <c:v>44013</c:v>
                </c:pt>
                <c:pt idx="1">
                  <c:v>44228</c:v>
                </c:pt>
              </c:numCache>
            </c:numRef>
          </c:cat>
          <c:val>
            <c:numRef>
              <c:f>Sheet1!$F$2:$F$3</c:f>
              <c:numCache>
                <c:formatCode>General</c:formatCode>
                <c:ptCount val="2"/>
                <c:pt idx="0">
                  <c:v>0</c:v>
                </c:pt>
                <c:pt idx="1">
                  <c:v>0</c:v>
                </c:pt>
              </c:numCache>
            </c:numRef>
          </c:val>
          <c:extLst>
            <c:ext xmlns:c16="http://schemas.microsoft.com/office/drawing/2014/chart" uri="{C3380CC4-5D6E-409C-BE32-E72D297353CC}">
              <c16:uniqueId val="{00000004-CEBE-41B4-80B3-FD90BF48D913}"/>
            </c:ext>
          </c:extLst>
        </c:ser>
        <c:dLbls>
          <c:showLegendKey val="0"/>
          <c:showVal val="0"/>
          <c:showCatName val="0"/>
          <c:showSerName val="0"/>
          <c:showPercent val="0"/>
          <c:showBubbleSize val="0"/>
        </c:dLbls>
        <c:gapWidth val="150"/>
        <c:axId val="162493952"/>
        <c:axId val="162495872"/>
      </c:barChart>
      <c:catAx>
        <c:axId val="162493952"/>
        <c:scaling>
          <c:orientation val="minMax"/>
          <c:min val="1"/>
        </c:scaling>
        <c:delete val="0"/>
        <c:axPos val="b"/>
        <c:title>
          <c:tx>
            <c:rich>
              <a:bodyPr/>
              <a:lstStyle/>
              <a:p>
                <a:pPr>
                  <a:defRPr/>
                </a:pPr>
                <a:r>
                  <a:rPr lang="en-GB"/>
                  <a:t>Month</a:t>
                </a:r>
              </a:p>
            </c:rich>
          </c:tx>
          <c:layout/>
          <c:overlay val="0"/>
        </c:title>
        <c:numFmt formatCode="mmm\-yy" sourceLinked="1"/>
        <c:majorTickMark val="out"/>
        <c:minorTickMark val="none"/>
        <c:tickLblPos val="nextTo"/>
        <c:crossAx val="162495872"/>
        <c:crosses val="autoZero"/>
        <c:auto val="0"/>
        <c:lblAlgn val="ctr"/>
        <c:lblOffset val="100"/>
        <c:tickLblSkip val="1"/>
        <c:tickMarkSkip val="1"/>
        <c:noMultiLvlLbl val="1"/>
      </c:catAx>
      <c:valAx>
        <c:axId val="162495872"/>
        <c:scaling>
          <c:orientation val="minMax"/>
        </c:scaling>
        <c:delete val="0"/>
        <c:axPos val="l"/>
        <c:majorGridlines/>
        <c:title>
          <c:tx>
            <c:rich>
              <a:bodyPr rot="-5400000" vert="horz"/>
              <a:lstStyle/>
              <a:p>
                <a:pPr>
                  <a:defRPr/>
                </a:pPr>
                <a:r>
                  <a:rPr lang="en-GB"/>
                  <a:t>Percent</a:t>
                </a:r>
              </a:p>
            </c:rich>
          </c:tx>
          <c:layout/>
          <c:overlay val="0"/>
        </c:title>
        <c:numFmt formatCode="General" sourceLinked="1"/>
        <c:majorTickMark val="out"/>
        <c:minorTickMark val="none"/>
        <c:tickLblPos val="nextTo"/>
        <c:crossAx val="162493952"/>
        <c:crosses val="autoZero"/>
        <c:crossBetween val="between"/>
      </c:valAx>
    </c:plotArea>
    <c:legend>
      <c:legendPos val="r"/>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4415-CB61-42A1-9086-3D96E8D153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D3AA1C3-EE00-47A4-89B8-BB531B61D6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319F4A6-9838-416B-8804-7B813ABF3BD8}"/>
              </a:ext>
            </a:extLst>
          </p:cNvPr>
          <p:cNvSpPr>
            <a:spLocks noGrp="1"/>
          </p:cNvSpPr>
          <p:nvPr>
            <p:ph type="dt" sz="half" idx="10"/>
          </p:nvPr>
        </p:nvSpPr>
        <p:spPr/>
        <p:txBody>
          <a:bodyPr/>
          <a:lstStyle/>
          <a:p>
            <a:fld id="{14170E85-3738-47FE-AED3-774A65331C55}" type="datetimeFigureOut">
              <a:rPr lang="en-GB" smtClean="0"/>
              <a:t>01/09/2021</a:t>
            </a:fld>
            <a:endParaRPr lang="en-GB" dirty="0"/>
          </a:p>
        </p:txBody>
      </p:sp>
      <p:sp>
        <p:nvSpPr>
          <p:cNvPr id="5" name="Footer Placeholder 4">
            <a:extLst>
              <a:ext uri="{FF2B5EF4-FFF2-40B4-BE49-F238E27FC236}">
                <a16:creationId xmlns:a16="http://schemas.microsoft.com/office/drawing/2014/main" id="{1BA1D587-724C-4B40-9D9A-B819DBE2DAB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D3B7222-2EB3-43F2-8E9B-753B737D18B3}"/>
              </a:ext>
            </a:extLst>
          </p:cNvPr>
          <p:cNvSpPr>
            <a:spLocks noGrp="1"/>
          </p:cNvSpPr>
          <p:nvPr>
            <p:ph type="sldNum" sz="quarter" idx="12"/>
          </p:nvPr>
        </p:nvSpPr>
        <p:spPr/>
        <p:txBody>
          <a:bodyPr/>
          <a:lstStyle/>
          <a:p>
            <a:fld id="{487E91DD-BAD4-4BBA-8C43-47A7560B0C1B}" type="slidenum">
              <a:rPr lang="en-GB" smtClean="0"/>
              <a:t>‹#›</a:t>
            </a:fld>
            <a:endParaRPr lang="en-GB" dirty="0"/>
          </a:p>
        </p:txBody>
      </p:sp>
    </p:spTree>
    <p:extLst>
      <p:ext uri="{BB962C8B-B14F-4D97-AF65-F5344CB8AC3E}">
        <p14:creationId xmlns:p14="http://schemas.microsoft.com/office/powerpoint/2010/main" val="3746405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14382-8EBD-412B-9E6A-0BA52B73E1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B1E98E-F6ED-4E73-8795-6DB40B2B38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91A2D-1321-425E-A5E9-67470535196C}"/>
              </a:ext>
            </a:extLst>
          </p:cNvPr>
          <p:cNvSpPr>
            <a:spLocks noGrp="1"/>
          </p:cNvSpPr>
          <p:nvPr>
            <p:ph type="dt" sz="half" idx="10"/>
          </p:nvPr>
        </p:nvSpPr>
        <p:spPr/>
        <p:txBody>
          <a:bodyPr/>
          <a:lstStyle/>
          <a:p>
            <a:fld id="{14170E85-3738-47FE-AED3-774A65331C55}" type="datetimeFigureOut">
              <a:rPr lang="en-GB" smtClean="0"/>
              <a:t>01/09/2021</a:t>
            </a:fld>
            <a:endParaRPr lang="en-GB" dirty="0"/>
          </a:p>
        </p:txBody>
      </p:sp>
      <p:sp>
        <p:nvSpPr>
          <p:cNvPr id="5" name="Footer Placeholder 4">
            <a:extLst>
              <a:ext uri="{FF2B5EF4-FFF2-40B4-BE49-F238E27FC236}">
                <a16:creationId xmlns:a16="http://schemas.microsoft.com/office/drawing/2014/main" id="{F905DEC2-4CCF-409D-B873-FCE95EE9F42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16E5DD7-1D9D-43D7-AD27-2E6918DD93C9}"/>
              </a:ext>
            </a:extLst>
          </p:cNvPr>
          <p:cNvSpPr>
            <a:spLocks noGrp="1"/>
          </p:cNvSpPr>
          <p:nvPr>
            <p:ph type="sldNum" sz="quarter" idx="12"/>
          </p:nvPr>
        </p:nvSpPr>
        <p:spPr/>
        <p:txBody>
          <a:bodyPr/>
          <a:lstStyle/>
          <a:p>
            <a:fld id="{487E91DD-BAD4-4BBA-8C43-47A7560B0C1B}" type="slidenum">
              <a:rPr lang="en-GB" smtClean="0"/>
              <a:t>‹#›</a:t>
            </a:fld>
            <a:endParaRPr lang="en-GB" dirty="0"/>
          </a:p>
        </p:txBody>
      </p:sp>
    </p:spTree>
    <p:extLst>
      <p:ext uri="{BB962C8B-B14F-4D97-AF65-F5344CB8AC3E}">
        <p14:creationId xmlns:p14="http://schemas.microsoft.com/office/powerpoint/2010/main" val="2535375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BEB7B4-CBE5-42B6-A211-1272887784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244551-9ABE-4F3C-B489-15D67AEC51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835B0F-2C8E-4E0C-A8F1-AC98F24A06FA}"/>
              </a:ext>
            </a:extLst>
          </p:cNvPr>
          <p:cNvSpPr>
            <a:spLocks noGrp="1"/>
          </p:cNvSpPr>
          <p:nvPr>
            <p:ph type="dt" sz="half" idx="10"/>
          </p:nvPr>
        </p:nvSpPr>
        <p:spPr/>
        <p:txBody>
          <a:bodyPr/>
          <a:lstStyle/>
          <a:p>
            <a:fld id="{14170E85-3738-47FE-AED3-774A65331C55}" type="datetimeFigureOut">
              <a:rPr lang="en-GB" smtClean="0"/>
              <a:t>01/09/2021</a:t>
            </a:fld>
            <a:endParaRPr lang="en-GB" dirty="0"/>
          </a:p>
        </p:txBody>
      </p:sp>
      <p:sp>
        <p:nvSpPr>
          <p:cNvPr id="5" name="Footer Placeholder 4">
            <a:extLst>
              <a:ext uri="{FF2B5EF4-FFF2-40B4-BE49-F238E27FC236}">
                <a16:creationId xmlns:a16="http://schemas.microsoft.com/office/drawing/2014/main" id="{558B7EFC-ABC9-465A-B51D-3B1E02DA757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28FADEB-8A22-4FB7-93FE-F485DFF3B713}"/>
              </a:ext>
            </a:extLst>
          </p:cNvPr>
          <p:cNvSpPr>
            <a:spLocks noGrp="1"/>
          </p:cNvSpPr>
          <p:nvPr>
            <p:ph type="sldNum" sz="quarter" idx="12"/>
          </p:nvPr>
        </p:nvSpPr>
        <p:spPr/>
        <p:txBody>
          <a:bodyPr/>
          <a:lstStyle/>
          <a:p>
            <a:fld id="{487E91DD-BAD4-4BBA-8C43-47A7560B0C1B}" type="slidenum">
              <a:rPr lang="en-GB" smtClean="0"/>
              <a:t>‹#›</a:t>
            </a:fld>
            <a:endParaRPr lang="en-GB" dirty="0"/>
          </a:p>
        </p:txBody>
      </p:sp>
    </p:spTree>
    <p:extLst>
      <p:ext uri="{BB962C8B-B14F-4D97-AF65-F5344CB8AC3E}">
        <p14:creationId xmlns:p14="http://schemas.microsoft.com/office/powerpoint/2010/main" val="3991939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97073-D9C6-43DE-97CD-6C565319A5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AA66EA-6C15-4384-A88A-69BF569E75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37FECA-8555-4BDA-88D5-D7B41837FDC7}"/>
              </a:ext>
            </a:extLst>
          </p:cNvPr>
          <p:cNvSpPr>
            <a:spLocks noGrp="1"/>
          </p:cNvSpPr>
          <p:nvPr>
            <p:ph type="dt" sz="half" idx="10"/>
          </p:nvPr>
        </p:nvSpPr>
        <p:spPr/>
        <p:txBody>
          <a:bodyPr/>
          <a:lstStyle/>
          <a:p>
            <a:fld id="{14170E85-3738-47FE-AED3-774A65331C55}" type="datetimeFigureOut">
              <a:rPr lang="en-GB" smtClean="0"/>
              <a:t>01/09/2021</a:t>
            </a:fld>
            <a:endParaRPr lang="en-GB" dirty="0"/>
          </a:p>
        </p:txBody>
      </p:sp>
      <p:sp>
        <p:nvSpPr>
          <p:cNvPr id="5" name="Footer Placeholder 4">
            <a:extLst>
              <a:ext uri="{FF2B5EF4-FFF2-40B4-BE49-F238E27FC236}">
                <a16:creationId xmlns:a16="http://schemas.microsoft.com/office/drawing/2014/main" id="{4C4AB48C-998F-4096-A266-F6267E35C2A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9E15B4C-2E1C-4119-809E-FE6D5DB7DFF4}"/>
              </a:ext>
            </a:extLst>
          </p:cNvPr>
          <p:cNvSpPr>
            <a:spLocks noGrp="1"/>
          </p:cNvSpPr>
          <p:nvPr>
            <p:ph type="sldNum" sz="quarter" idx="12"/>
          </p:nvPr>
        </p:nvSpPr>
        <p:spPr/>
        <p:txBody>
          <a:bodyPr/>
          <a:lstStyle/>
          <a:p>
            <a:fld id="{487E91DD-BAD4-4BBA-8C43-47A7560B0C1B}" type="slidenum">
              <a:rPr lang="en-GB" smtClean="0"/>
              <a:t>‹#›</a:t>
            </a:fld>
            <a:endParaRPr lang="en-GB" dirty="0"/>
          </a:p>
        </p:txBody>
      </p:sp>
    </p:spTree>
    <p:extLst>
      <p:ext uri="{BB962C8B-B14F-4D97-AF65-F5344CB8AC3E}">
        <p14:creationId xmlns:p14="http://schemas.microsoft.com/office/powerpoint/2010/main" val="389357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DAFDF-FC48-4151-AC43-CB9E6E6067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4BDC63-0C97-4687-9B21-91528C2B92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7F70E1-5F9A-421D-BA9C-6991CD080343}"/>
              </a:ext>
            </a:extLst>
          </p:cNvPr>
          <p:cNvSpPr>
            <a:spLocks noGrp="1"/>
          </p:cNvSpPr>
          <p:nvPr>
            <p:ph type="dt" sz="half" idx="10"/>
          </p:nvPr>
        </p:nvSpPr>
        <p:spPr/>
        <p:txBody>
          <a:bodyPr/>
          <a:lstStyle/>
          <a:p>
            <a:fld id="{14170E85-3738-47FE-AED3-774A65331C55}" type="datetimeFigureOut">
              <a:rPr lang="en-GB" smtClean="0"/>
              <a:t>01/09/2021</a:t>
            </a:fld>
            <a:endParaRPr lang="en-GB" dirty="0"/>
          </a:p>
        </p:txBody>
      </p:sp>
      <p:sp>
        <p:nvSpPr>
          <p:cNvPr id="5" name="Footer Placeholder 4">
            <a:extLst>
              <a:ext uri="{FF2B5EF4-FFF2-40B4-BE49-F238E27FC236}">
                <a16:creationId xmlns:a16="http://schemas.microsoft.com/office/drawing/2014/main" id="{0B196E27-3CD9-4046-A890-81A656EC87A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6E74758-B15A-4837-A061-B47712899DE5}"/>
              </a:ext>
            </a:extLst>
          </p:cNvPr>
          <p:cNvSpPr>
            <a:spLocks noGrp="1"/>
          </p:cNvSpPr>
          <p:nvPr>
            <p:ph type="sldNum" sz="quarter" idx="12"/>
          </p:nvPr>
        </p:nvSpPr>
        <p:spPr/>
        <p:txBody>
          <a:bodyPr/>
          <a:lstStyle/>
          <a:p>
            <a:fld id="{487E91DD-BAD4-4BBA-8C43-47A7560B0C1B}" type="slidenum">
              <a:rPr lang="en-GB" smtClean="0"/>
              <a:t>‹#›</a:t>
            </a:fld>
            <a:endParaRPr lang="en-GB" dirty="0"/>
          </a:p>
        </p:txBody>
      </p:sp>
    </p:spTree>
    <p:extLst>
      <p:ext uri="{BB962C8B-B14F-4D97-AF65-F5344CB8AC3E}">
        <p14:creationId xmlns:p14="http://schemas.microsoft.com/office/powerpoint/2010/main" val="334872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40DE8-2CD1-4CD4-AC91-0F275A6185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8F5C3A-A100-4DC1-9965-7557C569E3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071B52D-F3FD-4EB7-985D-FEDE2CC335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00B829-AF5D-45B2-8BEE-3B38A09AFCA4}"/>
              </a:ext>
            </a:extLst>
          </p:cNvPr>
          <p:cNvSpPr>
            <a:spLocks noGrp="1"/>
          </p:cNvSpPr>
          <p:nvPr>
            <p:ph type="dt" sz="half" idx="10"/>
          </p:nvPr>
        </p:nvSpPr>
        <p:spPr/>
        <p:txBody>
          <a:bodyPr/>
          <a:lstStyle/>
          <a:p>
            <a:fld id="{14170E85-3738-47FE-AED3-774A65331C55}" type="datetimeFigureOut">
              <a:rPr lang="en-GB" smtClean="0"/>
              <a:t>01/09/2021</a:t>
            </a:fld>
            <a:endParaRPr lang="en-GB" dirty="0"/>
          </a:p>
        </p:txBody>
      </p:sp>
      <p:sp>
        <p:nvSpPr>
          <p:cNvPr id="6" name="Footer Placeholder 5">
            <a:extLst>
              <a:ext uri="{FF2B5EF4-FFF2-40B4-BE49-F238E27FC236}">
                <a16:creationId xmlns:a16="http://schemas.microsoft.com/office/drawing/2014/main" id="{8E7DF39B-42BF-4169-808D-21D93DCE9EB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CB8E9AF-C6EA-49EB-AF44-73667218D93D}"/>
              </a:ext>
            </a:extLst>
          </p:cNvPr>
          <p:cNvSpPr>
            <a:spLocks noGrp="1"/>
          </p:cNvSpPr>
          <p:nvPr>
            <p:ph type="sldNum" sz="quarter" idx="12"/>
          </p:nvPr>
        </p:nvSpPr>
        <p:spPr/>
        <p:txBody>
          <a:bodyPr/>
          <a:lstStyle/>
          <a:p>
            <a:fld id="{487E91DD-BAD4-4BBA-8C43-47A7560B0C1B}" type="slidenum">
              <a:rPr lang="en-GB" smtClean="0"/>
              <a:t>‹#›</a:t>
            </a:fld>
            <a:endParaRPr lang="en-GB" dirty="0"/>
          </a:p>
        </p:txBody>
      </p:sp>
    </p:spTree>
    <p:extLst>
      <p:ext uri="{BB962C8B-B14F-4D97-AF65-F5344CB8AC3E}">
        <p14:creationId xmlns:p14="http://schemas.microsoft.com/office/powerpoint/2010/main" val="14886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C54B1-C12B-4BAB-8BE9-20A478F0B7C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73A6C8-58CB-45E2-803C-8552037CED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DEF7E7-0621-43BB-9C18-3D68FAFC81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8C4105C-2684-4259-A2CC-F27504BBF8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423E74-4BA6-499C-AEB3-20AB15C278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4A5399-4F40-4D0E-A5FB-ACD981A9A73B}"/>
              </a:ext>
            </a:extLst>
          </p:cNvPr>
          <p:cNvSpPr>
            <a:spLocks noGrp="1"/>
          </p:cNvSpPr>
          <p:nvPr>
            <p:ph type="dt" sz="half" idx="10"/>
          </p:nvPr>
        </p:nvSpPr>
        <p:spPr/>
        <p:txBody>
          <a:bodyPr/>
          <a:lstStyle/>
          <a:p>
            <a:fld id="{14170E85-3738-47FE-AED3-774A65331C55}" type="datetimeFigureOut">
              <a:rPr lang="en-GB" smtClean="0"/>
              <a:t>01/09/2021</a:t>
            </a:fld>
            <a:endParaRPr lang="en-GB" dirty="0"/>
          </a:p>
        </p:txBody>
      </p:sp>
      <p:sp>
        <p:nvSpPr>
          <p:cNvPr id="8" name="Footer Placeholder 7">
            <a:extLst>
              <a:ext uri="{FF2B5EF4-FFF2-40B4-BE49-F238E27FC236}">
                <a16:creationId xmlns:a16="http://schemas.microsoft.com/office/drawing/2014/main" id="{4111F9E5-E886-457B-A5B2-BCD42D27A5D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86BD0FFC-F71A-45DD-B972-86F4953FD5DA}"/>
              </a:ext>
            </a:extLst>
          </p:cNvPr>
          <p:cNvSpPr>
            <a:spLocks noGrp="1"/>
          </p:cNvSpPr>
          <p:nvPr>
            <p:ph type="sldNum" sz="quarter" idx="12"/>
          </p:nvPr>
        </p:nvSpPr>
        <p:spPr/>
        <p:txBody>
          <a:bodyPr/>
          <a:lstStyle/>
          <a:p>
            <a:fld id="{487E91DD-BAD4-4BBA-8C43-47A7560B0C1B}" type="slidenum">
              <a:rPr lang="en-GB" smtClean="0"/>
              <a:t>‹#›</a:t>
            </a:fld>
            <a:endParaRPr lang="en-GB" dirty="0"/>
          </a:p>
        </p:txBody>
      </p:sp>
    </p:spTree>
    <p:extLst>
      <p:ext uri="{BB962C8B-B14F-4D97-AF65-F5344CB8AC3E}">
        <p14:creationId xmlns:p14="http://schemas.microsoft.com/office/powerpoint/2010/main" val="616085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7A26E-549A-4037-8CEF-E0236E53403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2F5CF6-D69E-4BBC-8F8D-53A6DF987AF6}"/>
              </a:ext>
            </a:extLst>
          </p:cNvPr>
          <p:cNvSpPr>
            <a:spLocks noGrp="1"/>
          </p:cNvSpPr>
          <p:nvPr>
            <p:ph type="dt" sz="half" idx="10"/>
          </p:nvPr>
        </p:nvSpPr>
        <p:spPr/>
        <p:txBody>
          <a:bodyPr/>
          <a:lstStyle/>
          <a:p>
            <a:fld id="{14170E85-3738-47FE-AED3-774A65331C55}" type="datetimeFigureOut">
              <a:rPr lang="en-GB" smtClean="0"/>
              <a:t>01/09/2021</a:t>
            </a:fld>
            <a:endParaRPr lang="en-GB" dirty="0"/>
          </a:p>
        </p:txBody>
      </p:sp>
      <p:sp>
        <p:nvSpPr>
          <p:cNvPr id="4" name="Footer Placeholder 3">
            <a:extLst>
              <a:ext uri="{FF2B5EF4-FFF2-40B4-BE49-F238E27FC236}">
                <a16:creationId xmlns:a16="http://schemas.microsoft.com/office/drawing/2014/main" id="{7A11F625-800B-4277-903B-700E9C4EB99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09F65A9-991F-44FC-901C-08F5D349FBFA}"/>
              </a:ext>
            </a:extLst>
          </p:cNvPr>
          <p:cNvSpPr>
            <a:spLocks noGrp="1"/>
          </p:cNvSpPr>
          <p:nvPr>
            <p:ph type="sldNum" sz="quarter" idx="12"/>
          </p:nvPr>
        </p:nvSpPr>
        <p:spPr/>
        <p:txBody>
          <a:bodyPr/>
          <a:lstStyle/>
          <a:p>
            <a:fld id="{487E91DD-BAD4-4BBA-8C43-47A7560B0C1B}" type="slidenum">
              <a:rPr lang="en-GB" smtClean="0"/>
              <a:t>‹#›</a:t>
            </a:fld>
            <a:endParaRPr lang="en-GB" dirty="0"/>
          </a:p>
        </p:txBody>
      </p:sp>
    </p:spTree>
    <p:extLst>
      <p:ext uri="{BB962C8B-B14F-4D97-AF65-F5344CB8AC3E}">
        <p14:creationId xmlns:p14="http://schemas.microsoft.com/office/powerpoint/2010/main" val="3463809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EB278F-0A95-4FA5-8FD8-59B48E638602}"/>
              </a:ext>
            </a:extLst>
          </p:cNvPr>
          <p:cNvSpPr>
            <a:spLocks noGrp="1"/>
          </p:cNvSpPr>
          <p:nvPr>
            <p:ph type="dt" sz="half" idx="10"/>
          </p:nvPr>
        </p:nvSpPr>
        <p:spPr/>
        <p:txBody>
          <a:bodyPr/>
          <a:lstStyle/>
          <a:p>
            <a:fld id="{14170E85-3738-47FE-AED3-774A65331C55}" type="datetimeFigureOut">
              <a:rPr lang="en-GB" smtClean="0"/>
              <a:t>01/09/2021</a:t>
            </a:fld>
            <a:endParaRPr lang="en-GB" dirty="0"/>
          </a:p>
        </p:txBody>
      </p:sp>
      <p:sp>
        <p:nvSpPr>
          <p:cNvPr id="3" name="Footer Placeholder 2">
            <a:extLst>
              <a:ext uri="{FF2B5EF4-FFF2-40B4-BE49-F238E27FC236}">
                <a16:creationId xmlns:a16="http://schemas.microsoft.com/office/drawing/2014/main" id="{0805956A-897F-4721-BFEC-1EE4B73C84D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392F4600-9258-47F5-8E25-1E13FCC436DC}"/>
              </a:ext>
            </a:extLst>
          </p:cNvPr>
          <p:cNvSpPr>
            <a:spLocks noGrp="1"/>
          </p:cNvSpPr>
          <p:nvPr>
            <p:ph type="sldNum" sz="quarter" idx="12"/>
          </p:nvPr>
        </p:nvSpPr>
        <p:spPr/>
        <p:txBody>
          <a:bodyPr/>
          <a:lstStyle/>
          <a:p>
            <a:fld id="{487E91DD-BAD4-4BBA-8C43-47A7560B0C1B}" type="slidenum">
              <a:rPr lang="en-GB" smtClean="0"/>
              <a:t>‹#›</a:t>
            </a:fld>
            <a:endParaRPr lang="en-GB" dirty="0"/>
          </a:p>
        </p:txBody>
      </p:sp>
    </p:spTree>
    <p:extLst>
      <p:ext uri="{BB962C8B-B14F-4D97-AF65-F5344CB8AC3E}">
        <p14:creationId xmlns:p14="http://schemas.microsoft.com/office/powerpoint/2010/main" val="458935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C1526-4194-4E03-9A58-ED1BAE6833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973DC13-1395-4564-B0A4-46D7542599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596F54-588E-4CE6-9CC2-73500EA174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DEAC36-4136-47A3-9FB4-86C18EA9CCE3}"/>
              </a:ext>
            </a:extLst>
          </p:cNvPr>
          <p:cNvSpPr>
            <a:spLocks noGrp="1"/>
          </p:cNvSpPr>
          <p:nvPr>
            <p:ph type="dt" sz="half" idx="10"/>
          </p:nvPr>
        </p:nvSpPr>
        <p:spPr/>
        <p:txBody>
          <a:bodyPr/>
          <a:lstStyle/>
          <a:p>
            <a:fld id="{14170E85-3738-47FE-AED3-774A65331C55}" type="datetimeFigureOut">
              <a:rPr lang="en-GB" smtClean="0"/>
              <a:t>01/09/2021</a:t>
            </a:fld>
            <a:endParaRPr lang="en-GB" dirty="0"/>
          </a:p>
        </p:txBody>
      </p:sp>
      <p:sp>
        <p:nvSpPr>
          <p:cNvPr id="6" name="Footer Placeholder 5">
            <a:extLst>
              <a:ext uri="{FF2B5EF4-FFF2-40B4-BE49-F238E27FC236}">
                <a16:creationId xmlns:a16="http://schemas.microsoft.com/office/drawing/2014/main" id="{32AFA2EF-1FB6-45EB-9547-EAA0B7A4014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F5A801A-99A1-49AA-899B-3EDCE8DA8FFB}"/>
              </a:ext>
            </a:extLst>
          </p:cNvPr>
          <p:cNvSpPr>
            <a:spLocks noGrp="1"/>
          </p:cNvSpPr>
          <p:nvPr>
            <p:ph type="sldNum" sz="quarter" idx="12"/>
          </p:nvPr>
        </p:nvSpPr>
        <p:spPr/>
        <p:txBody>
          <a:bodyPr/>
          <a:lstStyle/>
          <a:p>
            <a:fld id="{487E91DD-BAD4-4BBA-8C43-47A7560B0C1B}" type="slidenum">
              <a:rPr lang="en-GB" smtClean="0"/>
              <a:t>‹#›</a:t>
            </a:fld>
            <a:endParaRPr lang="en-GB" dirty="0"/>
          </a:p>
        </p:txBody>
      </p:sp>
    </p:spTree>
    <p:extLst>
      <p:ext uri="{BB962C8B-B14F-4D97-AF65-F5344CB8AC3E}">
        <p14:creationId xmlns:p14="http://schemas.microsoft.com/office/powerpoint/2010/main" val="2309203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FC23D-B173-4E56-821F-73BF32E0F6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D59B16B-4872-4AA4-BEF6-D49896BADE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55FB48ED-7175-4DEB-9F33-AC30ECF869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9948D0-6E67-48A7-97D2-2CCFC294DE7B}"/>
              </a:ext>
            </a:extLst>
          </p:cNvPr>
          <p:cNvSpPr>
            <a:spLocks noGrp="1"/>
          </p:cNvSpPr>
          <p:nvPr>
            <p:ph type="dt" sz="half" idx="10"/>
          </p:nvPr>
        </p:nvSpPr>
        <p:spPr/>
        <p:txBody>
          <a:bodyPr/>
          <a:lstStyle/>
          <a:p>
            <a:fld id="{14170E85-3738-47FE-AED3-774A65331C55}" type="datetimeFigureOut">
              <a:rPr lang="en-GB" smtClean="0"/>
              <a:t>01/09/2021</a:t>
            </a:fld>
            <a:endParaRPr lang="en-GB" dirty="0"/>
          </a:p>
        </p:txBody>
      </p:sp>
      <p:sp>
        <p:nvSpPr>
          <p:cNvPr id="6" name="Footer Placeholder 5">
            <a:extLst>
              <a:ext uri="{FF2B5EF4-FFF2-40B4-BE49-F238E27FC236}">
                <a16:creationId xmlns:a16="http://schemas.microsoft.com/office/drawing/2014/main" id="{3D91A1D3-5143-440A-9C09-BD6E44460C4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16B0744-7D1A-42D4-99B1-EB2789174676}"/>
              </a:ext>
            </a:extLst>
          </p:cNvPr>
          <p:cNvSpPr>
            <a:spLocks noGrp="1"/>
          </p:cNvSpPr>
          <p:nvPr>
            <p:ph type="sldNum" sz="quarter" idx="12"/>
          </p:nvPr>
        </p:nvSpPr>
        <p:spPr/>
        <p:txBody>
          <a:bodyPr/>
          <a:lstStyle/>
          <a:p>
            <a:fld id="{487E91DD-BAD4-4BBA-8C43-47A7560B0C1B}" type="slidenum">
              <a:rPr lang="en-GB" smtClean="0"/>
              <a:t>‹#›</a:t>
            </a:fld>
            <a:endParaRPr lang="en-GB" dirty="0"/>
          </a:p>
        </p:txBody>
      </p:sp>
    </p:spTree>
    <p:extLst>
      <p:ext uri="{BB962C8B-B14F-4D97-AF65-F5344CB8AC3E}">
        <p14:creationId xmlns:p14="http://schemas.microsoft.com/office/powerpoint/2010/main" val="325649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E68F80-0A50-4EEA-97D8-5A5256D0F2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E06712-5662-4F17-8BE8-2452714919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E051AC-C4AC-4A9A-94F5-1C8E8E91F6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170E85-3738-47FE-AED3-774A65331C55}" type="datetimeFigureOut">
              <a:rPr lang="en-GB" smtClean="0"/>
              <a:t>01/09/2021</a:t>
            </a:fld>
            <a:endParaRPr lang="en-GB" dirty="0"/>
          </a:p>
        </p:txBody>
      </p:sp>
      <p:sp>
        <p:nvSpPr>
          <p:cNvPr id="5" name="Footer Placeholder 4">
            <a:extLst>
              <a:ext uri="{FF2B5EF4-FFF2-40B4-BE49-F238E27FC236}">
                <a16:creationId xmlns:a16="http://schemas.microsoft.com/office/drawing/2014/main" id="{25E3760D-0E76-4539-8E6E-19BBB9C256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5FC04D7-EAA2-4A5A-8B1D-284DF75A9D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E91DD-BAD4-4BBA-8C43-47A7560B0C1B}" type="slidenum">
              <a:rPr lang="en-GB" smtClean="0"/>
              <a:t>‹#›</a:t>
            </a:fld>
            <a:endParaRPr lang="en-GB" dirty="0"/>
          </a:p>
        </p:txBody>
      </p:sp>
      <p:pic>
        <p:nvPicPr>
          <p:cNvPr id="7" name="Picture 6">
            <a:extLst>
              <a:ext uri="{FF2B5EF4-FFF2-40B4-BE49-F238E27FC236}">
                <a16:creationId xmlns:a16="http://schemas.microsoft.com/office/drawing/2014/main" id="{7B2F4ACC-2DA8-482F-B7EB-6A74A674703E}"/>
              </a:ext>
            </a:extLst>
          </p:cNvPr>
          <p:cNvPicPr>
            <a:picLocks noChangeAspect="1"/>
          </p:cNvPicPr>
          <p:nvPr userDrawn="1"/>
        </p:nvPicPr>
        <p:blipFill>
          <a:blip r:embed="rId13"/>
          <a:stretch>
            <a:fillRect/>
          </a:stretch>
        </p:blipFill>
        <p:spPr>
          <a:xfrm>
            <a:off x="0" y="19333"/>
            <a:ext cx="12192000" cy="6857999"/>
          </a:xfrm>
          <a:prstGeom prst="rect">
            <a:avLst/>
          </a:prstGeom>
        </p:spPr>
      </p:pic>
    </p:spTree>
    <p:extLst>
      <p:ext uri="{BB962C8B-B14F-4D97-AF65-F5344CB8AC3E}">
        <p14:creationId xmlns:p14="http://schemas.microsoft.com/office/powerpoint/2010/main" val="11125818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86FF62-34B0-45A1-AF9E-E8D9F143CDE1}"/>
              </a:ext>
            </a:extLst>
          </p:cNvPr>
          <p:cNvSpPr/>
          <p:nvPr/>
        </p:nvSpPr>
        <p:spPr>
          <a:xfrm>
            <a:off x="899592" y="260648"/>
            <a:ext cx="7812360" cy="3168352"/>
          </a:xfrm>
          <a:prstGeom prst="rect">
            <a:avLst/>
          </a:prstGeom>
          <a:noFill/>
          <a:ln w="400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Trebuchet MS"/>
              <a:ea typeface="+mn-ea"/>
              <a:cs typeface="+mn-cs"/>
            </a:endParaRPr>
          </a:p>
        </p:txBody>
      </p:sp>
      <p:sp>
        <p:nvSpPr>
          <p:cNvPr id="4" name="Title 1">
            <a:extLst>
              <a:ext uri="{FF2B5EF4-FFF2-40B4-BE49-F238E27FC236}">
                <a16:creationId xmlns:a16="http://schemas.microsoft.com/office/drawing/2014/main" id="{7A38F6F3-D954-4354-9B92-9F11CDDF328B}"/>
              </a:ext>
            </a:extLst>
          </p:cNvPr>
          <p:cNvSpPr txBox="1">
            <a:spLocks/>
          </p:cNvSpPr>
          <p:nvPr/>
        </p:nvSpPr>
        <p:spPr>
          <a:xfrm>
            <a:off x="1537063" y="1724327"/>
            <a:ext cx="9117874" cy="2736304"/>
          </a:xfrm>
          <a:prstGeom prst="rect">
            <a:avLst/>
          </a:prstGeom>
        </p:spPr>
        <p:txBody>
          <a:bodyPr vert="horz" lIns="45720" tIns="0" rIns="45720" bIns="0" anchor="b" anchorCtr="0">
            <a:normAutofit fontScale="97500"/>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all" spc="0" normalizeH="0" baseline="0" noProof="0" dirty="0">
                <a:ln w="500">
                  <a:solidFill>
                    <a:srgbClr val="B13F9A">
                      <a:shade val="20000"/>
                      <a:satMod val="120000"/>
                    </a:srgbClr>
                  </a:solidFill>
                </a:ln>
                <a:solidFill>
                  <a:schemeClr val="tx1"/>
                </a:solidFill>
                <a:effectLst/>
                <a:uLnTx/>
                <a:uFillTx/>
                <a:latin typeface="Trebuchet MS"/>
                <a:ea typeface="+mj-ea"/>
                <a:cs typeface="+mj-cs"/>
              </a:rPr>
              <a:t>Expanding the </a:t>
            </a:r>
            <a:r>
              <a:rPr kumimoji="0" lang="en-US" sz="5400" b="1" i="0" u="none" strike="noStrike" kern="1200" cap="all" spc="0" normalizeH="0" baseline="0" noProof="0" dirty="0" smtClean="0">
                <a:ln w="500">
                  <a:solidFill>
                    <a:srgbClr val="B13F9A">
                      <a:shade val="20000"/>
                      <a:satMod val="120000"/>
                    </a:srgbClr>
                  </a:solidFill>
                </a:ln>
                <a:solidFill>
                  <a:schemeClr val="tx1"/>
                </a:solidFill>
                <a:effectLst/>
                <a:uLnTx/>
                <a:uFillTx/>
                <a:latin typeface="Trebuchet MS"/>
                <a:ea typeface="+mj-ea"/>
                <a:cs typeface="+mj-cs"/>
              </a:rPr>
              <a:t>Medicines </a:t>
            </a:r>
            <a:r>
              <a:rPr kumimoji="0" lang="en-US" sz="5400" b="1" i="0" u="none" strike="noStrike" kern="1200" cap="all" spc="0" normalizeH="0" baseline="0" noProof="0" dirty="0">
                <a:ln w="500">
                  <a:solidFill>
                    <a:srgbClr val="B13F9A">
                      <a:shade val="20000"/>
                      <a:satMod val="120000"/>
                    </a:srgbClr>
                  </a:solidFill>
                </a:ln>
                <a:solidFill>
                  <a:schemeClr val="tx1"/>
                </a:solidFill>
                <a:effectLst/>
                <a:uLnTx/>
                <a:uFillTx/>
                <a:latin typeface="Trebuchet MS"/>
                <a:ea typeface="+mj-ea"/>
                <a:cs typeface="+mj-cs"/>
              </a:rPr>
              <a:t>Information Patient Helpline Service</a:t>
            </a:r>
            <a:endParaRPr kumimoji="0" lang="en-GB" sz="5400" b="1" i="0" u="none" strike="noStrike" kern="1200" cap="all" spc="0" normalizeH="0" baseline="0" noProof="0" dirty="0">
              <a:ln w="500">
                <a:solidFill>
                  <a:srgbClr val="B13F9A">
                    <a:shade val="20000"/>
                    <a:satMod val="120000"/>
                  </a:srgbClr>
                </a:solidFill>
              </a:ln>
              <a:solidFill>
                <a:schemeClr val="tx1"/>
              </a:solidFill>
              <a:effectLst/>
              <a:uLnTx/>
              <a:uFillTx/>
              <a:latin typeface="Trebuchet MS"/>
              <a:ea typeface="+mj-ea"/>
              <a:cs typeface="+mj-cs"/>
            </a:endParaRPr>
          </a:p>
        </p:txBody>
      </p:sp>
      <p:sp>
        <p:nvSpPr>
          <p:cNvPr id="5" name="Subtitle 2">
            <a:extLst>
              <a:ext uri="{FF2B5EF4-FFF2-40B4-BE49-F238E27FC236}">
                <a16:creationId xmlns:a16="http://schemas.microsoft.com/office/drawing/2014/main" id="{CD889699-8D30-4142-BF15-1883F70DAA71}"/>
              </a:ext>
            </a:extLst>
          </p:cNvPr>
          <p:cNvSpPr txBox="1">
            <a:spLocks/>
          </p:cNvSpPr>
          <p:nvPr/>
        </p:nvSpPr>
        <p:spPr>
          <a:xfrm>
            <a:off x="3265722" y="6006283"/>
            <a:ext cx="8804365" cy="786364"/>
          </a:xfrm>
          <a:prstGeom prst="rect">
            <a:avLst/>
          </a:prstGeom>
        </p:spPr>
        <p:txBody>
          <a:bodyPr vert="horz" lIns="45720" tIns="0" rIns="45720" bIns="0">
            <a:normAutofit/>
          </a:bodyPr>
          <a:lstStyle>
            <a:lvl1pPr marL="0" indent="0" algn="r" rtl="0" eaLnBrk="1" latinLnBrk="0" hangingPunct="1">
              <a:spcBef>
                <a:spcPts val="600"/>
              </a:spcBef>
              <a:buClr>
                <a:schemeClr val="tx2"/>
              </a:buClr>
              <a:buSzPct val="73000"/>
              <a:buFont typeface="Wingdings 2"/>
              <a:buNone/>
              <a:defRPr kumimoji="0" sz="2200" kern="1200" baseline="0">
                <a:solidFill>
                  <a:srgbClr val="FFFFFF"/>
                </a:solidFill>
                <a:effectLst/>
                <a:latin typeface="+mn-lt"/>
                <a:ea typeface="+mn-ea"/>
                <a:cs typeface="+mn-cs"/>
              </a:defRPr>
            </a:lvl1pPr>
            <a:lvl2pPr marL="457200" indent="0" algn="ctr" rtl="0" eaLnBrk="1" latinLnBrk="0" hangingPunct="1">
              <a:spcBef>
                <a:spcPts val="500"/>
              </a:spcBef>
              <a:buClr>
                <a:schemeClr val="accent4"/>
              </a:buClr>
              <a:buSzPct val="80000"/>
              <a:buFont typeface="Wingdings 2"/>
              <a:buNone/>
              <a:defRPr kumimoji="0" sz="2300" kern="1200">
                <a:solidFill>
                  <a:schemeClr val="tx1">
                    <a:tint val="85000"/>
                  </a:schemeClr>
                </a:solidFill>
                <a:latin typeface="+mn-lt"/>
                <a:ea typeface="+mn-ea"/>
                <a:cs typeface="+mn-cs"/>
              </a:defRPr>
            </a:lvl2pPr>
            <a:lvl3pPr marL="914400" indent="0" algn="ctr" rtl="0" eaLnBrk="1" latinLnBrk="0" hangingPunct="1">
              <a:spcBef>
                <a:spcPts val="400"/>
              </a:spcBef>
              <a:buClr>
                <a:schemeClr val="accent4"/>
              </a:buClr>
              <a:buSzPct val="60000"/>
              <a:buFont typeface="Wingdings"/>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80000"/>
              <a:buFont typeface="Wingdings 2"/>
              <a:buNone/>
              <a:defRPr kumimoji="0" sz="2000" kern="1200">
                <a:solidFill>
                  <a:schemeClr val="tx1">
                    <a:tint val="85000"/>
                  </a:schemeClr>
                </a:solidFill>
                <a:latin typeface="+mn-lt"/>
                <a:ea typeface="+mn-ea"/>
                <a:cs typeface="+mn-cs"/>
              </a:defRPr>
            </a:lvl4pPr>
            <a:lvl5pPr marL="1828800" indent="0" algn="ctr" rtl="0" eaLnBrk="1" latinLnBrk="0" hangingPunct="1">
              <a:spcBef>
                <a:spcPts val="400"/>
              </a:spcBef>
              <a:buClr>
                <a:schemeClr val="accent4"/>
              </a:buClr>
              <a:buSzPct val="70000"/>
              <a:buFont typeface="Wingdings"/>
              <a:buNone/>
              <a:defRPr kumimoji="0" sz="1800" kern="1200">
                <a:solidFill>
                  <a:schemeClr val="tx1"/>
                </a:solidFill>
                <a:latin typeface="+mn-lt"/>
                <a:ea typeface="+mn-ea"/>
                <a:cs typeface="+mn-cs"/>
              </a:defRPr>
            </a:lvl5pPr>
            <a:lvl6pPr marL="2286000" indent="0" algn="ctr" rtl="0" eaLnBrk="1" latinLnBrk="0" hangingPunct="1">
              <a:spcBef>
                <a:spcPts val="400"/>
              </a:spcBef>
              <a:buClr>
                <a:schemeClr val="accent4"/>
              </a:buClr>
              <a:buSzPct val="80000"/>
              <a:buFont typeface="Wingdings 2"/>
              <a:buNone/>
              <a:defRPr kumimoji="0" sz="1800" kern="1200">
                <a:solidFill>
                  <a:schemeClr val="tx1">
                    <a:tint val="85000"/>
                  </a:schemeClr>
                </a:solidFill>
                <a:latin typeface="+mn-lt"/>
                <a:ea typeface="+mn-ea"/>
                <a:cs typeface="+mn-cs"/>
              </a:defRPr>
            </a:lvl6pPr>
            <a:lvl7pPr marL="2743200" indent="0" algn="ctr" rtl="0" eaLnBrk="1" latinLnBrk="0" hangingPunct="1">
              <a:spcBef>
                <a:spcPct val="20000"/>
              </a:spcBef>
              <a:buClr>
                <a:schemeClr val="accent4"/>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ts val="300"/>
              </a:spcBef>
              <a:buClr>
                <a:schemeClr val="accent4"/>
              </a:buClr>
              <a:buSzPct val="100000"/>
              <a:buNone/>
              <a:defRPr kumimoji="0" sz="1600" kern="1200" baseline="0">
                <a:solidFill>
                  <a:schemeClr val="tx1">
                    <a:tint val="85000"/>
                  </a:schemeClr>
                </a:solidFill>
                <a:latin typeface="+mn-lt"/>
                <a:ea typeface="+mn-ea"/>
                <a:cs typeface="+mn-cs"/>
              </a:defRPr>
            </a:lvl8pPr>
            <a:lvl9pPr marL="3657600" indent="0" algn="ctr" rtl="0" eaLnBrk="1" latinLnBrk="0" hangingPunct="1">
              <a:spcBef>
                <a:spcPct val="20000"/>
              </a:spcBef>
              <a:buClr>
                <a:schemeClr val="accent4"/>
              </a:buClr>
              <a:buSzPct val="100000"/>
              <a:buFont typeface="Wingdings"/>
              <a:buNone/>
              <a:defRPr kumimoji="0" sz="1400" kern="1200" baseline="0">
                <a:solidFill>
                  <a:schemeClr val="tx1"/>
                </a:solidFill>
                <a:latin typeface="+mn-lt"/>
                <a:ea typeface="+mn-ea"/>
                <a:cs typeface="+mn-cs"/>
              </a:defRPr>
            </a:lvl9pPr>
            <a:extLst/>
          </a:lstStyle>
          <a:p>
            <a:pPr marL="0" marR="0" lvl="0" indent="0" algn="r" defTabSz="914400" rtl="0" eaLnBrk="1" fontAlgn="auto" latinLnBrk="0" hangingPunct="1">
              <a:lnSpc>
                <a:spcPct val="100000"/>
              </a:lnSpc>
              <a:spcBef>
                <a:spcPts val="600"/>
              </a:spcBef>
              <a:spcAft>
                <a:spcPts val="0"/>
              </a:spcAft>
              <a:buClr>
                <a:srgbClr val="B13F9A"/>
              </a:buClr>
              <a:buSzPct val="73000"/>
              <a:buFont typeface="Wingdings 2"/>
              <a:buNone/>
              <a:tabLst/>
              <a:defRPr/>
            </a:pPr>
            <a:r>
              <a:rPr kumimoji="0" lang="en-US" sz="2200" b="0" i="0" u="none" strike="noStrike" kern="1200" cap="none" spc="0" normalizeH="0" baseline="0" noProof="0" dirty="0">
                <a:ln>
                  <a:noFill/>
                </a:ln>
                <a:solidFill>
                  <a:srgbClr val="FF0000"/>
                </a:solidFill>
                <a:effectLst/>
                <a:uLnTx/>
                <a:uFillTx/>
                <a:latin typeface="Trebuchet MS"/>
                <a:ea typeface="+mn-ea"/>
                <a:cs typeface="+mn-cs"/>
              </a:rPr>
              <a:t>Witts R, Hirani J and Shah D</a:t>
            </a:r>
          </a:p>
          <a:p>
            <a:pPr marL="0" marR="0" lvl="0" indent="0" algn="r" defTabSz="914400" rtl="0" eaLnBrk="1" fontAlgn="auto" latinLnBrk="0" hangingPunct="1">
              <a:lnSpc>
                <a:spcPct val="100000"/>
              </a:lnSpc>
              <a:spcBef>
                <a:spcPts val="600"/>
              </a:spcBef>
              <a:spcAft>
                <a:spcPts val="0"/>
              </a:spcAft>
              <a:buClr>
                <a:srgbClr val="B13F9A"/>
              </a:buClr>
              <a:buSzPct val="73000"/>
              <a:buFont typeface="Wingdings 2"/>
              <a:buNone/>
              <a:tabLst/>
              <a:defRPr/>
            </a:pPr>
            <a:r>
              <a:rPr kumimoji="0" lang="en-GB" sz="1400" b="0" i="0" u="none" strike="noStrike" kern="1200" cap="none" spc="0" normalizeH="0" baseline="0" noProof="0" dirty="0">
                <a:ln>
                  <a:noFill/>
                </a:ln>
                <a:solidFill>
                  <a:srgbClr val="00B0F0"/>
                </a:solidFill>
                <a:effectLst/>
                <a:uLnTx/>
                <a:uFillTx/>
                <a:latin typeface="Trebuchet MS"/>
                <a:ea typeface="+mn-ea"/>
                <a:cs typeface="+mn-cs"/>
              </a:rPr>
              <a:t>Medicines Information Centre, Watford General Hospital, West Hertfordshire Hospitals NHS Trust </a:t>
            </a:r>
          </a:p>
        </p:txBody>
      </p:sp>
      <p:pic>
        <p:nvPicPr>
          <p:cNvPr id="6" name="Witts, Hirani, Shah">
            <a:hlinkClick r:id="" action="ppaction://media"/>
            <a:extLst>
              <a:ext uri="{FF2B5EF4-FFF2-40B4-BE49-F238E27FC236}">
                <a16:creationId xmlns:a16="http://schemas.microsoft.com/office/drawing/2014/main" id="{DEF29A82-433F-4BB5-BAE7-0702315B3BE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156694" y="3622425"/>
            <a:ext cx="838206" cy="838206"/>
          </a:xfrm>
          <a:prstGeom prst="rect">
            <a:avLst/>
          </a:prstGeom>
        </p:spPr>
      </p:pic>
    </p:spTree>
    <p:extLst>
      <p:ext uri="{BB962C8B-B14F-4D97-AF65-F5344CB8AC3E}">
        <p14:creationId xmlns:p14="http://schemas.microsoft.com/office/powerpoint/2010/main" val="3797993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25C09F-DA35-41E4-9147-CF2F507B2F53}"/>
              </a:ext>
            </a:extLst>
          </p:cNvPr>
          <p:cNvSpPr txBox="1">
            <a:spLocks/>
          </p:cNvSpPr>
          <p:nvPr/>
        </p:nvSpPr>
        <p:spPr>
          <a:xfrm>
            <a:off x="131703" y="112532"/>
            <a:ext cx="4152914" cy="620688"/>
          </a:xfrm>
          <a:prstGeom prst="rect">
            <a:avLst/>
          </a:prstGeom>
        </p:spPr>
        <p:txBody>
          <a:bodyPr vert="horz" lIns="45720" tIns="0" rIns="45720" bIns="0" anchor="b" anchorCtr="0">
            <a:no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marL="0" marR="0" lvl="0" indent="0" defTabSz="914400" rtl="0" eaLnBrk="1" fontAlgn="auto" latinLnBrk="0" hangingPunct="1">
              <a:lnSpc>
                <a:spcPct val="100000"/>
              </a:lnSpc>
              <a:spcBef>
                <a:spcPct val="0"/>
              </a:spcBef>
              <a:spcAft>
                <a:spcPts val="0"/>
              </a:spcAft>
              <a:buClrTx/>
              <a:buSzTx/>
              <a:buFontTx/>
              <a:buNone/>
              <a:tabLst/>
              <a:defRPr/>
            </a:pPr>
            <a:r>
              <a:rPr lang="en-GB" dirty="0">
                <a:ln w="500">
                  <a:solidFill>
                    <a:srgbClr val="B13F9A">
                      <a:shade val="20000"/>
                      <a:satMod val="120000"/>
                    </a:srgbClr>
                  </a:solidFill>
                </a:ln>
                <a:solidFill>
                  <a:schemeClr val="tx1"/>
                </a:solidFill>
                <a:latin typeface="Trebuchet MS"/>
              </a:rPr>
              <a:t>INTRODUCTION</a:t>
            </a:r>
            <a:endParaRPr kumimoji="0" lang="en-GB" b="1" i="0" u="none" strike="noStrike" kern="1200" cap="all" spc="0" normalizeH="0" baseline="0" noProof="0" dirty="0">
              <a:ln w="500">
                <a:solidFill>
                  <a:srgbClr val="B13F9A">
                    <a:shade val="20000"/>
                    <a:satMod val="120000"/>
                  </a:srgbClr>
                </a:solidFill>
              </a:ln>
              <a:solidFill>
                <a:schemeClr val="tx1"/>
              </a:solidFill>
              <a:effectLst/>
              <a:uLnTx/>
              <a:uFillTx/>
              <a:latin typeface="Trebuchet MS"/>
            </a:endParaRPr>
          </a:p>
        </p:txBody>
      </p:sp>
      <p:sp>
        <p:nvSpPr>
          <p:cNvPr id="9" name="TextBox 8">
            <a:extLst>
              <a:ext uri="{FF2B5EF4-FFF2-40B4-BE49-F238E27FC236}">
                <a16:creationId xmlns:a16="http://schemas.microsoft.com/office/drawing/2014/main" id="{FBE5C464-B47C-4742-94AF-A080E0652ACC}"/>
              </a:ext>
            </a:extLst>
          </p:cNvPr>
          <p:cNvSpPr txBox="1"/>
          <p:nvPr/>
        </p:nvSpPr>
        <p:spPr>
          <a:xfrm>
            <a:off x="378819" y="1174815"/>
            <a:ext cx="11300449" cy="584775"/>
          </a:xfrm>
          <a:prstGeom prst="rect">
            <a:avLst/>
          </a:prstGeom>
          <a:solidFill>
            <a:schemeClr val="accent1">
              <a:lumMod val="75000"/>
            </a:schemeClr>
          </a:solidFill>
          <a:ln>
            <a:solidFill>
              <a:schemeClr val="accent1">
                <a:lumMod val="50000"/>
              </a:schemeClr>
            </a:solidFill>
          </a:ln>
          <a:effectLst>
            <a:glow>
              <a:schemeClr val="tx1"/>
            </a:glow>
          </a:effectLst>
        </p:spPr>
        <p:txBody>
          <a:bodyPr wrap="square" rtlCol="0">
            <a:spAutoFit/>
          </a:bodyPr>
          <a:lstStyle/>
          <a:p>
            <a:r>
              <a:rPr lang="en-GB" sz="1600" dirty="0">
                <a:solidFill>
                  <a:schemeClr val="bg1"/>
                </a:solidFill>
                <a:latin typeface="Trebuchet MS"/>
              </a:rPr>
              <a:t>West Hertfordshire Hospitals NHS Trust provides a Pharmacy Patient Medicine Information Helpline which, until April 2020, was available between Monday – Friday, 2pm - 5pm.</a:t>
            </a:r>
          </a:p>
        </p:txBody>
      </p:sp>
      <p:sp>
        <p:nvSpPr>
          <p:cNvPr id="10" name="TextBox 9">
            <a:extLst>
              <a:ext uri="{FF2B5EF4-FFF2-40B4-BE49-F238E27FC236}">
                <a16:creationId xmlns:a16="http://schemas.microsoft.com/office/drawing/2014/main" id="{5EA88537-7A16-4C24-BC4D-5A2358BA38CC}"/>
              </a:ext>
            </a:extLst>
          </p:cNvPr>
          <p:cNvSpPr txBox="1"/>
          <p:nvPr/>
        </p:nvSpPr>
        <p:spPr>
          <a:xfrm>
            <a:off x="378815" y="1940546"/>
            <a:ext cx="11300449" cy="584775"/>
          </a:xfrm>
          <a:prstGeom prst="rect">
            <a:avLst/>
          </a:prstGeom>
          <a:solidFill>
            <a:schemeClr val="accent1">
              <a:lumMod val="20000"/>
              <a:lumOff val="80000"/>
            </a:schemeClr>
          </a:solidFill>
          <a:ln>
            <a:solidFill>
              <a:schemeClr val="accent1">
                <a:lumMod val="50000"/>
              </a:schemeClr>
            </a:solidFill>
          </a:ln>
          <a:effectLst/>
        </p:spPr>
        <p:txBody>
          <a:bodyPr wrap="square" rtlCol="0">
            <a:spAutoFit/>
          </a:bodyPr>
          <a:lstStyle/>
          <a:p>
            <a:r>
              <a:rPr lang="en-GB" sz="1600" dirty="0">
                <a:latin typeface="Trebuchet MS"/>
              </a:rPr>
              <a:t>During the COVID-19 Pandemic, patient access to Medicine Information was a priority and the hours were extended to Monday – Friday, 9am - 5pm.</a:t>
            </a:r>
          </a:p>
        </p:txBody>
      </p:sp>
      <p:sp>
        <p:nvSpPr>
          <p:cNvPr id="11" name="TextBox 10">
            <a:extLst>
              <a:ext uri="{FF2B5EF4-FFF2-40B4-BE49-F238E27FC236}">
                <a16:creationId xmlns:a16="http://schemas.microsoft.com/office/drawing/2014/main" id="{8460550B-6BBB-4967-A538-726F53E90223}"/>
              </a:ext>
            </a:extLst>
          </p:cNvPr>
          <p:cNvSpPr txBox="1"/>
          <p:nvPr/>
        </p:nvSpPr>
        <p:spPr>
          <a:xfrm>
            <a:off x="378811" y="5682703"/>
            <a:ext cx="11300449" cy="584775"/>
          </a:xfrm>
          <a:prstGeom prst="rect">
            <a:avLst/>
          </a:prstGeom>
          <a:solidFill>
            <a:schemeClr val="accent1">
              <a:lumMod val="20000"/>
              <a:lumOff val="80000"/>
            </a:schemeClr>
          </a:solidFill>
          <a:ln>
            <a:solidFill>
              <a:schemeClr val="accent1">
                <a:lumMod val="50000"/>
              </a:schemeClr>
            </a:solidFill>
          </a:ln>
          <a:effectLst/>
        </p:spPr>
        <p:txBody>
          <a:bodyPr wrap="square" rtlCol="0">
            <a:spAutoFit/>
          </a:bodyPr>
          <a:lstStyle/>
          <a:p>
            <a:r>
              <a:rPr lang="en-GB" sz="1600" dirty="0">
                <a:latin typeface="Trebuchet MS"/>
              </a:rPr>
              <a:t>This increase in patient and discharge queries and demonstrated improved patient satisfaction has led us to formally increasing the opening hours with a rotational Pharmacy Technician.</a:t>
            </a:r>
          </a:p>
        </p:txBody>
      </p:sp>
      <p:sp>
        <p:nvSpPr>
          <p:cNvPr id="15" name="TextBox 14">
            <a:extLst>
              <a:ext uri="{FF2B5EF4-FFF2-40B4-BE49-F238E27FC236}">
                <a16:creationId xmlns:a16="http://schemas.microsoft.com/office/drawing/2014/main" id="{F7769714-FD91-4C73-9798-000B2E71F8D7}"/>
              </a:ext>
            </a:extLst>
          </p:cNvPr>
          <p:cNvSpPr txBox="1"/>
          <p:nvPr/>
        </p:nvSpPr>
        <p:spPr>
          <a:xfrm>
            <a:off x="378812" y="4098195"/>
            <a:ext cx="11300449" cy="1323439"/>
          </a:xfrm>
          <a:prstGeom prst="rect">
            <a:avLst/>
          </a:prstGeom>
          <a:solidFill>
            <a:schemeClr val="accent1">
              <a:lumMod val="75000"/>
            </a:schemeClr>
          </a:solidFill>
          <a:ln>
            <a:solidFill>
              <a:schemeClr val="accent1">
                <a:lumMod val="50000"/>
              </a:schemeClr>
            </a:solidFill>
          </a:ln>
          <a:effectLst/>
        </p:spPr>
        <p:txBody>
          <a:bodyPr wrap="square" rtlCol="0">
            <a:spAutoFit/>
          </a:bodyPr>
          <a:lstStyle/>
          <a:p>
            <a:r>
              <a:rPr lang="en-GB" sz="1600" dirty="0">
                <a:solidFill>
                  <a:schemeClr val="bg1"/>
                </a:solidFill>
                <a:latin typeface="Trebuchet MS"/>
              </a:rPr>
              <a:t>The number of patients being discharged from the Trust has increased significantly each year, (from just under 83,000 patients in 2018-2019 to over 87,000 patients in 2019-2020), with a similar trend in the number of medication enquiries reported from patients and carers. The average patient helpline enquiries made up 26% of overall enquiries in 2018-2019 and this rose to over 30% of all enquiries in 2019-2020. The number of discharge incidents reported to the Trust similarly increased from 2 incidents in October 2019 to 23 incidents in October 2020. </a:t>
            </a:r>
          </a:p>
        </p:txBody>
      </p:sp>
      <p:sp>
        <p:nvSpPr>
          <p:cNvPr id="16" name="TextBox 15">
            <a:extLst>
              <a:ext uri="{FF2B5EF4-FFF2-40B4-BE49-F238E27FC236}">
                <a16:creationId xmlns:a16="http://schemas.microsoft.com/office/drawing/2014/main" id="{9E3CCFC0-0732-4E6E-8536-BC5805F3E3CD}"/>
              </a:ext>
            </a:extLst>
          </p:cNvPr>
          <p:cNvSpPr txBox="1"/>
          <p:nvPr/>
        </p:nvSpPr>
        <p:spPr>
          <a:xfrm>
            <a:off x="378813" y="2728697"/>
            <a:ext cx="11300449" cy="338554"/>
          </a:xfrm>
          <a:prstGeom prst="rect">
            <a:avLst/>
          </a:prstGeom>
          <a:solidFill>
            <a:schemeClr val="accent1">
              <a:lumMod val="75000"/>
            </a:schemeClr>
          </a:solidFill>
          <a:ln>
            <a:solidFill>
              <a:schemeClr val="accent1">
                <a:lumMod val="50000"/>
              </a:schemeClr>
            </a:solidFill>
          </a:ln>
          <a:effectLst/>
        </p:spPr>
        <p:txBody>
          <a:bodyPr wrap="square" rtlCol="0">
            <a:spAutoFit/>
          </a:bodyPr>
          <a:lstStyle/>
          <a:p>
            <a:r>
              <a:rPr lang="en-GB" sz="1600" dirty="0">
                <a:solidFill>
                  <a:schemeClr val="bg1"/>
                </a:solidFill>
                <a:latin typeface="Trebuchet MS"/>
              </a:rPr>
              <a:t>This service is delivered by Pre-Registration Pharmacists and a Pharmacy Technician after appropriate training.</a:t>
            </a:r>
          </a:p>
        </p:txBody>
      </p:sp>
      <p:sp>
        <p:nvSpPr>
          <p:cNvPr id="12" name="TextBox 11">
            <a:extLst>
              <a:ext uri="{FF2B5EF4-FFF2-40B4-BE49-F238E27FC236}">
                <a16:creationId xmlns:a16="http://schemas.microsoft.com/office/drawing/2014/main" id="{B9E0209E-7345-4863-86AE-0EB72E9D9E24}"/>
              </a:ext>
            </a:extLst>
          </p:cNvPr>
          <p:cNvSpPr txBox="1"/>
          <p:nvPr/>
        </p:nvSpPr>
        <p:spPr>
          <a:xfrm>
            <a:off x="378812" y="3270627"/>
            <a:ext cx="11300449" cy="584775"/>
          </a:xfrm>
          <a:prstGeom prst="rect">
            <a:avLst/>
          </a:prstGeom>
          <a:solidFill>
            <a:schemeClr val="accent1">
              <a:lumMod val="20000"/>
              <a:lumOff val="80000"/>
            </a:schemeClr>
          </a:solidFill>
          <a:ln>
            <a:solidFill>
              <a:schemeClr val="accent1">
                <a:lumMod val="50000"/>
              </a:schemeClr>
            </a:solidFill>
          </a:ln>
          <a:effectLst/>
        </p:spPr>
        <p:txBody>
          <a:bodyPr wrap="square" rtlCol="0">
            <a:spAutoFit/>
          </a:bodyPr>
          <a:lstStyle/>
          <a:p>
            <a:r>
              <a:rPr lang="en-GB" sz="1600" dirty="0">
                <a:latin typeface="Trebuchet MS"/>
              </a:rPr>
              <a:t>Prior to Covid-19 the Patient Helpline Out-of-Hours voicemail directed the caller to contact the main pharmacy dispensary or the ward the patient were discharged from. </a:t>
            </a:r>
          </a:p>
        </p:txBody>
      </p:sp>
    </p:spTree>
    <p:extLst>
      <p:ext uri="{BB962C8B-B14F-4D97-AF65-F5344CB8AC3E}">
        <p14:creationId xmlns:p14="http://schemas.microsoft.com/office/powerpoint/2010/main" val="2906922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A0878E-5CF2-4256-9A23-994A617B6B18}"/>
              </a:ext>
            </a:extLst>
          </p:cNvPr>
          <p:cNvSpPr txBox="1">
            <a:spLocks/>
          </p:cNvSpPr>
          <p:nvPr/>
        </p:nvSpPr>
        <p:spPr>
          <a:xfrm>
            <a:off x="683568" y="144016"/>
            <a:ext cx="4104456" cy="620688"/>
          </a:xfrm>
          <a:prstGeom prst="rect">
            <a:avLst/>
          </a:prstGeom>
        </p:spPr>
        <p:txBody>
          <a:bodyPr vert="horz" lIns="45720" tIns="0" rIns="45720" bIns="0" anchor="b" anchorCtr="0">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3800" b="1" i="0" u="none" strike="noStrike" kern="1200" cap="all" spc="0" normalizeH="0" baseline="0" noProof="0" dirty="0">
              <a:ln w="500">
                <a:solidFill>
                  <a:srgbClr val="B13F9A">
                    <a:shade val="20000"/>
                    <a:satMod val="120000"/>
                  </a:srgbClr>
                </a:solidFill>
              </a:ln>
              <a:solidFill>
                <a:schemeClr val="tx1"/>
              </a:solidFill>
              <a:effectLst/>
              <a:uLnTx/>
              <a:uFillTx/>
              <a:latin typeface="Trebuchet MS"/>
              <a:ea typeface="+mj-ea"/>
              <a:cs typeface="+mj-cs"/>
            </a:endParaRPr>
          </a:p>
        </p:txBody>
      </p:sp>
      <p:sp>
        <p:nvSpPr>
          <p:cNvPr id="20" name="Title 1">
            <a:extLst>
              <a:ext uri="{FF2B5EF4-FFF2-40B4-BE49-F238E27FC236}">
                <a16:creationId xmlns:a16="http://schemas.microsoft.com/office/drawing/2014/main" id="{89992C9F-6181-45BA-99C1-3C2293B3A073}"/>
              </a:ext>
            </a:extLst>
          </p:cNvPr>
          <p:cNvSpPr txBox="1">
            <a:spLocks/>
          </p:cNvSpPr>
          <p:nvPr/>
        </p:nvSpPr>
        <p:spPr>
          <a:xfrm>
            <a:off x="105095" y="319651"/>
            <a:ext cx="8445136" cy="372818"/>
          </a:xfrm>
          <a:prstGeom prst="rect">
            <a:avLst/>
          </a:prstGeom>
        </p:spPr>
        <p:txBody>
          <a:bodyPr vert="horz" lIns="45720" tIns="0" rIns="45720" bIns="0" anchor="b" anchorCtr="0">
            <a:no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marL="0" marR="0" lvl="0" indent="0" defTabSz="914400" rtl="0" eaLnBrk="1" fontAlgn="auto" latinLnBrk="0" hangingPunct="1">
              <a:lnSpc>
                <a:spcPct val="100000"/>
              </a:lnSpc>
              <a:spcBef>
                <a:spcPct val="0"/>
              </a:spcBef>
              <a:spcAft>
                <a:spcPts val="0"/>
              </a:spcAft>
              <a:buClrTx/>
              <a:buSzTx/>
              <a:buFontTx/>
              <a:buNone/>
              <a:tabLst/>
              <a:defRPr/>
            </a:pPr>
            <a:r>
              <a:rPr lang="en-GB" dirty="0">
                <a:ln w="500">
                  <a:solidFill>
                    <a:srgbClr val="B13F9A">
                      <a:shade val="20000"/>
                      <a:satMod val="120000"/>
                    </a:srgbClr>
                  </a:solidFill>
                </a:ln>
                <a:solidFill>
                  <a:schemeClr val="tx1"/>
                </a:solidFill>
                <a:latin typeface="Trebuchet MS"/>
              </a:rPr>
              <a:t>Patient helpline During covid</a:t>
            </a:r>
            <a:endParaRPr kumimoji="0" lang="en-GB" b="1" i="0" u="none" strike="noStrike" kern="1200" cap="all" spc="0" normalizeH="0" baseline="0" noProof="0" dirty="0">
              <a:ln w="500">
                <a:solidFill>
                  <a:srgbClr val="B13F9A">
                    <a:shade val="20000"/>
                    <a:satMod val="120000"/>
                  </a:srgbClr>
                </a:solidFill>
              </a:ln>
              <a:solidFill>
                <a:schemeClr val="tx1"/>
              </a:solidFill>
              <a:effectLst/>
              <a:uLnTx/>
              <a:uFillTx/>
              <a:latin typeface="Trebuchet MS"/>
            </a:endParaRPr>
          </a:p>
        </p:txBody>
      </p:sp>
      <p:sp>
        <p:nvSpPr>
          <p:cNvPr id="30" name="TextBox 29">
            <a:extLst>
              <a:ext uri="{FF2B5EF4-FFF2-40B4-BE49-F238E27FC236}">
                <a16:creationId xmlns:a16="http://schemas.microsoft.com/office/drawing/2014/main" id="{04824FA2-6FC1-4A6A-B62F-3389E8EBA967}"/>
              </a:ext>
            </a:extLst>
          </p:cNvPr>
          <p:cNvSpPr txBox="1"/>
          <p:nvPr/>
        </p:nvSpPr>
        <p:spPr>
          <a:xfrm>
            <a:off x="310358" y="5694473"/>
            <a:ext cx="11563004" cy="981423"/>
          </a:xfrm>
          <a:prstGeom prst="rect">
            <a:avLst/>
          </a:prstGeom>
          <a:solidFill>
            <a:schemeClr val="accent1">
              <a:lumMod val="20000"/>
              <a:lumOff val="80000"/>
            </a:schemeClr>
          </a:solidFill>
          <a:ln>
            <a:solidFill>
              <a:schemeClr val="tx1"/>
            </a:solidFill>
          </a:ln>
        </p:spPr>
        <p:txBody>
          <a:bodyPr wrap="square" rtlCol="0">
            <a:sp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Increasing the hours enabled us to gather more information and to get in touch with the Doctors promptly, therefore allowing us to resolve the patient’s enquiry more efficiently. Increasing the hours had a positive impact on satisfact</a:t>
            </a:r>
            <a:r>
              <a:rPr lang="en-GB" dirty="0">
                <a:latin typeface="Calibri" panose="020F0502020204030204" pitchFamily="34" charset="0"/>
                <a:ea typeface="Calibri" panose="020F0502020204030204" pitchFamily="34" charset="0"/>
                <a:cs typeface="Times New Roman" panose="02020603050405020304" pitchFamily="18" charset="0"/>
              </a:rPr>
              <a:t>ion with the service.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EB1E07F-AFD7-4C3E-B0D6-33468ED0EC0A}"/>
              </a:ext>
            </a:extLst>
          </p:cNvPr>
          <p:cNvSpPr txBox="1"/>
          <p:nvPr/>
        </p:nvSpPr>
        <p:spPr>
          <a:xfrm>
            <a:off x="534553" y="1260887"/>
            <a:ext cx="2863082" cy="1871237"/>
          </a:xfrm>
          <a:prstGeom prst="rect">
            <a:avLst/>
          </a:prstGeom>
          <a:solidFill>
            <a:schemeClr val="accent1">
              <a:lumMod val="50000"/>
            </a:schemeClr>
          </a:solidFill>
          <a:ln>
            <a:solidFill>
              <a:schemeClr val="tx1"/>
            </a:solidFill>
          </a:ln>
        </p:spPr>
        <p:txBody>
          <a:bodyPr wrap="square" rtlCol="0">
            <a:noAutofit/>
          </a:bodyPr>
          <a:lstStyle/>
          <a:p>
            <a:r>
              <a:rPr lang="en-GB"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Patient Helpline was open Monday to Friday between 9am and 12pm and 1pm and 5pm. During this time if a patient/carer or Primary Healthcare Professional had a query regarding their discharge a Pharmacy Technician would take the call and respond with an answer. </a:t>
            </a:r>
            <a:endParaRPr lang="en-GB" sz="1400" dirty="0">
              <a:solidFill>
                <a:schemeClr val="bg1"/>
              </a:solidFill>
            </a:endParaRPr>
          </a:p>
        </p:txBody>
      </p:sp>
      <p:sp>
        <p:nvSpPr>
          <p:cNvPr id="7" name="TextBox 6">
            <a:extLst>
              <a:ext uri="{FF2B5EF4-FFF2-40B4-BE49-F238E27FC236}">
                <a16:creationId xmlns:a16="http://schemas.microsoft.com/office/drawing/2014/main" id="{EED8DE64-7EF9-446C-9ED4-B9410A8007C3}"/>
              </a:ext>
            </a:extLst>
          </p:cNvPr>
          <p:cNvSpPr txBox="1"/>
          <p:nvPr/>
        </p:nvSpPr>
        <p:spPr>
          <a:xfrm>
            <a:off x="3955662" y="1260889"/>
            <a:ext cx="2069715" cy="1871236"/>
          </a:xfrm>
          <a:prstGeom prst="rect">
            <a:avLst/>
          </a:prstGeom>
          <a:solidFill>
            <a:schemeClr val="accent1">
              <a:lumMod val="75000"/>
            </a:schemeClr>
          </a:solidFill>
          <a:ln>
            <a:solidFill>
              <a:schemeClr val="tx1"/>
            </a:solidFill>
          </a:ln>
        </p:spPr>
        <p:txBody>
          <a:bodyPr wrap="square" rtlCol="0">
            <a:noAutofit/>
          </a:bodyPr>
          <a:lstStyle/>
          <a:p>
            <a:r>
              <a:rPr lang="en-GB"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Patient Helpline voicemail was checked Monday to Friday at 9am and 1pm and at regular intervals.</a:t>
            </a:r>
          </a:p>
        </p:txBody>
      </p:sp>
      <p:sp>
        <p:nvSpPr>
          <p:cNvPr id="23" name="TextBox 22">
            <a:extLst>
              <a:ext uri="{FF2B5EF4-FFF2-40B4-BE49-F238E27FC236}">
                <a16:creationId xmlns:a16="http://schemas.microsoft.com/office/drawing/2014/main" id="{03B6FAB9-1476-48C3-A5FC-407BF2595F8A}"/>
              </a:ext>
            </a:extLst>
          </p:cNvPr>
          <p:cNvSpPr txBox="1"/>
          <p:nvPr/>
        </p:nvSpPr>
        <p:spPr>
          <a:xfrm>
            <a:off x="2062283" y="3689580"/>
            <a:ext cx="3963094" cy="1705916"/>
          </a:xfrm>
          <a:prstGeom prst="rect">
            <a:avLst/>
          </a:prstGeom>
          <a:solidFill>
            <a:schemeClr val="accent1"/>
          </a:solidFill>
          <a:ln>
            <a:solidFill>
              <a:schemeClr val="tx1"/>
            </a:solidFill>
          </a:ln>
        </p:spPr>
        <p:txBody>
          <a:bodyPr wrap="square">
            <a:spAutoFit/>
          </a:bodyPr>
          <a:lstStyle/>
          <a:p>
            <a:pPr>
              <a:lnSpc>
                <a:spcPct val="107000"/>
              </a:lnSpc>
              <a:spcAft>
                <a:spcPts val="800"/>
              </a:spcAft>
            </a:pPr>
            <a:r>
              <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Patient Helpline </a:t>
            </a:r>
            <a:r>
              <a:rPr lang="en-GB"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was</a:t>
            </a:r>
            <a:r>
              <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picked up by a Pharmacy </a:t>
            </a:r>
            <a:r>
              <a:rPr lang="en-GB"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T</a:t>
            </a:r>
            <a:r>
              <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echnician who took the enquirers details (name and contact number) and patient details. The Pharmacy Technician gathered the relevant information and informed the enquirer they would call them back once it was researched and answer authorised by the Pharmacist.</a:t>
            </a:r>
          </a:p>
        </p:txBody>
      </p:sp>
      <p:sp>
        <p:nvSpPr>
          <p:cNvPr id="24" name="TextBox 23">
            <a:extLst>
              <a:ext uri="{FF2B5EF4-FFF2-40B4-BE49-F238E27FC236}">
                <a16:creationId xmlns:a16="http://schemas.microsoft.com/office/drawing/2014/main" id="{0B384929-5F13-4B75-82FE-49724B129962}"/>
              </a:ext>
            </a:extLst>
          </p:cNvPr>
          <p:cNvSpPr txBox="1"/>
          <p:nvPr/>
        </p:nvSpPr>
        <p:spPr>
          <a:xfrm>
            <a:off x="6590261" y="3691987"/>
            <a:ext cx="4004885" cy="1926233"/>
          </a:xfrm>
          <a:prstGeom prst="rect">
            <a:avLst/>
          </a:prstGeom>
          <a:solidFill>
            <a:schemeClr val="accent1">
              <a:lumMod val="60000"/>
              <a:lumOff val="40000"/>
            </a:schemeClr>
          </a:solidFill>
          <a:ln>
            <a:solidFill>
              <a:schemeClr val="tx1"/>
            </a:solidFill>
          </a:ln>
        </p:spPr>
        <p:txBody>
          <a:bodyPr wrap="square">
            <a:spAutoFit/>
          </a:bodyPr>
          <a:lstStyle/>
          <a:p>
            <a:pPr>
              <a:lnSpc>
                <a:spcPct val="107000"/>
              </a:lnSpc>
              <a:spcAft>
                <a:spcPts val="800"/>
              </a:spcAft>
            </a:pPr>
            <a:r>
              <a:rPr lang="en-GB"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The Pharmacy </a:t>
            </a:r>
            <a:r>
              <a:rPr lang="en-GB" sz="14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T</a:t>
            </a:r>
            <a:r>
              <a:rPr lang="en-GB"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echnician did research from relevant sources and formulated an answer. Once it was authorised by the Pharmacist, the Pharmacy </a:t>
            </a:r>
            <a:r>
              <a:rPr lang="en-GB" sz="14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T</a:t>
            </a:r>
            <a:r>
              <a:rPr lang="en-GB"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echnician called the enquirer back with the answer. They also reflected on the potential impact of enquiry on patient care/outcome and patient safety and emailed/posted  a </a:t>
            </a:r>
            <a:r>
              <a:rPr lang="en-GB" sz="14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U</a:t>
            </a:r>
            <a:r>
              <a:rPr lang="en-GB"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ser </a:t>
            </a:r>
            <a:r>
              <a:rPr lang="en-GB" sz="14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S</a:t>
            </a:r>
            <a:r>
              <a:rPr lang="en-GB"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atisfaction survey as appropriate.</a:t>
            </a:r>
          </a:p>
        </p:txBody>
      </p:sp>
      <p:sp>
        <p:nvSpPr>
          <p:cNvPr id="27" name="TextBox 26">
            <a:extLst>
              <a:ext uri="{FF2B5EF4-FFF2-40B4-BE49-F238E27FC236}">
                <a16:creationId xmlns:a16="http://schemas.microsoft.com/office/drawing/2014/main" id="{B064BFAB-1861-4B4B-8163-E22231480D4E}"/>
              </a:ext>
            </a:extLst>
          </p:cNvPr>
          <p:cNvSpPr txBox="1"/>
          <p:nvPr/>
        </p:nvSpPr>
        <p:spPr>
          <a:xfrm>
            <a:off x="6590261" y="1260890"/>
            <a:ext cx="2261063" cy="1871236"/>
          </a:xfrm>
          <a:prstGeom prst="rect">
            <a:avLst/>
          </a:prstGeom>
          <a:solidFill>
            <a:schemeClr val="accent1">
              <a:lumMod val="60000"/>
              <a:lumOff val="40000"/>
            </a:schemeClr>
          </a:solidFill>
          <a:ln>
            <a:solidFill>
              <a:schemeClr val="tx1"/>
            </a:solidFill>
          </a:ln>
        </p:spPr>
        <p:txBody>
          <a:bodyPr wrap="square">
            <a:noAutofit/>
          </a:bodyPr>
          <a:lstStyle/>
          <a:p>
            <a:pPr>
              <a:lnSpc>
                <a:spcPct val="107000"/>
              </a:lnSpc>
              <a:spcAft>
                <a:spcPts val="800"/>
              </a:spcAft>
            </a:pPr>
            <a:r>
              <a:rPr lang="en-GB"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Outside working hours if </a:t>
            </a:r>
            <a:r>
              <a:rPr lang="en-GB" sz="14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a</a:t>
            </a:r>
            <a:r>
              <a:rPr lang="en-GB"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patient/carer or Primary Healthcare Professionals called, they could leave a voicemail. Once the Patient Helpline </a:t>
            </a:r>
            <a:r>
              <a:rPr lang="en-GB" sz="14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was</a:t>
            </a:r>
            <a:r>
              <a:rPr lang="en-GB"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re-opened,  </a:t>
            </a:r>
            <a:r>
              <a:rPr lang="en-GB" sz="14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w</a:t>
            </a:r>
            <a:r>
              <a:rPr lang="en-GB"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 would respond.</a:t>
            </a:r>
          </a:p>
        </p:txBody>
      </p:sp>
      <p:sp>
        <p:nvSpPr>
          <p:cNvPr id="28" name="TextBox 27">
            <a:extLst>
              <a:ext uri="{FF2B5EF4-FFF2-40B4-BE49-F238E27FC236}">
                <a16:creationId xmlns:a16="http://schemas.microsoft.com/office/drawing/2014/main" id="{04B68136-EDA2-478C-B058-B7E254C8ADD3}"/>
              </a:ext>
            </a:extLst>
          </p:cNvPr>
          <p:cNvSpPr txBox="1"/>
          <p:nvPr/>
        </p:nvSpPr>
        <p:spPr>
          <a:xfrm>
            <a:off x="9429515" y="1260888"/>
            <a:ext cx="2112779" cy="1871236"/>
          </a:xfrm>
          <a:prstGeom prst="rect">
            <a:avLst/>
          </a:prstGeom>
          <a:solidFill>
            <a:schemeClr val="accent1">
              <a:lumMod val="40000"/>
              <a:lumOff val="60000"/>
            </a:schemeClr>
          </a:solidFill>
          <a:ln>
            <a:solidFill>
              <a:schemeClr val="tx1"/>
            </a:solidFill>
          </a:ln>
        </p:spPr>
        <p:txBody>
          <a:bodyPr wrap="square">
            <a:noAutofit/>
          </a:bodyPr>
          <a:lstStyle/>
          <a:p>
            <a:pPr>
              <a:lnSpc>
                <a:spcPct val="107000"/>
              </a:lnSpc>
              <a:spcAft>
                <a:spcPts val="800"/>
              </a:spcAft>
            </a:pPr>
            <a:r>
              <a:rPr lang="en-GB"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If the query </a:t>
            </a:r>
            <a:r>
              <a:rPr lang="en-GB" sz="14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was</a:t>
            </a:r>
            <a:r>
              <a:rPr lang="en-GB"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urgent, a delay in response would not be suitable</a:t>
            </a:r>
            <a:r>
              <a:rPr lang="en-GB" sz="14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and </a:t>
            </a:r>
            <a:r>
              <a:rPr lang="en-GB"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they could call the dispensary or </a:t>
            </a:r>
            <a:r>
              <a:rPr lang="en-GB" sz="14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contact the discharging ward and talk to a HCP who would </a:t>
            </a:r>
            <a:r>
              <a:rPr lang="en-GB"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be able to help. </a:t>
            </a:r>
          </a:p>
        </p:txBody>
      </p:sp>
      <p:sp>
        <p:nvSpPr>
          <p:cNvPr id="29" name="Isosceles Triangle 28"/>
          <p:cNvSpPr/>
          <p:nvPr/>
        </p:nvSpPr>
        <p:spPr>
          <a:xfrm rot="5400000">
            <a:off x="3594611" y="1985277"/>
            <a:ext cx="173056" cy="422457"/>
          </a:xfrm>
          <a:prstGeom prst="triangle">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Isosceles Triangle 32"/>
          <p:cNvSpPr/>
          <p:nvPr/>
        </p:nvSpPr>
        <p:spPr>
          <a:xfrm rot="5400000">
            <a:off x="6225748" y="1985280"/>
            <a:ext cx="173056" cy="422457"/>
          </a:xfrm>
          <a:prstGeom prst="triangle">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Isosceles Triangle 33"/>
          <p:cNvSpPr/>
          <p:nvPr/>
        </p:nvSpPr>
        <p:spPr>
          <a:xfrm rot="5400000">
            <a:off x="9051257" y="1985281"/>
            <a:ext cx="173056" cy="422457"/>
          </a:xfrm>
          <a:prstGeom prst="triangle">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Isosceles Triangle 34"/>
          <p:cNvSpPr/>
          <p:nvPr/>
        </p:nvSpPr>
        <p:spPr>
          <a:xfrm rot="5400000">
            <a:off x="6220315" y="4331310"/>
            <a:ext cx="173056" cy="422457"/>
          </a:xfrm>
          <a:prstGeom prst="triangle">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Isosceles Triangle 35"/>
          <p:cNvSpPr/>
          <p:nvPr/>
        </p:nvSpPr>
        <p:spPr>
          <a:xfrm rot="10800000">
            <a:off x="4903991" y="3191578"/>
            <a:ext cx="173056" cy="422457"/>
          </a:xfrm>
          <a:prstGeom prst="triangle">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169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706FF5-5077-4092-8B99-D1A407B98755}"/>
              </a:ext>
            </a:extLst>
          </p:cNvPr>
          <p:cNvSpPr txBox="1">
            <a:spLocks/>
          </p:cNvSpPr>
          <p:nvPr/>
        </p:nvSpPr>
        <p:spPr>
          <a:xfrm>
            <a:off x="185706" y="144016"/>
            <a:ext cx="3852894" cy="6206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lnSpc>
                <a:spcPct val="100000"/>
              </a:lnSpc>
              <a:defRPr/>
            </a:pPr>
            <a:r>
              <a:rPr lang="en-GB" sz="3800" b="1" cap="all" dirty="0">
                <a:ln w="500">
                  <a:solidFill>
                    <a:srgbClr val="B13F9A">
                      <a:shade val="20000"/>
                      <a:satMod val="120000"/>
                    </a:srgbClr>
                  </a:solidFill>
                </a:ln>
                <a:latin typeface="Trebuchet MS"/>
              </a:rPr>
              <a:t>SERVICE REVIEW</a:t>
            </a:r>
          </a:p>
        </p:txBody>
      </p:sp>
      <p:sp>
        <p:nvSpPr>
          <p:cNvPr id="5" name="Title 1">
            <a:extLst>
              <a:ext uri="{FF2B5EF4-FFF2-40B4-BE49-F238E27FC236}">
                <a16:creationId xmlns:a16="http://schemas.microsoft.com/office/drawing/2014/main" id="{6EFF2976-4C44-4BEF-8482-FA63F5D35337}"/>
              </a:ext>
            </a:extLst>
          </p:cNvPr>
          <p:cNvSpPr txBox="1">
            <a:spLocks/>
          </p:cNvSpPr>
          <p:nvPr/>
        </p:nvSpPr>
        <p:spPr>
          <a:xfrm>
            <a:off x="185706" y="4076244"/>
            <a:ext cx="10839345" cy="9380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800" b="1" cap="all" dirty="0">
                <a:ln w="500">
                  <a:solidFill>
                    <a:srgbClr val="B13F9A">
                      <a:shade val="20000"/>
                      <a:satMod val="120000"/>
                    </a:srgbClr>
                  </a:solidFill>
                </a:ln>
                <a:latin typeface="Trebuchet MS"/>
              </a:rPr>
              <a:t>POST SERVICEs REVIEW and Implementation</a:t>
            </a:r>
            <a:endParaRPr lang="en-GB" sz="3800" dirty="0">
              <a:latin typeface="Trebuchet MS" panose="020B0603020202020204" pitchFamily="34" charset="0"/>
            </a:endParaRPr>
          </a:p>
        </p:txBody>
      </p:sp>
      <p:sp>
        <p:nvSpPr>
          <p:cNvPr id="6" name="TextBox 5">
            <a:extLst>
              <a:ext uri="{FF2B5EF4-FFF2-40B4-BE49-F238E27FC236}">
                <a16:creationId xmlns:a16="http://schemas.microsoft.com/office/drawing/2014/main" id="{56C87C82-97F9-4CCB-90E2-B31AE12B993A}"/>
              </a:ext>
            </a:extLst>
          </p:cNvPr>
          <p:cNvSpPr txBox="1"/>
          <p:nvPr/>
        </p:nvSpPr>
        <p:spPr>
          <a:xfrm>
            <a:off x="266006" y="5204538"/>
            <a:ext cx="5403273" cy="1169551"/>
          </a:xfrm>
          <a:prstGeom prst="rect">
            <a:avLst/>
          </a:prstGeom>
          <a:solidFill>
            <a:schemeClr val="accent1">
              <a:lumMod val="20000"/>
              <a:lumOff val="80000"/>
            </a:schemeClr>
          </a:solidFill>
          <a:ln>
            <a:solidFill>
              <a:srgbClr val="0070C0"/>
            </a:solidFill>
          </a:ln>
        </p:spPr>
        <p:txBody>
          <a:bodyPr wrap="square" rtlCol="0">
            <a:spAutoFit/>
          </a:bodyPr>
          <a:lstStyle/>
          <a:p>
            <a:r>
              <a:rPr lang="en-GB" sz="1400" dirty="0"/>
              <a:t>Pharmacy Technician training in MI was adapted from the UKMI accredited Medicines Information Technicians Training Scheme and the in-house MI Pre-Registration Pharmacy training booklet; utilising MiCAL, Tutor training on Embase, Medline and PubMed, CPPE and SPS courses to increase their knowledge base. </a:t>
            </a:r>
          </a:p>
        </p:txBody>
      </p:sp>
      <p:sp>
        <p:nvSpPr>
          <p:cNvPr id="7" name="Rectangle 6">
            <a:extLst>
              <a:ext uri="{FF2B5EF4-FFF2-40B4-BE49-F238E27FC236}">
                <a16:creationId xmlns:a16="http://schemas.microsoft.com/office/drawing/2014/main" id="{69537DB5-B291-4CB5-909A-4AD9EE9068A0}"/>
              </a:ext>
            </a:extLst>
          </p:cNvPr>
          <p:cNvSpPr/>
          <p:nvPr/>
        </p:nvSpPr>
        <p:spPr>
          <a:xfrm>
            <a:off x="5851174" y="5204538"/>
            <a:ext cx="6074819" cy="1169551"/>
          </a:xfrm>
          <a:prstGeom prst="rect">
            <a:avLst/>
          </a:prstGeom>
          <a:solidFill>
            <a:schemeClr val="accent1">
              <a:lumMod val="20000"/>
              <a:lumOff val="80000"/>
            </a:schemeClr>
          </a:solidFill>
          <a:ln>
            <a:solidFill>
              <a:srgbClr val="0070C0"/>
            </a:solidFill>
          </a:ln>
        </p:spPr>
        <p:txBody>
          <a:bodyPr wrap="square">
            <a:spAutoFit/>
          </a:bodyPr>
          <a:lstStyle/>
          <a:p>
            <a:r>
              <a:rPr lang="en-GB" sz="1400" dirty="0"/>
              <a:t>The number of missed calls on the answerphone  was reduced from 60/month to 30/month when the service was extended and the average number of enquiries from patients had doubled from 15/month to 35/month, with an even greater number from Primary Care Network Staff. We have identified and highlighted trends in discharge incidents for the medication safety team.</a:t>
            </a:r>
          </a:p>
        </p:txBody>
      </p:sp>
      <p:sp>
        <p:nvSpPr>
          <p:cNvPr id="10" name="TextBox 9">
            <a:extLst>
              <a:ext uri="{FF2B5EF4-FFF2-40B4-BE49-F238E27FC236}">
                <a16:creationId xmlns:a16="http://schemas.microsoft.com/office/drawing/2014/main" id="{DEAFF0BB-F382-4901-9C37-082F1FAE6956}"/>
              </a:ext>
            </a:extLst>
          </p:cNvPr>
          <p:cNvSpPr txBox="1"/>
          <p:nvPr/>
        </p:nvSpPr>
        <p:spPr>
          <a:xfrm>
            <a:off x="272168" y="1036947"/>
            <a:ext cx="1556631" cy="523220"/>
          </a:xfrm>
          <a:prstGeom prst="rect">
            <a:avLst/>
          </a:prstGeom>
          <a:solidFill>
            <a:schemeClr val="accent1">
              <a:lumMod val="75000"/>
            </a:schemeClr>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effectLst>
                  <a:outerShdw blurRad="38100" dist="38100" dir="2700000" algn="tl">
                    <a:srgbClr val="000000">
                      <a:alpha val="43137"/>
                    </a:srgbClr>
                  </a:outerShdw>
                </a:effectLst>
              </a:rPr>
              <a:t>Drivers for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schemeClr val="bg1"/>
              </a:solidFill>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id="{B81A4D60-8832-4E99-854D-52C56B944055}"/>
              </a:ext>
            </a:extLst>
          </p:cNvPr>
          <p:cNvSpPr txBox="1"/>
          <p:nvPr/>
        </p:nvSpPr>
        <p:spPr>
          <a:xfrm>
            <a:off x="2458168" y="1036947"/>
            <a:ext cx="8302242" cy="523220"/>
          </a:xfrm>
          <a:prstGeom prst="rect">
            <a:avLst/>
          </a:prstGeom>
          <a:solidFill>
            <a:schemeClr val="accent1">
              <a:lumMod val="60000"/>
              <a:lumOff val="40000"/>
            </a:schemeClr>
          </a:solidFill>
          <a:ln>
            <a:solidFill>
              <a:schemeClr val="tx1"/>
            </a:solidFill>
          </a:ln>
        </p:spPr>
        <p:txBody>
          <a:bodyPr wrap="square">
            <a:spAutoFit/>
          </a:bodyPr>
          <a:lstStyle/>
          <a:p>
            <a:r>
              <a:rPr lang="en-GB" sz="1400" dirty="0"/>
              <a:t>Drivers for change included the national standards for medicines helplines for hospital patients (which state the standards for helplines to be 8 hours or more per day, and run by appropriately trained staff).</a:t>
            </a:r>
          </a:p>
        </p:txBody>
      </p:sp>
      <p:sp>
        <p:nvSpPr>
          <p:cNvPr id="15" name="TextBox 14">
            <a:extLst>
              <a:ext uri="{FF2B5EF4-FFF2-40B4-BE49-F238E27FC236}">
                <a16:creationId xmlns:a16="http://schemas.microsoft.com/office/drawing/2014/main" id="{36C74775-E38E-4A46-93CE-5C26E7853C0C}"/>
              </a:ext>
            </a:extLst>
          </p:cNvPr>
          <p:cNvSpPr txBox="1"/>
          <p:nvPr/>
        </p:nvSpPr>
        <p:spPr>
          <a:xfrm>
            <a:off x="272168" y="1832410"/>
            <a:ext cx="1556633" cy="523220"/>
          </a:xfrm>
          <a:prstGeom prst="rect">
            <a:avLst/>
          </a:prstGeom>
          <a:solidFill>
            <a:schemeClr val="accent6"/>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effectLst>
                  <a:outerShdw blurRad="38100" dist="38100" dir="2700000" algn="tl">
                    <a:srgbClr val="000000">
                      <a:alpha val="43137"/>
                    </a:srgbClr>
                  </a:outerShdw>
                </a:effectLst>
              </a:rPr>
              <a:t>Opportunities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schemeClr val="tx1"/>
              </a:solidFill>
              <a:effectLst>
                <a:outerShdw blurRad="38100" dist="38100" dir="2700000" algn="tl">
                  <a:srgbClr val="000000">
                    <a:alpha val="43137"/>
                  </a:srgbClr>
                </a:outerShdw>
              </a:effectLst>
            </a:endParaRPr>
          </a:p>
        </p:txBody>
      </p:sp>
      <p:sp>
        <p:nvSpPr>
          <p:cNvPr id="33" name="TextBox 32">
            <a:extLst>
              <a:ext uri="{FF2B5EF4-FFF2-40B4-BE49-F238E27FC236}">
                <a16:creationId xmlns:a16="http://schemas.microsoft.com/office/drawing/2014/main" id="{7F3007CD-86FD-456F-BBB2-37BC11160C0B}"/>
              </a:ext>
            </a:extLst>
          </p:cNvPr>
          <p:cNvSpPr txBox="1"/>
          <p:nvPr/>
        </p:nvSpPr>
        <p:spPr>
          <a:xfrm>
            <a:off x="2458167" y="1826429"/>
            <a:ext cx="8302243" cy="523220"/>
          </a:xfrm>
          <a:prstGeom prst="rect">
            <a:avLst/>
          </a:prstGeom>
          <a:solidFill>
            <a:schemeClr val="accent6">
              <a:lumMod val="40000"/>
              <a:lumOff val="60000"/>
            </a:schemeClr>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The medicines helpline services have been identified as one intervention that can support Medicines </a:t>
            </a:r>
            <a:r>
              <a:rPr lang="en-GB" sz="1400" noProof="0" dirty="0">
                <a:solidFill>
                  <a:prstClr val="black"/>
                </a:solidFill>
                <a:latin typeface="Calibri" panose="020F0502020204030204"/>
              </a:rPr>
              <a:t>O</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ptimisation.</a:t>
            </a:r>
          </a:p>
        </p:txBody>
      </p:sp>
      <p:sp>
        <p:nvSpPr>
          <p:cNvPr id="35" name="TextBox 34">
            <a:extLst>
              <a:ext uri="{FF2B5EF4-FFF2-40B4-BE49-F238E27FC236}">
                <a16:creationId xmlns:a16="http://schemas.microsoft.com/office/drawing/2014/main" id="{38C1F549-A431-444F-A88C-036FF4B6406A}"/>
              </a:ext>
            </a:extLst>
          </p:cNvPr>
          <p:cNvSpPr txBox="1"/>
          <p:nvPr/>
        </p:nvSpPr>
        <p:spPr>
          <a:xfrm>
            <a:off x="272166" y="2627872"/>
            <a:ext cx="1556633" cy="523220"/>
          </a:xfrm>
          <a:prstGeom prst="rect">
            <a:avLst/>
          </a:prstGeom>
          <a:solidFill>
            <a:schemeClr val="accent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a typeface="+mn-ea"/>
                <a:cs typeface="+mn-cs"/>
              </a:rPr>
              <a:t>Staff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2C5AE69A-238F-404D-9AC4-6B60EC017259}"/>
              </a:ext>
            </a:extLst>
          </p:cNvPr>
          <p:cNvSpPr txBox="1"/>
          <p:nvPr/>
        </p:nvSpPr>
        <p:spPr>
          <a:xfrm>
            <a:off x="2458167" y="2627872"/>
            <a:ext cx="8302243" cy="523220"/>
          </a:xfrm>
          <a:prstGeom prst="rect">
            <a:avLst/>
          </a:prstGeom>
          <a:solidFill>
            <a:schemeClr val="accent1">
              <a:lumMod val="40000"/>
              <a:lumOff val="60000"/>
            </a:schemeClr>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The use of a pharmacy technician within our ‘Hospital Pharmacy Transformation Programme’ (HPTP), enables our workforce development and delivery of pharmacy resource.</a:t>
            </a:r>
          </a:p>
        </p:txBody>
      </p:sp>
      <p:sp>
        <p:nvSpPr>
          <p:cNvPr id="41" name="TextBox 40">
            <a:extLst>
              <a:ext uri="{FF2B5EF4-FFF2-40B4-BE49-F238E27FC236}">
                <a16:creationId xmlns:a16="http://schemas.microsoft.com/office/drawing/2014/main" id="{483066EB-C50B-4197-B8B4-4D8471EEF7BD}"/>
              </a:ext>
            </a:extLst>
          </p:cNvPr>
          <p:cNvSpPr txBox="1"/>
          <p:nvPr/>
        </p:nvSpPr>
        <p:spPr>
          <a:xfrm>
            <a:off x="266007" y="3419470"/>
            <a:ext cx="1562789" cy="738664"/>
          </a:xfrm>
          <a:prstGeom prst="rect">
            <a:avLst/>
          </a:prstGeom>
          <a:solidFill>
            <a:schemeClr val="accent6">
              <a:lumMod val="50000"/>
            </a:schemeClr>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a typeface="+mn-ea"/>
                <a:cs typeface="+mn-cs"/>
              </a:rPr>
              <a:t>Improve Healthcare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6CB5EDDF-078C-4A25-8050-E500695E9C7E}"/>
              </a:ext>
            </a:extLst>
          </p:cNvPr>
          <p:cNvSpPr txBox="1"/>
          <p:nvPr/>
        </p:nvSpPr>
        <p:spPr>
          <a:xfrm>
            <a:off x="2458167" y="3419470"/>
            <a:ext cx="8302243" cy="738664"/>
          </a:xfrm>
          <a:prstGeom prst="rect">
            <a:avLst/>
          </a:prstGeom>
          <a:solidFill>
            <a:schemeClr val="accent6">
              <a:lumMod val="60000"/>
              <a:lumOff val="40000"/>
            </a:schemeClr>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Medicine helplines have the potential to improve healthcare through several mechanisms, including: improving medicines adherence, which may lead to reductions in re-admission; reducing patient harm; improving information sharing; and enhancing the patient experience.</a:t>
            </a:r>
          </a:p>
        </p:txBody>
      </p:sp>
      <p:sp>
        <p:nvSpPr>
          <p:cNvPr id="19" name="Isosceles Triangle 18"/>
          <p:cNvSpPr/>
          <p:nvPr/>
        </p:nvSpPr>
        <p:spPr>
          <a:xfrm rot="5400000">
            <a:off x="2065266" y="1087329"/>
            <a:ext cx="173056" cy="422457"/>
          </a:xfrm>
          <a:prstGeom prst="triangle">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Isosceles Triangle 20"/>
          <p:cNvSpPr/>
          <p:nvPr/>
        </p:nvSpPr>
        <p:spPr>
          <a:xfrm rot="5400000">
            <a:off x="2065266" y="1882792"/>
            <a:ext cx="173056" cy="422457"/>
          </a:xfrm>
          <a:prstGeom prst="triangle">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Isosceles Triangle 21"/>
          <p:cNvSpPr/>
          <p:nvPr/>
        </p:nvSpPr>
        <p:spPr>
          <a:xfrm rot="5400000">
            <a:off x="2065266" y="2678254"/>
            <a:ext cx="173056" cy="422457"/>
          </a:xfrm>
          <a:prstGeom prst="triangle">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Isosceles Triangle 22"/>
          <p:cNvSpPr/>
          <p:nvPr/>
        </p:nvSpPr>
        <p:spPr>
          <a:xfrm rot="5400000">
            <a:off x="2065266" y="3577574"/>
            <a:ext cx="173056" cy="422457"/>
          </a:xfrm>
          <a:prstGeom prst="triangle">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88212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4DBF98-9D61-4BA2-9DF0-60184F5788D9}"/>
              </a:ext>
            </a:extLst>
          </p:cNvPr>
          <p:cNvSpPr/>
          <p:nvPr/>
        </p:nvSpPr>
        <p:spPr>
          <a:xfrm>
            <a:off x="6162756" y="2161176"/>
            <a:ext cx="5744399" cy="3970318"/>
          </a:xfrm>
          <a:prstGeom prst="rect">
            <a:avLst/>
          </a:prstGeom>
          <a:solidFill>
            <a:schemeClr val="accent1">
              <a:lumMod val="40000"/>
              <a:lumOff val="60000"/>
            </a:schemeClr>
          </a:solidFill>
          <a:ln>
            <a:solidFill>
              <a:schemeClr val="tx1"/>
            </a:solidFill>
          </a:ln>
          <a:effectLst>
            <a:glow rad="127000">
              <a:schemeClr val="accent1">
                <a:alpha val="11000"/>
              </a:schemeClr>
            </a:glow>
          </a:effectLst>
        </p:spPr>
        <p:txBody>
          <a:bodyPr wrap="square">
            <a:spAutoFit/>
          </a:bodyPr>
          <a:lstStyle/>
          <a:p>
            <a:pPr marL="342900" indent="-342900">
              <a:buFont typeface="Arial" panose="020B0604020202020204" pitchFamily="34" charset="0"/>
              <a:buChar char="•"/>
            </a:pPr>
            <a:r>
              <a:rPr lang="en-GB" sz="1400" dirty="0"/>
              <a:t>Expanding the access for patients and carers has led to an improved service post discharge. </a:t>
            </a:r>
          </a:p>
          <a:p>
            <a:pPr marL="342900" indent="-342900">
              <a:buFont typeface="Arial" panose="020B0604020202020204" pitchFamily="34" charset="0"/>
              <a:buChar char="•"/>
            </a:pPr>
            <a:r>
              <a:rPr lang="en-GB" sz="1400" dirty="0"/>
              <a:t>We currently assess the impact of enquiry answering on patient care and outcomes, and medicines safety when carrying out the User Satisfaction Surveys and this will continue regularly.</a:t>
            </a:r>
          </a:p>
          <a:p>
            <a:pPr marL="342900" indent="-342900">
              <a:buFont typeface="Arial" panose="020B0604020202020204" pitchFamily="34" charset="0"/>
              <a:buChar char="•"/>
            </a:pPr>
            <a:r>
              <a:rPr lang="en-GB" sz="1400" dirty="0"/>
              <a:t>Improving workforce development for our Pharmacy Technicians has had an increase of interest in Medicine Information, with a business plan submitted for a permanent member of MI staff to be employed. </a:t>
            </a:r>
          </a:p>
          <a:p>
            <a:pPr marL="342900" indent="-342900">
              <a:buFont typeface="Arial" panose="020B0604020202020204" pitchFamily="34" charset="0"/>
              <a:buChar char="•"/>
            </a:pPr>
            <a:r>
              <a:rPr lang="en-GB" sz="1400" dirty="0"/>
              <a:t>The expanded hours will be advertised via the Discharge letters,  the Trust internet contact page for patients, pharmacy bag labels, medicine leaflets and clinic letters.</a:t>
            </a:r>
          </a:p>
          <a:p>
            <a:pPr marL="342900" indent="-342900">
              <a:buFont typeface="Arial" panose="020B0604020202020204" pitchFamily="34" charset="0"/>
              <a:buChar char="•"/>
            </a:pPr>
            <a:r>
              <a:rPr lang="en-GB" sz="1400" dirty="0"/>
              <a:t>Reducing the number of missed call from patient/carers and Primary Care Healthcare Professionals. This will be monitored via the monthly MI KPI impact. This dashboard is presented at the Pharmacy Joint Operational meeting within the Trust.</a:t>
            </a:r>
          </a:p>
          <a:p>
            <a:pPr marL="342900" indent="-342900">
              <a:buFont typeface="Arial" panose="020B0604020202020204" pitchFamily="34" charset="0"/>
              <a:buChar char="•"/>
            </a:pPr>
            <a:r>
              <a:rPr lang="en-GB" sz="1400" dirty="0"/>
              <a:t>In future, we also wish to assess the impact of the patient Medicine Helpline on reducing re-admission rates and improving communication across Primary and Secondary Care interface.</a:t>
            </a:r>
          </a:p>
        </p:txBody>
      </p:sp>
      <p:sp>
        <p:nvSpPr>
          <p:cNvPr id="8" name="Title 1">
            <a:extLst>
              <a:ext uri="{FF2B5EF4-FFF2-40B4-BE49-F238E27FC236}">
                <a16:creationId xmlns:a16="http://schemas.microsoft.com/office/drawing/2014/main" id="{1DB4E2F9-D9BF-4EF1-87BE-05A6582A202C}"/>
              </a:ext>
            </a:extLst>
          </p:cNvPr>
          <p:cNvSpPr txBox="1">
            <a:spLocks/>
          </p:cNvSpPr>
          <p:nvPr/>
        </p:nvSpPr>
        <p:spPr>
          <a:xfrm>
            <a:off x="6162755" y="1126459"/>
            <a:ext cx="5744399" cy="95099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cap="all" dirty="0">
                <a:ln w="500">
                  <a:solidFill>
                    <a:srgbClr val="B13F9A">
                      <a:shade val="20000"/>
                      <a:satMod val="120000"/>
                    </a:srgbClr>
                  </a:solidFill>
                </a:ln>
                <a:latin typeface="Trebuchet MS"/>
              </a:rPr>
              <a:t>POST IMPLEMENTATION REFLECTION AND FUTURE PLANS</a:t>
            </a:r>
            <a:endParaRPr lang="en-GB" sz="2800" dirty="0">
              <a:latin typeface="Trebuchet MS" panose="020B0603020202020204" pitchFamily="34" charset="0"/>
            </a:endParaRPr>
          </a:p>
        </p:txBody>
      </p:sp>
      <p:sp>
        <p:nvSpPr>
          <p:cNvPr id="10" name="TextBox 9">
            <a:extLst>
              <a:ext uri="{FF2B5EF4-FFF2-40B4-BE49-F238E27FC236}">
                <a16:creationId xmlns:a16="http://schemas.microsoft.com/office/drawing/2014/main" id="{0633DEA0-6A78-4279-9BC3-214888A7997C}"/>
              </a:ext>
            </a:extLst>
          </p:cNvPr>
          <p:cNvSpPr txBox="1"/>
          <p:nvPr/>
        </p:nvSpPr>
        <p:spPr>
          <a:xfrm>
            <a:off x="2370668" y="6479241"/>
            <a:ext cx="9821334" cy="369332"/>
          </a:xfrm>
          <a:prstGeom prst="rect">
            <a:avLst/>
          </a:prstGeom>
          <a:noFill/>
        </p:spPr>
        <p:txBody>
          <a:bodyPr wrap="square">
            <a:spAutoFit/>
          </a:bodyPr>
          <a:lstStyle/>
          <a:p>
            <a:r>
              <a:rPr lang="en-GB" dirty="0">
                <a:solidFill>
                  <a:srgbClr val="1F497D"/>
                </a:solidFill>
                <a:latin typeface="Calibri" panose="020F0502020204030204" pitchFamily="34" charset="0"/>
              </a:rPr>
              <a:t>A</a:t>
            </a:r>
            <a:r>
              <a:rPr lang="en-GB" b="0" i="0" dirty="0">
                <a:solidFill>
                  <a:srgbClr val="1F497D"/>
                </a:solidFill>
                <a:effectLst/>
                <a:latin typeface="Calibri" panose="020F0502020204030204" pitchFamily="34" charset="0"/>
              </a:rPr>
              <a:t>cknowledgement: Mansi Damani – Post Graduate Clinical Pharmacy Diploma Service Review Project</a:t>
            </a:r>
            <a:endParaRPr lang="en-GB" dirty="0"/>
          </a:p>
        </p:txBody>
      </p:sp>
      <p:sp>
        <p:nvSpPr>
          <p:cNvPr id="16" name="TextBox 15">
            <a:extLst>
              <a:ext uri="{FF2B5EF4-FFF2-40B4-BE49-F238E27FC236}">
                <a16:creationId xmlns:a16="http://schemas.microsoft.com/office/drawing/2014/main" id="{F321831A-C99D-4866-BC86-46B4E05DDC68}"/>
              </a:ext>
            </a:extLst>
          </p:cNvPr>
          <p:cNvSpPr txBox="1"/>
          <p:nvPr/>
        </p:nvSpPr>
        <p:spPr>
          <a:xfrm>
            <a:off x="189917" y="5485163"/>
            <a:ext cx="5785767" cy="646331"/>
          </a:xfrm>
          <a:prstGeom prst="rect">
            <a:avLst/>
          </a:prstGeom>
          <a:solidFill>
            <a:schemeClr val="accent1">
              <a:lumMod val="20000"/>
              <a:lumOff val="80000"/>
            </a:schemeClr>
          </a:solidFill>
          <a:ln>
            <a:solidFill>
              <a:schemeClr val="tx1"/>
            </a:solidFill>
          </a:ln>
        </p:spPr>
        <p:txBody>
          <a:bodyPr wrap="square">
            <a:spAutoFit/>
          </a:bodyPr>
          <a:lstStyle/>
          <a:p>
            <a:r>
              <a:rPr lang="en-GB" sz="1200" dirty="0"/>
              <a:t>Our User Satisfaction Survey was adapted for patients during the extended opening hours period, and results showed 100% of patients would recommend the service to friends or family and all were satisfied with the information provided.</a:t>
            </a:r>
          </a:p>
        </p:txBody>
      </p:sp>
      <p:graphicFrame>
        <p:nvGraphicFramePr>
          <p:cNvPr id="18" name="Chart 17" title="How Likely are you to recommend the medicines information helpline service to friends and family if they need similar support or advice?"/>
          <p:cNvGraphicFramePr/>
          <p:nvPr>
            <p:extLst>
              <p:ext uri="{D42A27DB-BD31-4B8C-83A1-F6EECF244321}">
                <p14:modId xmlns:p14="http://schemas.microsoft.com/office/powerpoint/2010/main" val="1806053822"/>
              </p:ext>
            </p:extLst>
          </p:nvPr>
        </p:nvGraphicFramePr>
        <p:xfrm>
          <a:off x="187699" y="1110417"/>
          <a:ext cx="5787985" cy="41188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6909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_Template_NH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Slide_Template_NHS</Template>
  <TotalTime>1584</TotalTime>
  <Words>1035</Words>
  <Application>Microsoft Office PowerPoint</Application>
  <PresentationFormat>Widescreen</PresentationFormat>
  <Paragraphs>42</Paragraphs>
  <Slides>5</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Times New Roman</vt:lpstr>
      <vt:lpstr>Trebuchet MS</vt:lpstr>
      <vt:lpstr>Wingdings 2</vt:lpstr>
      <vt:lpstr>Slide_Template_NHS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Dimple Shah</dc:creator>
  <cp:lastModifiedBy>Cheeseman, Mark</cp:lastModifiedBy>
  <cp:revision>51</cp:revision>
  <dcterms:created xsi:type="dcterms:W3CDTF">2021-07-25T08:40:53Z</dcterms:created>
  <dcterms:modified xsi:type="dcterms:W3CDTF">2021-09-01T16:14:21Z</dcterms:modified>
</cp:coreProperties>
</file>