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9"/>
  </p:normalViewPr>
  <p:slideViewPr>
    <p:cSldViewPr>
      <p:cViewPr varScale="1">
        <p:scale>
          <a:sx n="65" d="100"/>
          <a:sy n="65" d="100"/>
        </p:scale>
        <p:origin x="132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53CEFF7-5AC7-7E41-8785-A9D98E368F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2AA1F6F-E1E0-5145-87FE-D5E9F27433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1A3C5ECC-4743-6C4A-8DEC-6A34014AFEB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1BCCF88C-C68E-2849-9EBB-18B0ADF52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" pitchFamily="2" charset="0"/>
              </a:defRPr>
            </a:lvl1pPr>
          </a:lstStyle>
          <a:p>
            <a:pPr>
              <a:defRPr/>
            </a:pPr>
            <a:fld id="{7335C1EE-859C-E14E-A125-A32ADC8CC5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4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3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30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3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6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6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26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54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67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>
            <a:extLst>
              <a:ext uri="{FF2B5EF4-FFF2-40B4-BE49-F238E27FC236}">
                <a16:creationId xmlns:a16="http://schemas.microsoft.com/office/drawing/2014/main" id="{27C1037E-14EB-CE4E-82D9-375BD12BB9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>
            <a:extLst>
              <a:ext uri="{FF2B5EF4-FFF2-40B4-BE49-F238E27FC236}">
                <a16:creationId xmlns:a16="http://schemas.microsoft.com/office/drawing/2014/main" id="{DC7536F2-EBBF-3746-B177-DA096B80F4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5838825"/>
            <a:ext cx="2160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F8F56A2D-CC6A-8C4D-8A1A-E42524DBB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6284913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AutoShape 7">
            <a:extLst>
              <a:ext uri="{FF2B5EF4-FFF2-40B4-BE49-F238E27FC236}">
                <a16:creationId xmlns:a16="http://schemas.microsoft.com/office/drawing/2014/main" id="{B58FFE7E-20D0-7549-A81B-58EBF3EF4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-100013"/>
            <a:ext cx="6583363" cy="2482851"/>
          </a:xfrm>
          <a:prstGeom prst="roundRect">
            <a:avLst>
              <a:gd name="adj" fmla="val 16667"/>
            </a:avLst>
          </a:prstGeom>
          <a:solidFill>
            <a:srgbClr val="4FA6E3"/>
          </a:solidFill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645E5B-6B9E-354B-9185-6E88C862C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153988"/>
            <a:ext cx="6589712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GB" altLang="en-US" sz="2800" b="1"/>
              <a:t>University Hospital Southampton (UHS) Medicines Helpline: </a:t>
            </a:r>
          </a:p>
          <a:p>
            <a:pPr algn="r" eaLnBrk="1" hangingPunct="1">
              <a:spcBef>
                <a:spcPct val="0"/>
              </a:spcBef>
            </a:pPr>
            <a:r>
              <a:rPr lang="en-GB" altLang="en-US" sz="2800" b="1">
                <a:solidFill>
                  <a:schemeClr val="bg1"/>
                </a:solidFill>
              </a:rPr>
              <a:t>Improving patient engagement and experience</a:t>
            </a:r>
            <a:endParaRPr lang="en-GB" altLang="en-US" sz="2800">
              <a:solidFill>
                <a:schemeClr val="bg1"/>
              </a:solidFill>
            </a:endParaRPr>
          </a:p>
        </p:txBody>
      </p:sp>
      <p:sp>
        <p:nvSpPr>
          <p:cNvPr id="3076" name="Rectangle 8">
            <a:extLst>
              <a:ext uri="{FF2B5EF4-FFF2-40B4-BE49-F238E27FC236}">
                <a16:creationId xmlns:a16="http://schemas.microsoft.com/office/drawing/2014/main" id="{F20413A2-E361-6347-A8BF-5D4938DE8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838450"/>
            <a:ext cx="5834062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en-US" sz="2000"/>
              <a:t/>
            </a:r>
            <a:br>
              <a:rPr lang="en-GB" altLang="en-US" sz="2000"/>
            </a:br>
            <a:r>
              <a:rPr lang="en-GB" altLang="en-US" sz="2000"/>
              <a:t>Angela Badiani and </a:t>
            </a:r>
            <a:r>
              <a:rPr lang="en-GB" altLang="en-US" sz="2000" u="sng"/>
              <a:t>Mairead O’Grady</a:t>
            </a:r>
            <a:r>
              <a:rPr lang="en-GB" altLang="en-US" sz="2000"/>
              <a:t>, Southampton Medicines Advice Service, University Hospital Southampton NHS Foundation Trust and Dr Matthew Jones, Department of Pharmacy &amp; Pharmacology, University of Bath </a:t>
            </a:r>
          </a:p>
        </p:txBody>
      </p:sp>
      <p:pic>
        <p:nvPicPr>
          <p:cNvPr id="2" name="O’Grady M.m4a" descr="O’Grady M.m4a">
            <a:hlinkClick r:id="" action="ppaction://media"/>
            <a:extLst>
              <a:ext uri="{FF2B5EF4-FFF2-40B4-BE49-F238E27FC236}">
                <a16:creationId xmlns:a16="http://schemas.microsoft.com/office/drawing/2014/main" id="{B3670D51-7D27-6948-B4C1-0EA76693BCF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573325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>
            <a:extLst>
              <a:ext uri="{FF2B5EF4-FFF2-40B4-BE49-F238E27FC236}">
                <a16:creationId xmlns:a16="http://schemas.microsoft.com/office/drawing/2014/main" id="{18D39533-3A55-4E46-8894-D2938DBDC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0"/>
            <a:ext cx="50403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>
                <a:solidFill>
                  <a:srgbClr val="002060"/>
                </a:solidFill>
              </a:rPr>
              <a:t>Introduction</a:t>
            </a:r>
            <a:endParaRPr lang="en-US" altLang="en-US" sz="2800" b="1">
              <a:solidFill>
                <a:srgbClr val="002060"/>
              </a:solidFill>
            </a:endParaRPr>
          </a:p>
        </p:txBody>
      </p:sp>
      <p:sp>
        <p:nvSpPr>
          <p:cNvPr id="4098" name="TextBox 1">
            <a:extLst>
              <a:ext uri="{FF2B5EF4-FFF2-40B4-BE49-F238E27FC236}">
                <a16:creationId xmlns:a16="http://schemas.microsoft.com/office/drawing/2014/main" id="{2BB8AE41-53A1-6B40-8E04-106A29EB3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7" y="2720355"/>
            <a:ext cx="44164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There is </a:t>
            </a:r>
            <a:r>
              <a:rPr lang="en-GB" altLang="en-US" b="1" dirty="0"/>
              <a:t>little known </a:t>
            </a:r>
            <a:r>
              <a:rPr lang="en-GB" altLang="en-US" dirty="0"/>
              <a:t>about the service needs and expectations of patients/carers or how best to promote this services to users. </a:t>
            </a:r>
          </a:p>
          <a:p>
            <a:endParaRPr lang="en-GB" altLang="en-US" dirty="0"/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id="{72FB3969-3233-D74A-88F9-772A97854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803275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Many NHS hospital pharmacy or medicine information departments provide a medicine helpline for their patients</a:t>
            </a:r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20266E0F-9936-D746-A8C4-9B9345B48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1628775"/>
            <a:ext cx="38163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accent2"/>
                </a:solidFill>
              </a:rPr>
              <a:t>The UHS Southampton Medicines Advice Service (SMAS) launched its Medicines Helpline in 2011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accent2"/>
                </a:solidFill>
              </a:rPr>
              <a:t>On average, it helps over 140 UHS patients and carers each month with a range of medication-related concerns.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accent2"/>
                </a:solidFill>
              </a:rPr>
              <a:t>The current user survey is based on </a:t>
            </a:r>
            <a:r>
              <a:rPr lang="en-GB" altLang="en-US" b="1">
                <a:solidFill>
                  <a:schemeClr val="accent2"/>
                </a:solidFill>
              </a:rPr>
              <a:t>what UHS expect </a:t>
            </a:r>
            <a:r>
              <a:rPr lang="en-GB" altLang="en-US">
                <a:solidFill>
                  <a:schemeClr val="accent2"/>
                </a:solidFill>
              </a:rPr>
              <a:t>patients would find important about the service. 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7B8B440D-8ED9-1D49-B048-4EE0A56A1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1127125"/>
            <a:ext cx="25368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Box 1">
            <a:extLst>
              <a:ext uri="{FF2B5EF4-FFF2-40B4-BE49-F238E27FC236}">
                <a16:creationId xmlns:a16="http://schemas.microsoft.com/office/drawing/2014/main" id="{8CD77E35-1719-CD45-8322-1C44810FD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994" y="3998610"/>
            <a:ext cx="4316412" cy="17541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</a:t>
            </a:r>
            <a:r>
              <a:rPr lang="en-GB" altLang="en-US" b="1" dirty="0"/>
              <a:t>aim</a:t>
            </a:r>
            <a:r>
              <a:rPr lang="en-GB" altLang="en-US" dirty="0"/>
              <a:t> of this study was to explore </a:t>
            </a:r>
            <a:r>
              <a:rPr lang="en-GB" altLang="en-US" b="1" dirty="0"/>
              <a:t>patient and carers’ priorities </a:t>
            </a:r>
            <a:r>
              <a:rPr lang="en-GB" altLang="en-US" dirty="0"/>
              <a:t>for the UHS Medicines Helpline and establish the most effective </a:t>
            </a:r>
            <a:r>
              <a:rPr lang="en-GB" altLang="en-US" b="1" dirty="0"/>
              <a:t>promotional strategies </a:t>
            </a:r>
            <a:r>
              <a:rPr lang="en-GB" altLang="en-US" dirty="0"/>
              <a:t>in accordance with </a:t>
            </a:r>
            <a:r>
              <a:rPr lang="en-GB" altLang="en-US" b="1" dirty="0"/>
              <a:t>their needs and expectations.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3">
            <a:extLst>
              <a:ext uri="{FF2B5EF4-FFF2-40B4-BE49-F238E27FC236}">
                <a16:creationId xmlns:a16="http://schemas.microsoft.com/office/drawing/2014/main" id="{F0574835-897D-C848-BC1C-697E7FB75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31750"/>
            <a:ext cx="792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>
                <a:solidFill>
                  <a:srgbClr val="002060"/>
                </a:solidFill>
              </a:rPr>
              <a:t>Method</a:t>
            </a:r>
            <a:endParaRPr lang="en-US" altLang="en-US" sz="3200" b="1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D86E6-ECBE-0449-B7A8-8C857F786011}"/>
              </a:ext>
            </a:extLst>
          </p:cNvPr>
          <p:cNvSpPr txBox="1"/>
          <p:nvPr/>
        </p:nvSpPr>
        <p:spPr>
          <a:xfrm>
            <a:off x="252413" y="833438"/>
            <a:ext cx="4032250" cy="2032000"/>
          </a:xfrm>
          <a:prstGeom prst="rect">
            <a:avLst/>
          </a:prstGeom>
          <a:solidFill>
            <a:srgbClr val="FFCC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charset="0"/>
              </a:rPr>
              <a:t>Study protocol was developed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charset="0"/>
              </a:rPr>
              <a:t>Approved by University of Bath Research Ethics Approval Committee for Health (REACH)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charset="0"/>
              </a:rPr>
              <a:t>Questionnaire designed, peer-reviewed and piloted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E27EA-95FE-2F4B-A109-E714458C1113}"/>
              </a:ext>
            </a:extLst>
          </p:cNvPr>
          <p:cNvSpPr txBox="1"/>
          <p:nvPr/>
        </p:nvSpPr>
        <p:spPr>
          <a:xfrm>
            <a:off x="250825" y="3894138"/>
            <a:ext cx="6118225" cy="217011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  <a:latin typeface="Arial" charset="0"/>
              </a:rPr>
              <a:t>75 completed questionnaires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were returned (44%)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Data were electronically transcribed into Microsoft Excel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Transcription was second checked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Then coded and transferred to an IBM SPSS® Statistics database for quantitative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0F617-6DFC-174A-B872-6E925101956D}"/>
              </a:ext>
            </a:extLst>
          </p:cNvPr>
          <p:cNvSpPr txBox="1"/>
          <p:nvPr/>
        </p:nvSpPr>
        <p:spPr>
          <a:xfrm>
            <a:off x="4852988" y="765175"/>
            <a:ext cx="3868737" cy="2170113"/>
          </a:xfrm>
          <a:prstGeom prst="rect">
            <a:avLst/>
          </a:prstGeom>
          <a:solidFill>
            <a:srgbClr val="AEF0B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charset="0"/>
              </a:rPr>
              <a:t>A list of helpline callers ( over 3 month period) was generated from </a:t>
            </a:r>
            <a:r>
              <a:rPr lang="en-GB" dirty="0" err="1">
                <a:latin typeface="Arial" charset="0"/>
              </a:rPr>
              <a:t>MiDatabank</a:t>
            </a:r>
            <a:endParaRPr lang="en-GB" dirty="0">
              <a:latin typeface="Arial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latin typeface="Arial" charset="0"/>
              </a:rPr>
              <a:t>169 service users </a:t>
            </a:r>
            <a:r>
              <a:rPr lang="en-GB" dirty="0">
                <a:latin typeface="Arial" charset="0"/>
              </a:rPr>
              <a:t>met the criteria and were posted a       pre-piloted self-completion questionnaire</a:t>
            </a:r>
          </a:p>
        </p:txBody>
      </p:sp>
      <p:pic>
        <p:nvPicPr>
          <p:cNvPr id="5122" name="2247CF9D-AA18-45EE-BD15-79B291AB5CFE" descr="2247CF9D-AA18-45EE-BD15-79B291AB5CFE">
            <a:extLst>
              <a:ext uri="{FF2B5EF4-FFF2-40B4-BE49-F238E27FC236}">
                <a16:creationId xmlns:a16="http://schemas.microsoft.com/office/drawing/2014/main" id="{A619C074-14FE-324E-B430-985FE3E1E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17468">
            <a:off x="6003257" y="2842808"/>
            <a:ext cx="2893516" cy="21701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6" name="Rectangle 4">
            <a:extLst>
              <a:ext uri="{FF2B5EF4-FFF2-40B4-BE49-F238E27FC236}">
                <a16:creationId xmlns:a16="http://schemas.microsoft.com/office/drawing/2014/main" id="{304209DC-13EB-1D43-A3E8-BEB333ADB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3167063"/>
            <a:ext cx="166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>
                <a:solidFill>
                  <a:srgbClr val="002060"/>
                </a:solidFill>
              </a:rPr>
              <a:t>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3">
            <a:extLst>
              <a:ext uri="{FF2B5EF4-FFF2-40B4-BE49-F238E27FC236}">
                <a16:creationId xmlns:a16="http://schemas.microsoft.com/office/drawing/2014/main" id="{6B73205E-EBF7-6940-B1CB-406D5A943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0"/>
            <a:ext cx="792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>
                <a:solidFill>
                  <a:srgbClr val="002060"/>
                </a:solidFill>
              </a:rPr>
              <a:t>Results</a:t>
            </a:r>
            <a:endParaRPr lang="en-US" altLang="en-US" sz="3200" b="1">
              <a:solidFill>
                <a:srgbClr val="002060"/>
              </a:solidFill>
            </a:endParaRPr>
          </a:p>
        </p:txBody>
      </p:sp>
      <p:pic>
        <p:nvPicPr>
          <p:cNvPr id="6146" name="Picture 2" descr="Chart, sunburst chart&#10;&#10;Description automatically generated">
            <a:extLst>
              <a:ext uri="{FF2B5EF4-FFF2-40B4-BE49-F238E27FC236}">
                <a16:creationId xmlns:a16="http://schemas.microsoft.com/office/drawing/2014/main" id="{F7EA26C9-2CE2-D943-9E57-6D4FBE40D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5"/>
          <a:stretch>
            <a:fillRect/>
          </a:stretch>
        </p:blipFill>
        <p:spPr bwMode="auto">
          <a:xfrm>
            <a:off x="107950" y="846138"/>
            <a:ext cx="52466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34E16A-C5F6-B041-8349-7D59FD49B9A9}"/>
              </a:ext>
            </a:extLst>
          </p:cNvPr>
          <p:cNvGraphicFramePr>
            <a:graphicFrameLocks noGrp="1"/>
          </p:cNvGraphicFramePr>
          <p:nvPr/>
        </p:nvGraphicFramePr>
        <p:xfrm>
          <a:off x="5376863" y="1052513"/>
          <a:ext cx="3516312" cy="4392613"/>
        </p:xfrm>
        <a:graphic>
          <a:graphicData uri="http://schemas.openxmlformats.org/drawingml/2006/table">
            <a:tbl>
              <a:tblPr firstRow="1" firstCol="1" bandRow="1"/>
              <a:tblGrid>
                <a:gridCol w="2854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5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If you were to use our service again, how </a:t>
                      </a:r>
                      <a:r>
                        <a:rPr lang="en-GB" sz="1100" b="1" u="sng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important</a:t>
                      </a: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is it to you…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(n=75)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0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to be able to </a:t>
                      </a:r>
                      <a:r>
                        <a:rPr lang="en-GB" sz="11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contact</a:t>
                      </a: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the Medicines Helpline easily?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74.7%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00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that the Helpline staff </a:t>
                      </a:r>
                      <a:r>
                        <a:rPr lang="en-GB" sz="11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understand </a:t>
                      </a: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your </a:t>
                      </a:r>
                      <a:r>
                        <a:rPr lang="en-GB" sz="11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needs</a:t>
                      </a: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 correctly?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88.0%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5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that Helpline staff </a:t>
                      </a:r>
                      <a:r>
                        <a:rPr lang="en-GB" sz="11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agree </a:t>
                      </a: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to get back to you at a time that is </a:t>
                      </a:r>
                      <a:r>
                        <a:rPr lang="en-GB" sz="11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convenient</a:t>
                      </a: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for you?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57.3%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00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that Helpline staff </a:t>
                      </a:r>
                      <a:r>
                        <a:rPr lang="en-GB" sz="11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get back</a:t>
                      </a: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 to you </a:t>
                      </a:r>
                      <a:r>
                        <a:rPr lang="en-GB" sz="11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on time</a:t>
                      </a: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?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58.7%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0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that the advice given by the Helpline staff </a:t>
                      </a:r>
                      <a:r>
                        <a:rPr lang="en-GB" sz="11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is helpful</a:t>
                      </a: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?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77.3%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00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that the Helpline staff give you </a:t>
                      </a:r>
                      <a:r>
                        <a:rPr lang="en-GB" sz="11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enough information</a:t>
                      </a: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?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80.0%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5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to be </a:t>
                      </a:r>
                      <a:r>
                        <a:rPr lang="en-GB" sz="11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confident</a:t>
                      </a: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in the answer/advice the Helpline staff give you?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Arial"/>
                        </a:rPr>
                        <a:t>81.3%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00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Table 1: </a:t>
                      </a:r>
                      <a:r>
                        <a:rPr lang="en-GB" sz="9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Percentage of services users that rated the following priorities as ‘extremely important’ were they to use the service again.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607" marR="68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3">
            <a:extLst>
              <a:ext uri="{FF2B5EF4-FFF2-40B4-BE49-F238E27FC236}">
                <a16:creationId xmlns:a16="http://schemas.microsoft.com/office/drawing/2014/main" id="{3D91BA7D-4C08-A44E-ABA7-0B4550A3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0638"/>
            <a:ext cx="792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2060"/>
                </a:solidFill>
              </a:rPr>
              <a:t>Discussion and Conclusion</a:t>
            </a:r>
          </a:p>
        </p:txBody>
      </p:sp>
      <p:sp>
        <p:nvSpPr>
          <p:cNvPr id="7170" name="TextBox 1">
            <a:extLst>
              <a:ext uri="{FF2B5EF4-FFF2-40B4-BE49-F238E27FC236}">
                <a16:creationId xmlns:a16="http://schemas.microsoft.com/office/drawing/2014/main" id="{99023E93-C362-034E-8416-C6415BDF2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3425825"/>
            <a:ext cx="8139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Future qualitative </a:t>
            </a:r>
            <a:r>
              <a:rPr lang="en-GB" altLang="en-US"/>
              <a:t>work will explore potential ‘new’ service users’ views in the form of semi-structured interviews in order to ‘triangulate’ the quantitative data from this study. The current user survey and promotional methods will be revised accordingly.</a:t>
            </a:r>
          </a:p>
        </p:txBody>
      </p:sp>
      <p:sp>
        <p:nvSpPr>
          <p:cNvPr id="7171" name="TextBox 1">
            <a:extLst>
              <a:ext uri="{FF2B5EF4-FFF2-40B4-BE49-F238E27FC236}">
                <a16:creationId xmlns:a16="http://schemas.microsoft.com/office/drawing/2014/main" id="{83EB8CBE-B25F-2048-B8C2-D9062D6EF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701675"/>
            <a:ext cx="7848600" cy="161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9933"/>
              </a:buClr>
              <a:buFont typeface="Wingdings" pitchFamily="2" charset="2"/>
              <a:buChar char="q"/>
            </a:pPr>
            <a:r>
              <a:rPr lang="en-GB" altLang="en-US"/>
              <a:t>Service users report the importance of helpline staff being able to </a:t>
            </a:r>
            <a:r>
              <a:rPr lang="en-GB" altLang="en-US" b="1">
                <a:solidFill>
                  <a:srgbClr val="002060"/>
                </a:solidFill>
              </a:rPr>
              <a:t>understand their query</a:t>
            </a:r>
            <a:r>
              <a:rPr lang="en-GB" altLang="en-US">
                <a:solidFill>
                  <a:srgbClr val="002060"/>
                </a:solidFill>
              </a:rPr>
              <a:t>, </a:t>
            </a:r>
            <a:r>
              <a:rPr lang="en-GB" altLang="en-US"/>
              <a:t>and provide them with </a:t>
            </a:r>
            <a:r>
              <a:rPr lang="en-GB" altLang="en-US" b="1">
                <a:solidFill>
                  <a:srgbClr val="002060"/>
                </a:solidFill>
              </a:rPr>
              <a:t>helpful advice </a:t>
            </a:r>
            <a:r>
              <a:rPr lang="en-GB" altLang="en-US"/>
              <a:t>and </a:t>
            </a:r>
            <a:r>
              <a:rPr lang="en-GB" altLang="en-US" b="1">
                <a:solidFill>
                  <a:srgbClr val="002060"/>
                </a:solidFill>
              </a:rPr>
              <a:t>sufficient information</a:t>
            </a:r>
            <a:r>
              <a:rPr lang="en-GB" altLang="en-US">
                <a:solidFill>
                  <a:srgbClr val="002060"/>
                </a:solidFill>
              </a:rPr>
              <a:t>. </a:t>
            </a:r>
          </a:p>
          <a:p>
            <a:pPr>
              <a:buClr>
                <a:srgbClr val="FF9933"/>
              </a:buClr>
              <a:buFont typeface="Wingdings" pitchFamily="2" charset="2"/>
              <a:buChar char="q"/>
            </a:pPr>
            <a:r>
              <a:rPr lang="en-GB" altLang="en-US"/>
              <a:t>They also need to </a:t>
            </a:r>
            <a:r>
              <a:rPr lang="en-GB" altLang="en-US" b="1">
                <a:solidFill>
                  <a:srgbClr val="002060"/>
                </a:solidFill>
              </a:rPr>
              <a:t>feel confident </a:t>
            </a:r>
            <a:r>
              <a:rPr lang="en-GB" altLang="en-US"/>
              <a:t>in the answer/advice the service provides. </a:t>
            </a:r>
          </a:p>
        </p:txBody>
      </p:sp>
      <p:sp>
        <p:nvSpPr>
          <p:cNvPr id="7172" name="TextBox 2">
            <a:extLst>
              <a:ext uri="{FF2B5EF4-FFF2-40B4-BE49-F238E27FC236}">
                <a16:creationId xmlns:a16="http://schemas.microsoft.com/office/drawing/2014/main" id="{2A44698A-4EDB-DC4E-B048-59F3E4D04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387600"/>
            <a:ext cx="7781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9933"/>
              </a:buClr>
              <a:buFont typeface="Wingdings" pitchFamily="2" charset="2"/>
              <a:buChar char="q"/>
            </a:pPr>
            <a:r>
              <a:rPr lang="en-GB" altLang="en-US"/>
              <a:t>Promotional improvements </a:t>
            </a:r>
            <a:r>
              <a:rPr lang="en-GB" altLang="en-US" b="1">
                <a:solidFill>
                  <a:srgbClr val="002060"/>
                </a:solidFill>
              </a:rPr>
              <a:t>are still needed</a:t>
            </a:r>
            <a:r>
              <a:rPr lang="en-GB" altLang="en-US"/>
              <a:t>; despite the majority of users being satisfied with the current advertisement, 21% of users describing advertising as poor or very poor  (n=75).</a:t>
            </a:r>
          </a:p>
        </p:txBody>
      </p:sp>
      <p:sp>
        <p:nvSpPr>
          <p:cNvPr id="7173" name="TextBox 3">
            <a:extLst>
              <a:ext uri="{FF2B5EF4-FFF2-40B4-BE49-F238E27FC236}">
                <a16:creationId xmlns:a16="http://schemas.microsoft.com/office/drawing/2014/main" id="{DD46D3F8-D8B6-1944-8ACB-BF2FB30BE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4941888"/>
            <a:ext cx="7412037" cy="922337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This study has helped to identify local </a:t>
            </a:r>
            <a:r>
              <a:rPr lang="en-GB" altLang="en-US" b="1"/>
              <a:t>service user needs </a:t>
            </a:r>
            <a:r>
              <a:rPr lang="en-GB" altLang="en-US"/>
              <a:t>of the UHS Medicines Helpline and the </a:t>
            </a:r>
            <a:r>
              <a:rPr lang="en-GB" altLang="en-US" b="1"/>
              <a:t>need for improvements </a:t>
            </a:r>
            <a:r>
              <a:rPr lang="en-GB" altLang="en-US"/>
              <a:t>to be made on existing </a:t>
            </a:r>
            <a:r>
              <a:rPr lang="en-GB" altLang="en-US" b="1"/>
              <a:t>promotional </a:t>
            </a:r>
            <a:r>
              <a:rPr lang="en-GB" altLang="en-US"/>
              <a:t>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542</Words>
  <Application>Microsoft Office PowerPoint</Application>
  <PresentationFormat>On-screen Show (4:3)</PresentationFormat>
  <Paragraphs>47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Times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SOUTHAMPTON SOLENT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CLARK</dc:creator>
  <cp:lastModifiedBy>Cheeseman, Mark</cp:lastModifiedBy>
  <cp:revision>313</cp:revision>
  <dcterms:created xsi:type="dcterms:W3CDTF">2008-07-09T11:44:38Z</dcterms:created>
  <dcterms:modified xsi:type="dcterms:W3CDTF">2021-09-01T16:10:48Z</dcterms:modified>
</cp:coreProperties>
</file>