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D2891-5198-1E07-5C6B-F7FA46485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8DD11F-4281-740C-86B3-01EB3BC14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13A7E-44EE-7334-9DE2-452E9C545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EB8FD-B61A-DACE-A504-29011DF2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8A295-E366-19DC-CBBC-5CA17634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86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77A17-F419-C262-489D-467A1ED7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45506-4BCD-3E4D-C90B-038046756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FADD1-D4C8-F268-AA01-1D57EA4EC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AE8F0-008A-61AE-C621-B510D671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FCFCE-0B33-B2C5-3ADB-A96D2E82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6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1DACF3-34BB-5A9B-1DDC-9946ADEC7F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BDAF4-F48A-A53D-E99B-BADA58DD0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824C2-BD48-12EC-CC1C-450B54AF4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FD846-EAA5-B229-CFC7-93B8A0497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54AF8-5B23-7AED-7C58-5B64C307B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7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C430-C9BB-C3DA-B114-DB0AE2BC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58521-3321-4A28-E718-A46A173BD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AACA7-AD71-4FD9-EAF5-44C0D3399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AFF40-8C62-4BBF-9C2B-A54895354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E751A-A59E-C957-4754-E45A67E1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03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5522F-7C96-6D59-F664-D6BB0A361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19E42-66A4-409A-31B0-2F35C2256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28E27-3FE4-21D0-43EF-7EE9E60F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6C2F5-6A9B-828A-D51F-7B4861EA7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E0CEB-F10E-8CCE-245E-88A68DE7C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225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A008B-3F61-6AD3-B134-0B4F64A96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7DB10-708D-DA17-7AE4-0E6218E54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6D5D1-E356-D361-AABE-3057B12F4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B9155-4FAE-3EA3-9F4E-7A1F1D4E4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00753-6541-BC6E-D4CF-11E798225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F70D-E0F0-416D-688F-32A6BF21C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8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5E4F5-19E5-7D13-6C5D-4F7D5E890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40691-403D-86FF-C37F-0EA704FA2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C42D4D-E81D-F27B-CABB-F3E98B121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503B18-4863-F38A-C607-6BA9575BD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32089-680D-4B1B-41F0-36C4AD9FB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01D25-274E-1418-A4C2-1FFF693D6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8C826A-D0B1-4E3F-28B2-25618556E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D61322-579D-40A5-370A-B9A569AB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69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146AA-8A19-3ED2-F50C-E63B0D67C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8CCF0-DABD-ACA6-C3E8-B68B0FCC3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2EB4B-A91A-7D84-4F96-F9C54FE8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613DB2-95F0-F7C6-5AFD-39CB4B830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625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DD7CE8-F137-54B3-42CA-31F80C54E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E35E7D-5DBB-EC0F-3F50-1C29E388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912C4-3D25-A9A5-37B6-F3F2AE1E7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16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96C88-5932-CC4E-0264-DACABE6AF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D0079-722D-9392-2B0F-873AB5B93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3C662-ACBE-C855-E76D-F7A128440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582B5-22FC-404B-93A0-744165A6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812A7-9F79-41B2-2090-7676B7E4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07352-F79E-A32D-5430-A062251E6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63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7700-03A7-F50C-0E4D-F911C5FC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3C6249-08CD-C24E-3578-D1D861EC1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F9CE8-3F73-810D-3A90-8D8DD778F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B460D-6BC0-3D98-4BBE-B648580E6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CD87B-321D-C579-EF58-BF1141F1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D18F5-740E-5D0A-80AA-1505AED0F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15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5CF781-905A-4EA6-5376-8E48FD050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6F58A-002B-28C1-E590-5A923AE61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B95BF-7CA2-BE07-06EA-6B503F683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F5DBC1-29D4-479E-A826-248C9A8BF0A6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182C8-0502-68CD-8501-362598A41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D3026-17A7-712C-768D-B4FA2588D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88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14D194-E2AF-72CF-C80B-EFEAE1C13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2471979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5000" b="1" kern="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UKMi Active Learning from Events and Risk Tracking (ALERT)</a:t>
            </a:r>
            <a:br>
              <a:rPr lang="en-GB" sz="5000" b="1" kern="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5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92635-5439-6979-729A-8E380E8BC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r>
              <a:rPr lang="en-US" sz="2000" b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Q1: January to March 2025</a:t>
            </a:r>
            <a:endParaRPr lang="en-GB" sz="2000" b="1">
              <a:solidFill>
                <a:srgbClr val="FFFFFF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2050" name="Picture 2" descr="Image result for Image to represent Reporting Today, Preventing Tomorrow.">
            <a:extLst>
              <a:ext uri="{FF2B5EF4-FFF2-40B4-BE49-F238E27FC236}">
                <a16:creationId xmlns:a16="http://schemas.microsoft.com/office/drawing/2014/main" id="{A64293AE-5EAB-021D-7E8F-A9FB11FB6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891" y="3055324"/>
            <a:ext cx="3753654" cy="273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B255F88-AEF6-241F-FF0C-4E3BAA46032D}"/>
              </a:ext>
            </a:extLst>
          </p:cNvPr>
          <p:cNvSpPr txBox="1"/>
          <p:nvPr/>
        </p:nvSpPr>
        <p:spPr>
          <a:xfrm>
            <a:off x="5454502" y="4082902"/>
            <a:ext cx="57906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‘Reporting Today, Preventing Tomorrow’</a:t>
            </a:r>
          </a:p>
        </p:txBody>
      </p:sp>
    </p:spTree>
    <p:extLst>
      <p:ext uri="{BB962C8B-B14F-4D97-AF65-F5344CB8AC3E}">
        <p14:creationId xmlns:p14="http://schemas.microsoft.com/office/powerpoint/2010/main" val="359666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4F24B-BFE6-46E3-CB52-E998F599C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findings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B719596-4D5B-1BA9-EBA3-BC869158AC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291686"/>
              </p:ext>
            </p:extLst>
          </p:nvPr>
        </p:nvGraphicFramePr>
        <p:xfrm>
          <a:off x="1063256" y="1499191"/>
          <a:ext cx="10430540" cy="4619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4018">
                  <a:extLst>
                    <a:ext uri="{9D8B030D-6E8A-4147-A177-3AD203B41FA5}">
                      <a16:colId xmlns:a16="http://schemas.microsoft.com/office/drawing/2014/main" val="693903133"/>
                    </a:ext>
                  </a:extLst>
                </a:gridCol>
                <a:gridCol w="5606522">
                  <a:extLst>
                    <a:ext uri="{9D8B030D-6E8A-4147-A177-3AD203B41FA5}">
                      <a16:colId xmlns:a16="http://schemas.microsoft.com/office/drawing/2014/main" val="762635705"/>
                    </a:ext>
                  </a:extLst>
                </a:gridCol>
              </a:tblGrid>
              <a:tr h="12035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Reports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902778"/>
                  </a:ext>
                </a:extLst>
              </a:tr>
              <a:tr h="112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Total number of enquiry incidents since January 2005: 1107 (rolling total for 2025: 6)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Total number of publication incidents since April 2013: 21 (rolling total for 2025: 1)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95851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Enquiries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Publications/Pro-active work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444961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for this period: 6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for this period: 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317272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errors: 4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errors: 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803696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near misses: 2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near misses: 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39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4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52FBC5-FE2C-78B1-B571-86CE21AB1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200">
                <a:solidFill>
                  <a:srgbClr val="FFFFFF"/>
                </a:solidFill>
              </a:rPr>
              <a:t>Contributing factors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17DA0-D481-537E-D7CA-B197E27E3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High workload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Low staffing levels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Interruptions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Urgent deadlines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Inexperienced staff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Documentation problems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Complex enquiry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128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01903B-7F60-31E2-3F5C-CF189EF7F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600">
                <a:solidFill>
                  <a:srgbClr val="FFFFFF"/>
                </a:solidFill>
              </a:rPr>
              <a:t>Enquiry categories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DA7ED-FE1F-DE73-5AD3-2BFF9BD5F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Pharmaceutical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Administration or dosing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Pharmacology or pharmacokinetics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Interactions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Compatibility of injections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80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29209B-DC61-31FF-D7CF-ED007F47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3500">
                <a:solidFill>
                  <a:srgbClr val="FFFFFF"/>
                </a:solidFill>
              </a:rPr>
              <a:t>QRMG recommendations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564B9-AA79-33DE-5B5D-7B20464E8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solidFill>
                  <a:schemeClr val="tx1">
                    <a:alpha val="8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Where possible, have a second person independently verify your calculations.</a:t>
            </a:r>
            <a:endParaRPr lang="en-GB" sz="2400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solidFill>
                  <a:schemeClr val="tx1">
                    <a:alpha val="8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Always write down your calculations in a step-by-step manner to identify any errors and to help understand any reasonings when checking.</a:t>
            </a:r>
            <a:endParaRPr lang="en-GB" sz="2400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chemeClr val="tx1">
                    <a:alpha val="8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Check excipient lists in the SmPC and PIL before contacting the manufacturers for clarity. Do not assume if it is not listed or mentioned then it isn’t a problem.</a:t>
            </a:r>
            <a:endParaRPr lang="en-GB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51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1FA17-6092-227B-022B-3C8E42A7E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600">
                <a:solidFill>
                  <a:srgbClr val="FFFFFF"/>
                </a:solidFill>
              </a:rPr>
              <a:t>Incident examples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1641C-7C02-4681-D4EA-A325FB5B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Autofit/>
          </a:bodyPr>
          <a:lstStyle/>
          <a:p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Soya derived HRT recommended for patient with soya allergy.</a:t>
            </a:r>
          </a:p>
          <a:p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Alfentanil for syringe driver over calculated by 12 times the correct dose.</a:t>
            </a:r>
          </a:p>
          <a:p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Tranexamic conversion from oral to IM resulting in a double dose being advised.</a:t>
            </a:r>
          </a:p>
          <a:p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Confusion of when to use base or salt amount for dexamethasone formulation conversions.</a:t>
            </a:r>
          </a:p>
          <a:p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Typo created by switching from zinc to iron in statement.</a:t>
            </a:r>
          </a:p>
          <a:p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Incorrect subject heading for email which was from another enquiry.</a:t>
            </a:r>
          </a:p>
          <a:p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Discrepancy between SPS Refrigerated medicines stability tool and manufacturers advice regarding Dupixent.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525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287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Symbol</vt:lpstr>
      <vt:lpstr>Office Theme</vt:lpstr>
      <vt:lpstr>UKMi Active Learning from Events and Risk Tracking (ALERT) </vt:lpstr>
      <vt:lpstr>Key findings</vt:lpstr>
      <vt:lpstr>Contributing factors</vt:lpstr>
      <vt:lpstr>Enquiry categories</vt:lpstr>
      <vt:lpstr>QRMG recommendations</vt:lpstr>
      <vt:lpstr>Incident examples</vt:lpstr>
    </vt:vector>
  </TitlesOfParts>
  <Company>London North West University Healthcare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HUSAIN, Iram (LONDON NORTH WEST UNIVERSITY HEALTHCARE NHS TRUST)</dc:creator>
  <cp:lastModifiedBy>HUSAIN, Iram (LONDON NORTH WEST UNIVERSITY HEALTHCARE NHS TRUST)</cp:lastModifiedBy>
  <cp:revision>1</cp:revision>
  <dcterms:created xsi:type="dcterms:W3CDTF">2025-05-22T23:48:33Z</dcterms:created>
  <dcterms:modified xsi:type="dcterms:W3CDTF">2025-05-23T00:08:58Z</dcterms:modified>
</cp:coreProperties>
</file>