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14"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26F886-6A96-40C8-A871-7108787BA7B7}" type="datetimeFigureOut">
              <a:rPr lang="en-GB" smtClean="0"/>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E48366-A9B6-4577-A8E9-A501B736FD9F}" type="slidenum">
              <a:rPr lang="en-GB" smtClean="0"/>
              <a:t>‹#›</a:t>
            </a:fld>
            <a:endParaRPr lang="en-GB"/>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26F886-6A96-40C8-A871-7108787BA7B7}" type="datetimeFigureOut">
              <a:rPr lang="en-GB" smtClean="0"/>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26F886-6A96-40C8-A871-7108787BA7B7}" type="datetimeFigureOut">
              <a:rPr lang="en-GB" smtClean="0"/>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26F886-6A96-40C8-A871-7108787BA7B7}" type="datetimeFigureOut">
              <a:rPr lang="en-GB" smtClean="0"/>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26F886-6A96-40C8-A871-7108787BA7B7}" type="datetimeFigureOut">
              <a:rPr lang="en-GB" smtClean="0"/>
              <a:t>07/11/2022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BE48366-A9B6-4577-A8E9-A501B736FD9F}" type="slidenum">
              <a:rPr lang="en-GB" smtClean="0"/>
              <a:t>‹#›</a:t>
            </a:fld>
            <a:endParaRPr lang="en-GB"/>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26F886-6A96-40C8-A871-7108787BA7B7}" type="datetimeFigureOut">
              <a:rPr lang="en-GB" smtClean="0"/>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26F886-6A96-40C8-A871-7108787BA7B7}" type="datetimeFigureOut">
              <a:rPr lang="en-GB" smtClean="0"/>
              <a:t>07/11/2022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BE48366-A9B6-4577-A8E9-A501B736FD9F}" type="slidenum">
              <a:rPr lang="en-GB" smtClean="0"/>
              <a:t>‹#›</a:t>
            </a:fld>
            <a:endParaRPr lang="en-GB"/>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926F886-6A96-40C8-A871-7108787BA7B7}" type="datetimeFigureOut">
              <a:rPr lang="en-GB" smtClean="0"/>
              <a:t>07/11/2022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26F886-6A96-40C8-A871-7108787BA7B7}" type="datetimeFigureOut">
              <a:rPr lang="en-GB" smtClean="0"/>
              <a:t>07/11/2022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26F886-6A96-40C8-A871-7108787BA7B7}" type="datetimeFigureOut">
              <a:rPr lang="en-GB" smtClean="0"/>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E48366-A9B6-4577-A8E9-A501B736FD9F}" type="slidenum">
              <a:rPr lang="en-GB" smtClean="0"/>
              <a:t>‹#›</a:t>
            </a:fld>
            <a:endParaRPr lang="en-GB"/>
          </a:p>
        </p:txBody>
      </p:sp>
      <p:cxnSp>
        <p:nvCxnSpPr>
          <p:cNvPr id="9" name="Straight Connector 8"/>
          <p:cNvCxnSpPr/>
          <p:nvPr/>
        </p:nvCxnSpPr>
        <p:spPr>
          <a:xfrm rot="5400000">
            <a:off x="912152" y="3579942"/>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26F886-6A96-40C8-A871-7108787BA7B7}" type="datetimeFigureOut">
              <a:rPr lang="en-GB" smtClean="0"/>
              <a:t>07/11/2022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BE48366-A9B6-4577-A8E9-A501B736FD9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2"/>
          </p:nvPr>
        </p:nvSpPr>
        <p:spPr>
          <a:xfrm>
            <a:off x="609600" y="18288"/>
            <a:ext cx="3860800" cy="329184"/>
          </a:xfrm>
          <a:prstGeom prst="rect">
            <a:avLst/>
          </a:prstGeom>
        </p:spPr>
        <p:txBody>
          <a:bodyPr vert="horz" lIns="91440" tIns="45720" rIns="91440" bIns="45720" rtlCol="0" anchor="ctr"/>
          <a:lstStyle>
            <a:lvl1pPr algn="l">
              <a:defRPr sz="1200">
                <a:solidFill>
                  <a:srgbClr val="FFFFFF"/>
                </a:solidFill>
              </a:defRPr>
            </a:lvl1pPr>
          </a:lstStyle>
          <a:p>
            <a:fld id="{4926F886-6A96-40C8-A871-7108787BA7B7}" type="datetimeFigureOut">
              <a:rPr lang="en-GB" smtClean="0"/>
              <a:t>07/11/2022</a:t>
            </a:fld>
            <a:endParaRPr lang="en-GB"/>
          </a:p>
        </p:txBody>
      </p:sp>
      <p:sp>
        <p:nvSpPr>
          <p:cNvPr id="5" name="Footer Placeholder 4"/>
          <p:cNvSpPr>
            <a:spLocks noGrp="1"/>
          </p:cNvSpPr>
          <p:nvPr>
            <p:ph type="ftr" sz="quarter" idx="3"/>
          </p:nvPr>
        </p:nvSpPr>
        <p:spPr>
          <a:xfrm>
            <a:off x="4572000" y="18288"/>
            <a:ext cx="54864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10160000" y="18288"/>
            <a:ext cx="1422400" cy="329184"/>
          </a:xfrm>
          <a:prstGeom prst="rect">
            <a:avLst/>
          </a:prstGeom>
        </p:spPr>
        <p:txBody>
          <a:bodyPr vert="horz" lIns="91440" tIns="45720" rIns="91440" bIns="45720" rtlCol="0" anchor="ctr"/>
          <a:lstStyle>
            <a:lvl1pPr algn="l">
              <a:defRPr sz="1400" b="1">
                <a:solidFill>
                  <a:srgbClr val="FFFFFF"/>
                </a:solidFill>
              </a:defRPr>
            </a:lvl1pPr>
          </a:lstStyle>
          <a:p>
            <a:fld id="{BBE48366-A9B6-4577-A8E9-A501B736FD9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7568" y="1916833"/>
            <a:ext cx="7848600" cy="1927225"/>
          </a:xfrm>
        </p:spPr>
        <p:txBody>
          <a:bodyPr/>
          <a:lstStyle/>
          <a:p>
            <a:pPr algn="ctr"/>
            <a:r>
              <a:rPr lang="en-GB" dirty="0"/>
              <a:t>Future of </a:t>
            </a:r>
            <a:r>
              <a:rPr lang="en-GB" dirty="0" err="1"/>
              <a:t>UKMi</a:t>
            </a:r>
            <a:br>
              <a:rPr lang="en-GB" dirty="0"/>
            </a:br>
            <a:endParaRPr lang="en-GB" dirty="0"/>
          </a:p>
        </p:txBody>
      </p:sp>
      <p:pic>
        <p:nvPicPr>
          <p:cNvPr id="4" name="Picture 3"/>
          <p:cNvPicPr/>
          <p:nvPr/>
        </p:nvPicPr>
        <p:blipFill rotWithShape="1">
          <a:blip r:embed="rId2"/>
          <a:srcRect l="43071" t="33069" r="47038" b="57407"/>
          <a:stretch/>
        </p:blipFill>
        <p:spPr bwMode="auto">
          <a:xfrm>
            <a:off x="8544272" y="548680"/>
            <a:ext cx="1575430" cy="122413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4919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392" y="1052736"/>
            <a:ext cx="10801200" cy="5328592"/>
          </a:xfrm>
        </p:spPr>
        <p:txBody>
          <a:bodyPr>
            <a:noAutofit/>
          </a:bodyPr>
          <a:lstStyle/>
          <a:p>
            <a:pPr marL="0" indent="0">
              <a:spcBef>
                <a:spcPts val="0"/>
              </a:spcBef>
              <a:buNone/>
            </a:pPr>
            <a:r>
              <a:rPr lang="en-US" sz="1600" dirty="0"/>
              <a:t>UKMI represents MI professionals across all 4 home countries. The UKMi network has traditionally been led by the directors of the English regional MI </a:t>
            </a:r>
            <a:r>
              <a:rPr lang="en-US" sz="1600" dirty="0" err="1"/>
              <a:t>centres</a:t>
            </a:r>
            <a:r>
              <a:rPr lang="en-US" sz="1600" dirty="0"/>
              <a:t>, the professional leads for MI in Wales and N Ireland, and the professional MI network across Scotland.</a:t>
            </a:r>
          </a:p>
          <a:p>
            <a:pPr marL="0" indent="0">
              <a:spcBef>
                <a:spcPts val="0"/>
              </a:spcBef>
              <a:buNone/>
            </a:pPr>
            <a:r>
              <a:rPr lang="en-US" sz="1600" dirty="0"/>
              <a:t> </a:t>
            </a:r>
          </a:p>
          <a:p>
            <a:pPr marL="0" indent="0">
              <a:spcBef>
                <a:spcPts val="0"/>
              </a:spcBef>
              <a:buNone/>
            </a:pPr>
            <a:r>
              <a:rPr lang="en-US" sz="1600" dirty="0"/>
              <a:t>This is changing with the implementation of the new SPS service specification in England.</a:t>
            </a:r>
          </a:p>
          <a:p>
            <a:pPr marL="0" indent="0">
              <a:spcBef>
                <a:spcPts val="0"/>
              </a:spcBef>
              <a:buNone/>
            </a:pPr>
            <a:r>
              <a:rPr lang="en-US" sz="1600" dirty="0"/>
              <a:t>The SPS Medicines Advice (MA) hubs are now </a:t>
            </a:r>
          </a:p>
          <a:p>
            <a:pPr marL="357188" indent="0">
              <a:spcBef>
                <a:spcPts val="0"/>
              </a:spcBef>
              <a:buNone/>
              <a:tabLst>
                <a:tab pos="3224213" algn="l"/>
              </a:tabLst>
            </a:pPr>
            <a:r>
              <a:rPr lang="en-US" sz="1600" dirty="0"/>
              <a:t>London – Guys	London – Northwick Park</a:t>
            </a:r>
          </a:p>
          <a:p>
            <a:pPr marL="357188" indent="0">
              <a:spcBef>
                <a:spcPts val="0"/>
              </a:spcBef>
              <a:buNone/>
              <a:tabLst>
                <a:tab pos="3224213" algn="l"/>
              </a:tabLst>
            </a:pPr>
            <a:r>
              <a:rPr lang="en-US" sz="1600" dirty="0"/>
              <a:t>East England – Ipswich	Midlands – Leicester</a:t>
            </a:r>
          </a:p>
          <a:p>
            <a:pPr marL="357188" indent="0">
              <a:spcBef>
                <a:spcPts val="0"/>
              </a:spcBef>
              <a:buNone/>
            </a:pPr>
            <a:r>
              <a:rPr lang="en-US" sz="1600" dirty="0"/>
              <a:t>Liverpool</a:t>
            </a:r>
          </a:p>
          <a:p>
            <a:pPr marL="0" indent="0">
              <a:spcBef>
                <a:spcPts val="0"/>
              </a:spcBef>
              <a:buNone/>
            </a:pPr>
            <a:r>
              <a:rPr lang="en-US" sz="1600" dirty="0"/>
              <a:t> [</a:t>
            </a:r>
          </a:p>
          <a:p>
            <a:pPr marL="0" indent="0">
              <a:spcBef>
                <a:spcPts val="0"/>
              </a:spcBef>
              <a:buNone/>
            </a:pPr>
            <a:r>
              <a:rPr lang="en-US" sz="1600" dirty="0"/>
              <a:t>These sites are now working as a single service in England to:</a:t>
            </a:r>
          </a:p>
          <a:p>
            <a:pPr marL="185738" indent="-185738">
              <a:spcBef>
                <a:spcPts val="0"/>
              </a:spcBef>
            </a:pPr>
            <a:r>
              <a:rPr lang="en-US" sz="1600" dirty="0"/>
              <a:t>Deliver a clinical enquiry answering service primarily to healthcare professionals caring for patients in primary and community care settings</a:t>
            </a:r>
          </a:p>
          <a:p>
            <a:pPr>
              <a:spcBef>
                <a:spcPts val="0"/>
              </a:spcBef>
            </a:pPr>
            <a:r>
              <a:rPr lang="en-US" sz="1600" dirty="0"/>
              <a:t>Provide information and resources on the SPS website</a:t>
            </a:r>
          </a:p>
          <a:p>
            <a:pPr>
              <a:spcBef>
                <a:spcPts val="0"/>
              </a:spcBef>
            </a:pPr>
            <a:r>
              <a:rPr lang="en-US" sz="1600" dirty="0"/>
              <a:t>Support the Regional Medicines Optimisation Committee (RMOC) network</a:t>
            </a:r>
          </a:p>
          <a:p>
            <a:pPr>
              <a:spcBef>
                <a:spcPts val="0"/>
              </a:spcBef>
            </a:pPr>
            <a:endParaRPr lang="en-US" sz="1600" dirty="0"/>
          </a:p>
          <a:p>
            <a:pPr marL="0" indent="0">
              <a:spcBef>
                <a:spcPts val="0"/>
              </a:spcBef>
              <a:buNone/>
            </a:pPr>
            <a:r>
              <a:rPr lang="en-US" sz="1600" dirty="0"/>
              <a:t>Specialist advisory services for breastfeeding and dental enquiries continue to be provided to the whole of the NHS </a:t>
            </a:r>
          </a:p>
          <a:p>
            <a:pPr>
              <a:spcBef>
                <a:spcPts val="0"/>
              </a:spcBef>
            </a:pPr>
            <a:endParaRPr lang="en-US" sz="1600" dirty="0"/>
          </a:p>
          <a:p>
            <a:pPr marL="0" indent="0">
              <a:spcBef>
                <a:spcPts val="0"/>
              </a:spcBef>
              <a:buNone/>
            </a:pPr>
            <a:r>
              <a:rPr lang="en-US" sz="1600" dirty="0"/>
              <a:t>Professional support and development of the wider MI network in England is not included within this remit.</a:t>
            </a:r>
          </a:p>
          <a:p>
            <a:pPr marL="0" indent="0">
              <a:spcBef>
                <a:spcPts val="0"/>
              </a:spcBef>
              <a:buNone/>
            </a:pPr>
            <a:endParaRPr lang="en-US" sz="1600" dirty="0"/>
          </a:p>
          <a:p>
            <a:pPr marL="0" indent="0">
              <a:spcBef>
                <a:spcPts val="0"/>
              </a:spcBef>
              <a:buNone/>
            </a:pPr>
            <a:r>
              <a:rPr lang="en-US" sz="1600" dirty="0"/>
              <a:t>SPS MA  continues to be a member of the UKMi network</a:t>
            </a:r>
            <a:r>
              <a:rPr lang="en-GB" sz="1600" dirty="0"/>
              <a:t> </a:t>
            </a:r>
          </a:p>
        </p:txBody>
      </p:sp>
      <p:pic>
        <p:nvPicPr>
          <p:cNvPr id="5" name="Picture 4"/>
          <p:cNvPicPr/>
          <p:nvPr/>
        </p:nvPicPr>
        <p:blipFill rotWithShape="1">
          <a:blip r:embed="rId2"/>
          <a:srcRect l="43071" t="33069" r="47038" b="57407"/>
          <a:stretch/>
        </p:blipFill>
        <p:spPr bwMode="auto">
          <a:xfrm>
            <a:off x="10349795" y="5972230"/>
            <a:ext cx="1080120" cy="864096"/>
          </a:xfrm>
          <a:prstGeom prst="rect">
            <a:avLst/>
          </a:prstGeom>
          <a:ln>
            <a:noFill/>
          </a:ln>
          <a:extLst>
            <a:ext uri="{53640926-AAD7-44D8-BBD7-CCE9431645EC}">
              <a14:shadowObscured xmlns:a14="http://schemas.microsoft.com/office/drawing/2010/main"/>
            </a:ext>
          </a:extLst>
        </p:spPr>
      </p:pic>
      <p:sp>
        <p:nvSpPr>
          <p:cNvPr id="4" name="Title 1"/>
          <p:cNvSpPr txBox="1">
            <a:spLocks/>
          </p:cNvSpPr>
          <p:nvPr/>
        </p:nvSpPr>
        <p:spPr>
          <a:xfrm>
            <a:off x="2106960" y="332657"/>
            <a:ext cx="7772400" cy="79208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a:solidFill>
                  <a:schemeClr val="tx2"/>
                </a:solidFill>
              </a:rPr>
              <a:t>Why are we having this workshop?</a:t>
            </a:r>
          </a:p>
        </p:txBody>
      </p:sp>
    </p:spTree>
    <p:extLst>
      <p:ext uri="{BB962C8B-B14F-4D97-AF65-F5344CB8AC3E}">
        <p14:creationId xmlns:p14="http://schemas.microsoft.com/office/powerpoint/2010/main" val="3264666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9416" y="1124745"/>
            <a:ext cx="10729192" cy="5544615"/>
          </a:xfrm>
        </p:spPr>
        <p:txBody>
          <a:bodyPr>
            <a:normAutofit fontScale="85000" lnSpcReduction="20000"/>
          </a:bodyPr>
          <a:lstStyle/>
          <a:p>
            <a:pPr marL="0" indent="0">
              <a:lnSpc>
                <a:spcPct val="120000"/>
              </a:lnSpc>
              <a:spcBef>
                <a:spcPts val="0"/>
              </a:spcBef>
              <a:buNone/>
            </a:pPr>
            <a:r>
              <a:rPr lang="en-US" dirty="0"/>
              <a:t>The current UKMI Executive has deliberated over the last 6-12 months on what these changes mean for the </a:t>
            </a:r>
            <a:r>
              <a:rPr lang="en-US" dirty="0" err="1"/>
              <a:t>UKMi</a:t>
            </a:r>
            <a:r>
              <a:rPr lang="en-US" dirty="0"/>
              <a:t> network</a:t>
            </a:r>
          </a:p>
          <a:p>
            <a:pPr marL="0" indent="0">
              <a:lnSpc>
                <a:spcPct val="120000"/>
              </a:lnSpc>
              <a:spcBef>
                <a:spcPts val="0"/>
              </a:spcBef>
              <a:buNone/>
            </a:pPr>
            <a:endParaRPr lang="en-US" sz="1600" dirty="0"/>
          </a:p>
          <a:p>
            <a:pPr marL="0" indent="0">
              <a:lnSpc>
                <a:spcPct val="120000"/>
              </a:lnSpc>
              <a:spcBef>
                <a:spcPts val="0"/>
              </a:spcBef>
              <a:buNone/>
            </a:pPr>
            <a:r>
              <a:rPr lang="en-US" dirty="0"/>
              <a:t>The picture is different in each home country but there are similarities</a:t>
            </a:r>
            <a:r>
              <a:rPr lang="en-US" dirty="0">
                <a:solidFill>
                  <a:srgbClr val="FF0000"/>
                </a:solidFill>
              </a:rPr>
              <a:t> </a:t>
            </a:r>
            <a:r>
              <a:rPr lang="en-US" dirty="0"/>
              <a:t>and challenges for all of us</a:t>
            </a:r>
          </a:p>
          <a:p>
            <a:pPr marL="0" indent="0">
              <a:lnSpc>
                <a:spcPct val="120000"/>
              </a:lnSpc>
              <a:spcBef>
                <a:spcPts val="0"/>
              </a:spcBef>
              <a:buNone/>
            </a:pPr>
            <a:endParaRPr lang="en-US" sz="1900" dirty="0"/>
          </a:p>
          <a:p>
            <a:pPr marL="0" indent="0">
              <a:lnSpc>
                <a:spcPct val="120000"/>
              </a:lnSpc>
              <a:spcBef>
                <a:spcPts val="0"/>
              </a:spcBef>
              <a:buNone/>
            </a:pPr>
            <a:r>
              <a:rPr lang="en-US" dirty="0"/>
              <a:t>The current </a:t>
            </a:r>
            <a:r>
              <a:rPr lang="en-US" dirty="0" err="1"/>
              <a:t>UKMi</a:t>
            </a:r>
            <a:r>
              <a:rPr lang="en-US" dirty="0"/>
              <a:t> terms of reference have been reviewed, and the Exec believes there is an exciting future for UKMI as a professional support </a:t>
            </a:r>
            <a:r>
              <a:rPr lang="en-US" dirty="0" err="1"/>
              <a:t>organisation</a:t>
            </a:r>
            <a:r>
              <a:rPr lang="en-US" dirty="0"/>
              <a:t>.  We have refocused the primary aim of the network as:</a:t>
            </a:r>
          </a:p>
          <a:p>
            <a:pPr marL="400050" lvl="1" indent="0">
              <a:lnSpc>
                <a:spcPct val="120000"/>
              </a:lnSpc>
              <a:spcBef>
                <a:spcPts val="0"/>
              </a:spcBef>
              <a:buNone/>
            </a:pPr>
            <a:r>
              <a:rPr lang="en-US" sz="2400" dirty="0"/>
              <a:t>Leading the maintenance and development of professional standards and the UKMi infrastructure to support and develop:</a:t>
            </a:r>
          </a:p>
          <a:p>
            <a:pPr marL="896938" lvl="1">
              <a:lnSpc>
                <a:spcPct val="120000"/>
              </a:lnSpc>
              <a:spcBef>
                <a:spcPts val="0"/>
              </a:spcBef>
            </a:pPr>
            <a:r>
              <a:rPr lang="en-US" sz="2400" dirty="0"/>
              <a:t>the infrastructure and personnel that underpins the </a:t>
            </a:r>
            <a:r>
              <a:rPr lang="en-US" sz="2400" dirty="0" err="1"/>
              <a:t>UKMi</a:t>
            </a:r>
            <a:r>
              <a:rPr lang="en-US" sz="2400" dirty="0"/>
              <a:t> network.</a:t>
            </a:r>
          </a:p>
          <a:p>
            <a:pPr marL="896938" lvl="1">
              <a:lnSpc>
                <a:spcPct val="120000"/>
              </a:lnSpc>
              <a:spcBef>
                <a:spcPts val="0"/>
              </a:spcBef>
            </a:pPr>
            <a:r>
              <a:rPr lang="en-US" sz="2400" dirty="0"/>
              <a:t>key medicines advice skills in the broader pharmacy workforce.</a:t>
            </a:r>
          </a:p>
          <a:p>
            <a:pPr marL="0" indent="0">
              <a:buNone/>
            </a:pPr>
            <a:r>
              <a:rPr lang="en-US" dirty="0"/>
              <a:t> </a:t>
            </a:r>
          </a:p>
          <a:p>
            <a:pPr marL="0" indent="0">
              <a:buNone/>
            </a:pPr>
            <a:r>
              <a:rPr lang="en-US" b="1" dirty="0"/>
              <a:t>UKMi is the network of pharmacy professionals working in MI. </a:t>
            </a:r>
          </a:p>
          <a:p>
            <a:pPr marL="0" indent="0">
              <a:spcBef>
                <a:spcPts val="600"/>
              </a:spcBef>
              <a:buNone/>
            </a:pPr>
            <a:endParaRPr lang="en-US" sz="1200" b="1" dirty="0"/>
          </a:p>
          <a:p>
            <a:pPr marL="0" indent="0">
              <a:spcBef>
                <a:spcPts val="600"/>
              </a:spcBef>
              <a:buNone/>
            </a:pPr>
            <a:r>
              <a:rPr lang="en-US" b="1" dirty="0"/>
              <a:t>You need to have your say in the future of your network. This is an opportunity for all of us to shape the future of </a:t>
            </a:r>
            <a:r>
              <a:rPr lang="en-US" b="1" dirty="0" err="1"/>
              <a:t>UKMi</a:t>
            </a:r>
            <a:endParaRPr lang="en-US" b="1" dirty="0"/>
          </a:p>
          <a:p>
            <a:pPr marL="0" indent="0">
              <a:buNone/>
            </a:pPr>
            <a:endParaRPr lang="en-GB" dirty="0"/>
          </a:p>
          <a:p>
            <a:pPr lvl="1" indent="0">
              <a:buNone/>
            </a:pPr>
            <a:endParaRPr lang="en-GB" dirty="0"/>
          </a:p>
          <a:p>
            <a:pPr marL="0" indent="0">
              <a:buNone/>
            </a:pPr>
            <a:endParaRPr lang="en-GB" dirty="0"/>
          </a:p>
        </p:txBody>
      </p:sp>
      <p:sp>
        <p:nvSpPr>
          <p:cNvPr id="4" name="Title 1"/>
          <p:cNvSpPr txBox="1">
            <a:spLocks/>
          </p:cNvSpPr>
          <p:nvPr/>
        </p:nvSpPr>
        <p:spPr>
          <a:xfrm>
            <a:off x="2106960" y="332657"/>
            <a:ext cx="7772400" cy="79208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a:solidFill>
                  <a:schemeClr val="tx2"/>
                </a:solidFill>
              </a:rPr>
              <a:t>What is happening within </a:t>
            </a:r>
            <a:r>
              <a:rPr lang="en-GB" dirty="0" err="1">
                <a:solidFill>
                  <a:schemeClr val="tx2"/>
                </a:solidFill>
              </a:rPr>
              <a:t>UKMi</a:t>
            </a:r>
            <a:r>
              <a:rPr lang="en-GB" dirty="0">
                <a:solidFill>
                  <a:schemeClr val="tx2"/>
                </a:solidFill>
              </a:rPr>
              <a:t>?</a:t>
            </a:r>
          </a:p>
        </p:txBody>
      </p:sp>
      <p:pic>
        <p:nvPicPr>
          <p:cNvPr id="5" name="Picture 4"/>
          <p:cNvPicPr/>
          <p:nvPr/>
        </p:nvPicPr>
        <p:blipFill rotWithShape="1">
          <a:blip r:embed="rId2"/>
          <a:srcRect l="43071" t="33069" r="47038" b="57407"/>
          <a:stretch/>
        </p:blipFill>
        <p:spPr bwMode="auto">
          <a:xfrm>
            <a:off x="9803904" y="6093296"/>
            <a:ext cx="864096" cy="76470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6245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5400" y="1268761"/>
            <a:ext cx="10513168" cy="4525963"/>
          </a:xfrm>
        </p:spPr>
        <p:txBody>
          <a:bodyPr>
            <a:noAutofit/>
          </a:bodyPr>
          <a:lstStyle/>
          <a:p>
            <a:r>
              <a:rPr lang="en-GB" dirty="0"/>
              <a:t>Within this workshop we will collate your thoughts on a number of areas. Its purpose is to start to identify how we can move forward collectively.</a:t>
            </a:r>
          </a:p>
          <a:p>
            <a:pPr marL="0" indent="0">
              <a:buNone/>
            </a:pPr>
            <a:endParaRPr lang="en-GB" sz="1800" dirty="0"/>
          </a:p>
          <a:p>
            <a:r>
              <a:rPr lang="en-GB" dirty="0"/>
              <a:t>We will be using </a:t>
            </a:r>
            <a:r>
              <a:rPr lang="en-GB" dirty="0" err="1"/>
              <a:t>Slido</a:t>
            </a:r>
            <a:r>
              <a:rPr lang="en-GB" dirty="0"/>
              <a:t> to gather ideas in a structured manner; there will be a series of questions to answer.</a:t>
            </a:r>
          </a:p>
          <a:p>
            <a:pPr marL="0" indent="0">
              <a:buNone/>
            </a:pPr>
            <a:endParaRPr lang="en-GB" sz="1800" dirty="0"/>
          </a:p>
          <a:p>
            <a:r>
              <a:rPr lang="en-GB" dirty="0"/>
              <a:t>But please also use the chat function at any point to pose any questions, opinions, suggestions.  We can’t promise to answer all of these, or perhaps any of these, as we want to take away all of your thoughts to develop the future structure, focus and operational delivery mechanism of </a:t>
            </a:r>
            <a:r>
              <a:rPr lang="en-GB" dirty="0" err="1"/>
              <a:t>UKMi</a:t>
            </a:r>
            <a:r>
              <a:rPr lang="en-GB" dirty="0"/>
              <a:t>.</a:t>
            </a:r>
          </a:p>
        </p:txBody>
      </p:sp>
      <p:sp>
        <p:nvSpPr>
          <p:cNvPr id="4" name="Title 1"/>
          <p:cNvSpPr txBox="1">
            <a:spLocks/>
          </p:cNvSpPr>
          <p:nvPr/>
        </p:nvSpPr>
        <p:spPr>
          <a:xfrm>
            <a:off x="2106960" y="332657"/>
            <a:ext cx="77724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a:solidFill>
                  <a:schemeClr val="tx2"/>
                </a:solidFill>
              </a:rPr>
              <a:t>What’s next?</a:t>
            </a:r>
          </a:p>
        </p:txBody>
      </p:sp>
      <p:pic>
        <p:nvPicPr>
          <p:cNvPr id="5" name="Picture 4"/>
          <p:cNvPicPr/>
          <p:nvPr/>
        </p:nvPicPr>
        <p:blipFill rotWithShape="1">
          <a:blip r:embed="rId2"/>
          <a:srcRect l="43071" t="33069" r="47038" b="57407"/>
          <a:stretch/>
        </p:blipFill>
        <p:spPr bwMode="auto">
          <a:xfrm>
            <a:off x="9192344" y="5733256"/>
            <a:ext cx="1296144" cy="112474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02896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Questions for </a:t>
            </a:r>
            <a:r>
              <a:rPr lang="en-GB" dirty="0" err="1"/>
              <a:t>Slido</a:t>
            </a:r>
            <a:br>
              <a:rPr lang="en-GB" dirty="0"/>
            </a:br>
            <a:endParaRPr lang="en-GB" dirty="0"/>
          </a:p>
        </p:txBody>
      </p:sp>
      <p:sp>
        <p:nvSpPr>
          <p:cNvPr id="3" name="Content Placeholder 2"/>
          <p:cNvSpPr>
            <a:spLocks noGrp="1"/>
          </p:cNvSpPr>
          <p:nvPr>
            <p:ph idx="1"/>
          </p:nvPr>
        </p:nvSpPr>
        <p:spPr>
          <a:xfrm>
            <a:off x="607398" y="1268760"/>
            <a:ext cx="10972800" cy="5256584"/>
          </a:xfrm>
        </p:spPr>
        <p:txBody>
          <a:bodyPr>
            <a:normAutofit fontScale="47500" lnSpcReduction="20000"/>
          </a:bodyPr>
          <a:lstStyle/>
          <a:p>
            <a:pPr lvl="0"/>
            <a:r>
              <a:rPr lang="en-GB" sz="3400" dirty="0"/>
              <a:t>What does UKMi mean to you?</a:t>
            </a:r>
          </a:p>
          <a:p>
            <a:endParaRPr lang="en-GB" sz="3400" dirty="0"/>
          </a:p>
          <a:p>
            <a:pPr lvl="0"/>
            <a:r>
              <a:rPr lang="en-GB" sz="3400" dirty="0"/>
              <a:t>What does UKMi do well?</a:t>
            </a:r>
          </a:p>
          <a:p>
            <a:endParaRPr lang="en-GB" sz="3400" dirty="0"/>
          </a:p>
          <a:p>
            <a:pPr lvl="0"/>
            <a:r>
              <a:rPr lang="en-GB" sz="3400" dirty="0"/>
              <a:t>What is UKMi less good at?</a:t>
            </a:r>
          </a:p>
          <a:p>
            <a:endParaRPr lang="en-GB" sz="3400" dirty="0"/>
          </a:p>
          <a:p>
            <a:pPr lvl="0"/>
            <a:r>
              <a:rPr lang="en-GB" sz="3400" dirty="0"/>
              <a:t>What gaps are there?  What are our opportunities?</a:t>
            </a:r>
          </a:p>
          <a:p>
            <a:endParaRPr lang="en-GB" sz="3400" dirty="0"/>
          </a:p>
          <a:p>
            <a:pPr lvl="0"/>
            <a:r>
              <a:rPr lang="en-GB" sz="3400" dirty="0"/>
              <a:t>What threats are there to UKMi?</a:t>
            </a:r>
          </a:p>
          <a:p>
            <a:endParaRPr lang="en-GB" sz="3400" dirty="0"/>
          </a:p>
          <a:p>
            <a:pPr lvl="0"/>
            <a:r>
              <a:rPr lang="en-GB" sz="3400" dirty="0"/>
              <a:t>What do you, the MI community want from UKMi?</a:t>
            </a:r>
          </a:p>
          <a:p>
            <a:endParaRPr lang="en-GB" sz="3400" dirty="0"/>
          </a:p>
          <a:p>
            <a:r>
              <a:rPr lang="en-US" sz="3400" dirty="0"/>
              <a:t>What can you, the MI community, bring to </a:t>
            </a:r>
            <a:r>
              <a:rPr lang="en-US" sz="3400" dirty="0" err="1"/>
              <a:t>UKMi</a:t>
            </a:r>
            <a:r>
              <a:rPr lang="en-US" sz="3400" dirty="0"/>
              <a:t>?</a:t>
            </a:r>
          </a:p>
          <a:p>
            <a:endParaRPr lang="en-US" sz="3400" dirty="0"/>
          </a:p>
          <a:p>
            <a:pPr lvl="0"/>
            <a:r>
              <a:rPr lang="en-GB" sz="3400" dirty="0"/>
              <a:t>What can we adopt from other professional support organisations?</a:t>
            </a:r>
          </a:p>
          <a:p>
            <a:pPr marL="0" indent="0">
              <a:buNone/>
            </a:pPr>
            <a:endParaRPr lang="en-GB" sz="3400" dirty="0"/>
          </a:p>
          <a:p>
            <a:r>
              <a:rPr lang="en-US" sz="3400" dirty="0"/>
              <a:t>Most professional support </a:t>
            </a:r>
            <a:r>
              <a:rPr lang="en-US" sz="3400" dirty="0" err="1"/>
              <a:t>organisations</a:t>
            </a:r>
            <a:r>
              <a:rPr lang="en-US" sz="3400" dirty="0"/>
              <a:t> have fees to enable growth, development and representation – should UKMI follow this format?  </a:t>
            </a:r>
          </a:p>
          <a:p>
            <a:endParaRPr lang="en-US" sz="3400" dirty="0"/>
          </a:p>
          <a:p>
            <a:r>
              <a:rPr lang="en-US" sz="3400" dirty="0"/>
              <a:t>Does UKMI have a role in supporting MI networking regionally (England) or country-wide (Scotland, Ireland and Wales) and how could that work?</a:t>
            </a:r>
          </a:p>
          <a:p>
            <a:endParaRPr lang="en-GB" dirty="0"/>
          </a:p>
        </p:txBody>
      </p:sp>
    </p:spTree>
    <p:extLst>
      <p:ext uri="{BB962C8B-B14F-4D97-AF65-F5344CB8AC3E}">
        <p14:creationId xmlns:p14="http://schemas.microsoft.com/office/powerpoint/2010/main" val="9344285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BFB0A260B8C146BEBC6C6CD79EC1FC" ma:contentTypeVersion="15" ma:contentTypeDescription="Create a new document." ma:contentTypeScope="" ma:versionID="bb959d0750443530f80a8823e03d67ac">
  <xsd:schema xmlns:xsd="http://www.w3.org/2001/XMLSchema" xmlns:xs="http://www.w3.org/2001/XMLSchema" xmlns:p="http://schemas.microsoft.com/office/2006/metadata/properties" xmlns:ns2="e965f65e-d04b-4a25-aac2-ef085a2f58be" xmlns:ns3="218f53a0-b64d-4aea-a489-6cd75f840046" targetNamespace="http://schemas.microsoft.com/office/2006/metadata/properties" ma:root="true" ma:fieldsID="66e067bd4a8a972d9af2a18d7dc265fc" ns2:_="" ns3:_="">
    <xsd:import namespace="e965f65e-d04b-4a25-aac2-ef085a2f58be"/>
    <xsd:import namespace="218f53a0-b64d-4aea-a489-6cd75f84004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65f65e-d04b-4a25-aac2-ef085a2f58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a7fcc2a-ffa4-47cd-ab64-01530f35a14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8f53a0-b64d-4aea-a489-6cd75f84004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d488d354-1457-4770-bbc4-110ac0d989f6}" ma:internalName="TaxCatchAll" ma:showField="CatchAllData" ma:web="218f53a0-b64d-4aea-a489-6cd75f8400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965f65e-d04b-4a25-aac2-ef085a2f58be">
      <Terms xmlns="http://schemas.microsoft.com/office/infopath/2007/PartnerControls"/>
    </lcf76f155ced4ddcb4097134ff3c332f>
    <TaxCatchAll xmlns="218f53a0-b64d-4aea-a489-6cd75f840046" xsi:nil="true"/>
  </documentManagement>
</p:properties>
</file>

<file path=customXml/itemProps1.xml><?xml version="1.0" encoding="utf-8"?>
<ds:datastoreItem xmlns:ds="http://schemas.openxmlformats.org/officeDocument/2006/customXml" ds:itemID="{C8BF2B07-A5CA-4875-BC35-AD8DC0533FFD}"/>
</file>

<file path=customXml/itemProps2.xml><?xml version="1.0" encoding="utf-8"?>
<ds:datastoreItem xmlns:ds="http://schemas.openxmlformats.org/officeDocument/2006/customXml" ds:itemID="{4C0BB23F-5196-42BD-BBAA-D915C65DDB6A}"/>
</file>

<file path=customXml/itemProps3.xml><?xml version="1.0" encoding="utf-8"?>
<ds:datastoreItem xmlns:ds="http://schemas.openxmlformats.org/officeDocument/2006/customXml" ds:itemID="{5B6A1A8A-C960-4AB8-B99C-DDC9F750B2F5}"/>
</file>

<file path=docProps/app.xml><?xml version="1.0" encoding="utf-8"?>
<Properties xmlns="http://schemas.openxmlformats.org/officeDocument/2006/extended-properties" xmlns:vt="http://schemas.openxmlformats.org/officeDocument/2006/docPropsVTypes">
  <Template>Clarity</Template>
  <TotalTime>229</TotalTime>
  <Words>591</Words>
  <Application>Microsoft Office PowerPoint</Application>
  <PresentationFormat>Widescreen</PresentationFormat>
  <Paragraphs>60</Paragraphs>
  <Slides>5</Slides>
  <Notes>0</Notes>
  <HiddenSlides>1</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Clarity</vt:lpstr>
      <vt:lpstr>Future of UKMi </vt:lpstr>
      <vt:lpstr>PowerPoint Presentation</vt:lpstr>
      <vt:lpstr>PowerPoint Presentation</vt:lpstr>
      <vt:lpstr>PowerPoint Presentation</vt:lpstr>
      <vt:lpstr>Questions for Slido </vt:lpstr>
    </vt:vector>
  </TitlesOfParts>
  <Company>University Hospitals Of Leicester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of UKMi workshop </dc:title>
  <dc:creator>vchapman</dc:creator>
  <cp:lastModifiedBy>Sue Overton</cp:lastModifiedBy>
  <cp:revision>10</cp:revision>
  <dcterms:created xsi:type="dcterms:W3CDTF">2022-10-28T13:24:25Z</dcterms:created>
  <dcterms:modified xsi:type="dcterms:W3CDTF">2022-11-07T16:36:02Z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0x0101005CBFB0A260B8C146BEBC6C6CD79EC1FC</vt:lpwstr>
  </property>
</Properties>
</file>