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
  </p:notesMasterIdLst>
  <p:sldIdLst>
    <p:sldId id="256" r:id="rId2"/>
    <p:sldId id="268" r:id="rId3"/>
    <p:sldId id="259" r:id="rId4"/>
    <p:sldId id="263" r:id="rId5"/>
    <p:sldId id="265" r:id="rId6"/>
    <p:sldId id="2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4" y="5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AB675E-1DD3-40C2-88A7-0E52FA179BF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848D1FE4-CDD9-4C06-B33C-F703A482669D}">
      <dgm:prSet phldrT="[Text]" custT="1"/>
      <dgm:spPr/>
      <dgm:t>
        <a:bodyPr/>
        <a:lstStyle/>
        <a:p>
          <a:pPr>
            <a:lnSpc>
              <a:spcPct val="150000"/>
            </a:lnSpc>
          </a:pPr>
          <a:r>
            <a:rPr lang="en-US" sz="2000" dirty="0"/>
            <a:t>Shared decision-making (SDM) process requires patients to take part in their health decision with their clinicians. Artificial intelligence decision aids offer an individualized and tailored information for patients that can inform giving consent and decision-making.</a:t>
          </a:r>
          <a:endParaRPr lang="en-GB" sz="2000" dirty="0"/>
        </a:p>
      </dgm:t>
    </dgm:pt>
    <dgm:pt modelId="{E6FF64AA-95D0-4CB8-BE83-2DB2C3855019}" type="parTrans" cxnId="{10A32E30-4E4B-439C-BBB8-F8915044944C}">
      <dgm:prSet/>
      <dgm:spPr/>
      <dgm:t>
        <a:bodyPr/>
        <a:lstStyle/>
        <a:p>
          <a:endParaRPr lang="en-GB"/>
        </a:p>
      </dgm:t>
    </dgm:pt>
    <dgm:pt modelId="{3CC865CB-BCA6-44A6-8586-C8DFCAC0263B}" type="sibTrans" cxnId="{10A32E30-4E4B-439C-BBB8-F8915044944C}">
      <dgm:prSet/>
      <dgm:spPr/>
      <dgm:t>
        <a:bodyPr/>
        <a:lstStyle/>
        <a:p>
          <a:endParaRPr lang="en-GB"/>
        </a:p>
      </dgm:t>
    </dgm:pt>
    <dgm:pt modelId="{A65FB931-AAFC-43DC-8C2F-47F19913196B}" type="pres">
      <dgm:prSet presAssocID="{59AB675E-1DD3-40C2-88A7-0E52FA179BF6}" presName="linear" presStyleCnt="0">
        <dgm:presLayoutVars>
          <dgm:animLvl val="lvl"/>
          <dgm:resizeHandles val="exact"/>
        </dgm:presLayoutVars>
      </dgm:prSet>
      <dgm:spPr/>
      <dgm:t>
        <a:bodyPr/>
        <a:lstStyle/>
        <a:p>
          <a:endParaRPr lang="en-US"/>
        </a:p>
      </dgm:t>
    </dgm:pt>
    <dgm:pt modelId="{A476F06A-963C-4FDA-AB0D-EC67E33347FC}" type="pres">
      <dgm:prSet presAssocID="{848D1FE4-CDD9-4C06-B33C-F703A482669D}" presName="parentText" presStyleLbl="node1" presStyleIdx="0" presStyleCnt="1" custLinFactNeighborX="429">
        <dgm:presLayoutVars>
          <dgm:chMax val="0"/>
          <dgm:bulletEnabled val="1"/>
        </dgm:presLayoutVars>
      </dgm:prSet>
      <dgm:spPr/>
      <dgm:t>
        <a:bodyPr/>
        <a:lstStyle/>
        <a:p>
          <a:endParaRPr lang="en-US"/>
        </a:p>
      </dgm:t>
    </dgm:pt>
  </dgm:ptLst>
  <dgm:cxnLst>
    <dgm:cxn modelId="{10A32E30-4E4B-439C-BBB8-F8915044944C}" srcId="{59AB675E-1DD3-40C2-88A7-0E52FA179BF6}" destId="{848D1FE4-CDD9-4C06-B33C-F703A482669D}" srcOrd="0" destOrd="0" parTransId="{E6FF64AA-95D0-4CB8-BE83-2DB2C3855019}" sibTransId="{3CC865CB-BCA6-44A6-8586-C8DFCAC0263B}"/>
    <dgm:cxn modelId="{D6181F53-0936-4B38-BACD-35A8518E0382}" type="presOf" srcId="{59AB675E-1DD3-40C2-88A7-0E52FA179BF6}" destId="{A65FB931-AAFC-43DC-8C2F-47F19913196B}" srcOrd="0" destOrd="0" presId="urn:microsoft.com/office/officeart/2005/8/layout/vList2"/>
    <dgm:cxn modelId="{8C697CCD-DD29-465C-A212-ADE841084057}" type="presOf" srcId="{848D1FE4-CDD9-4C06-B33C-F703A482669D}" destId="{A476F06A-963C-4FDA-AB0D-EC67E33347FC}" srcOrd="0" destOrd="0" presId="urn:microsoft.com/office/officeart/2005/8/layout/vList2"/>
    <dgm:cxn modelId="{ECF8919E-9CBD-4A0C-9DE7-C00E3923987B}" type="presParOf" srcId="{A65FB931-AAFC-43DC-8C2F-47F19913196B}" destId="{A476F06A-963C-4FDA-AB0D-EC67E33347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AB675E-1DD3-40C2-88A7-0E52FA179BF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848D1FE4-CDD9-4C06-B33C-F703A482669D}">
      <dgm:prSet phldrT="[Text]" custT="1"/>
      <dgm:spPr/>
      <dgm:t>
        <a:bodyPr anchor="t"/>
        <a:lstStyle/>
        <a:p>
          <a:pPr>
            <a:lnSpc>
              <a:spcPct val="150000"/>
            </a:lnSpc>
          </a:pPr>
          <a:r>
            <a:rPr lang="en-US" sz="2000" dirty="0"/>
            <a:t>To evaluate clinicians and patients' perceptions about informing shared decision-making processes through artificial intelligence decision aids in different medical and surgical specialties. </a:t>
          </a:r>
          <a:endParaRPr lang="en-GB" sz="2000" dirty="0"/>
        </a:p>
        <a:p>
          <a:pPr>
            <a:lnSpc>
              <a:spcPct val="150000"/>
            </a:lnSpc>
          </a:pPr>
          <a:endParaRPr lang="en-GB" sz="2000" dirty="0"/>
        </a:p>
      </dgm:t>
    </dgm:pt>
    <dgm:pt modelId="{E6FF64AA-95D0-4CB8-BE83-2DB2C3855019}" type="parTrans" cxnId="{10A32E30-4E4B-439C-BBB8-F8915044944C}">
      <dgm:prSet/>
      <dgm:spPr/>
      <dgm:t>
        <a:bodyPr/>
        <a:lstStyle/>
        <a:p>
          <a:endParaRPr lang="en-GB"/>
        </a:p>
      </dgm:t>
    </dgm:pt>
    <dgm:pt modelId="{3CC865CB-BCA6-44A6-8586-C8DFCAC0263B}" type="sibTrans" cxnId="{10A32E30-4E4B-439C-BBB8-F8915044944C}">
      <dgm:prSet/>
      <dgm:spPr/>
      <dgm:t>
        <a:bodyPr/>
        <a:lstStyle/>
        <a:p>
          <a:endParaRPr lang="en-GB"/>
        </a:p>
      </dgm:t>
    </dgm:pt>
    <dgm:pt modelId="{A65FB931-AAFC-43DC-8C2F-47F19913196B}" type="pres">
      <dgm:prSet presAssocID="{59AB675E-1DD3-40C2-88A7-0E52FA179BF6}" presName="linear" presStyleCnt="0">
        <dgm:presLayoutVars>
          <dgm:animLvl val="lvl"/>
          <dgm:resizeHandles val="exact"/>
        </dgm:presLayoutVars>
      </dgm:prSet>
      <dgm:spPr/>
      <dgm:t>
        <a:bodyPr/>
        <a:lstStyle/>
        <a:p>
          <a:endParaRPr lang="en-US"/>
        </a:p>
      </dgm:t>
    </dgm:pt>
    <dgm:pt modelId="{A476F06A-963C-4FDA-AB0D-EC67E33347FC}" type="pres">
      <dgm:prSet presAssocID="{848D1FE4-CDD9-4C06-B33C-F703A482669D}" presName="parentText" presStyleLbl="node1" presStyleIdx="0" presStyleCnt="1" custLinFactNeighborX="-135">
        <dgm:presLayoutVars>
          <dgm:chMax val="0"/>
          <dgm:bulletEnabled val="1"/>
        </dgm:presLayoutVars>
      </dgm:prSet>
      <dgm:spPr/>
      <dgm:t>
        <a:bodyPr/>
        <a:lstStyle/>
        <a:p>
          <a:endParaRPr lang="en-US"/>
        </a:p>
      </dgm:t>
    </dgm:pt>
  </dgm:ptLst>
  <dgm:cxnLst>
    <dgm:cxn modelId="{10A32E30-4E4B-439C-BBB8-F8915044944C}" srcId="{59AB675E-1DD3-40C2-88A7-0E52FA179BF6}" destId="{848D1FE4-CDD9-4C06-B33C-F703A482669D}" srcOrd="0" destOrd="0" parTransId="{E6FF64AA-95D0-4CB8-BE83-2DB2C3855019}" sibTransId="{3CC865CB-BCA6-44A6-8586-C8DFCAC0263B}"/>
    <dgm:cxn modelId="{D6181F53-0936-4B38-BACD-35A8518E0382}" type="presOf" srcId="{59AB675E-1DD3-40C2-88A7-0E52FA179BF6}" destId="{A65FB931-AAFC-43DC-8C2F-47F19913196B}" srcOrd="0" destOrd="0" presId="urn:microsoft.com/office/officeart/2005/8/layout/vList2"/>
    <dgm:cxn modelId="{8C697CCD-DD29-465C-A212-ADE841084057}" type="presOf" srcId="{848D1FE4-CDD9-4C06-B33C-F703A482669D}" destId="{A476F06A-963C-4FDA-AB0D-EC67E33347FC}" srcOrd="0" destOrd="0" presId="urn:microsoft.com/office/officeart/2005/8/layout/vList2"/>
    <dgm:cxn modelId="{ECF8919E-9CBD-4A0C-9DE7-C00E3923987B}" type="presParOf" srcId="{A65FB931-AAFC-43DC-8C2F-47F19913196B}" destId="{A476F06A-963C-4FDA-AB0D-EC67E33347F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3FB7D-9922-4005-9674-1CCC5FBD2B7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5D3CE9AB-8E8F-4B05-972E-97649FEEA9AC}">
      <dgm:prSet phldrT="[Text]"/>
      <dgm:spPr/>
      <dgm:t>
        <a:bodyPr/>
        <a:lstStyle/>
        <a:p>
          <a:r>
            <a:rPr lang="en-GB" b="1" dirty="0"/>
            <a:t>CONCLUSION</a:t>
          </a:r>
        </a:p>
      </dgm:t>
    </dgm:pt>
    <dgm:pt modelId="{EE83A6E8-A50C-4990-AEA9-C23E360BBA11}" type="parTrans" cxnId="{35E4CDD3-811B-4B16-B3EC-F091A7EFAABA}">
      <dgm:prSet/>
      <dgm:spPr/>
      <dgm:t>
        <a:bodyPr/>
        <a:lstStyle/>
        <a:p>
          <a:endParaRPr lang="en-GB"/>
        </a:p>
      </dgm:t>
    </dgm:pt>
    <dgm:pt modelId="{EFB361DD-B787-48BA-AABF-BEBBF3C0DAF1}" type="sibTrans" cxnId="{35E4CDD3-811B-4B16-B3EC-F091A7EFAABA}">
      <dgm:prSet/>
      <dgm:spPr/>
      <dgm:t>
        <a:bodyPr/>
        <a:lstStyle/>
        <a:p>
          <a:endParaRPr lang="en-GB"/>
        </a:p>
      </dgm:t>
    </dgm:pt>
    <dgm:pt modelId="{2D52DF35-F5A2-44D1-B0E7-8A889A9FC2E5}">
      <dgm:prSet phldrT="[Text]" custT="1"/>
      <dgm:spPr/>
      <dgm:t>
        <a:bodyPr/>
        <a:lstStyle/>
        <a:p>
          <a:pPr>
            <a:lnSpc>
              <a:spcPct val="150000"/>
            </a:lnSpc>
          </a:pPr>
          <a:r>
            <a:rPr lang="en-US" sz="1800" dirty="0"/>
            <a:t>Artificial intelligence decision aids are effective clinical decision support tools for both patients and clinicians</a:t>
          </a:r>
          <a:endParaRPr lang="en-GB" sz="1800" dirty="0"/>
        </a:p>
      </dgm:t>
    </dgm:pt>
    <dgm:pt modelId="{7ABE9C3C-7AEA-4A0B-9436-7CC81EE33ACB}" type="parTrans" cxnId="{096AB880-EB04-4066-BC13-0F359200116C}">
      <dgm:prSet/>
      <dgm:spPr/>
      <dgm:t>
        <a:bodyPr/>
        <a:lstStyle/>
        <a:p>
          <a:endParaRPr lang="en-GB"/>
        </a:p>
      </dgm:t>
    </dgm:pt>
    <dgm:pt modelId="{10019C49-B39B-4F2C-AA12-545AB355B986}" type="sibTrans" cxnId="{096AB880-EB04-4066-BC13-0F359200116C}">
      <dgm:prSet/>
      <dgm:spPr/>
      <dgm:t>
        <a:bodyPr/>
        <a:lstStyle/>
        <a:p>
          <a:endParaRPr lang="en-GB"/>
        </a:p>
      </dgm:t>
    </dgm:pt>
    <dgm:pt modelId="{43EA447E-C5CA-4858-9F64-26BA39ECEFDA}">
      <dgm:prSet phldrT="[Text]" custT="1"/>
      <dgm:spPr/>
      <dgm:t>
        <a:bodyPr/>
        <a:lstStyle/>
        <a:p>
          <a:pPr>
            <a:lnSpc>
              <a:spcPct val="150000"/>
            </a:lnSpc>
          </a:pPr>
          <a:r>
            <a:rPr lang="en-US" sz="1800" dirty="0"/>
            <a:t>Multiple factors affected the perceptions of clinicians such as the clinical setting (i.e. inpatient or outpatient) and specialty (i.e. medical or surgical)</a:t>
          </a:r>
          <a:endParaRPr lang="en-GB" sz="1800" dirty="0"/>
        </a:p>
      </dgm:t>
    </dgm:pt>
    <dgm:pt modelId="{8A3EC812-624C-462E-8E7E-3BB65DA8D8A2}" type="parTrans" cxnId="{28B3E823-A15E-4685-8D7F-4353DACDC898}">
      <dgm:prSet/>
      <dgm:spPr/>
      <dgm:t>
        <a:bodyPr/>
        <a:lstStyle/>
        <a:p>
          <a:endParaRPr lang="en-GB"/>
        </a:p>
      </dgm:t>
    </dgm:pt>
    <dgm:pt modelId="{2FFFBDE5-5084-43D6-94BB-2C7130B95824}" type="sibTrans" cxnId="{28B3E823-A15E-4685-8D7F-4353DACDC898}">
      <dgm:prSet/>
      <dgm:spPr/>
      <dgm:t>
        <a:bodyPr/>
        <a:lstStyle/>
        <a:p>
          <a:endParaRPr lang="en-GB"/>
        </a:p>
      </dgm:t>
    </dgm:pt>
    <dgm:pt modelId="{BD8DCDCB-FAB9-4F89-B649-440CF2DCB072}">
      <dgm:prSet phldrT="[Text]" custT="1"/>
      <dgm:spPr/>
      <dgm:t>
        <a:bodyPr/>
        <a:lstStyle/>
        <a:p>
          <a:pPr>
            <a:lnSpc>
              <a:spcPct val="150000"/>
            </a:lnSpc>
          </a:pPr>
          <a:r>
            <a:rPr lang="en-GB" sz="2800" b="1" dirty="0"/>
            <a:t>FUTURE DIRECTIONS</a:t>
          </a:r>
        </a:p>
      </dgm:t>
    </dgm:pt>
    <dgm:pt modelId="{C3E36635-C690-45E1-8C45-B5E2548C20C7}" type="parTrans" cxnId="{A1B94DA0-2F03-408F-85C2-E37D1F4F2170}">
      <dgm:prSet/>
      <dgm:spPr/>
      <dgm:t>
        <a:bodyPr/>
        <a:lstStyle/>
        <a:p>
          <a:endParaRPr lang="en-GB"/>
        </a:p>
      </dgm:t>
    </dgm:pt>
    <dgm:pt modelId="{22654AA8-5B74-453C-9914-9ECCC38FBB84}" type="sibTrans" cxnId="{A1B94DA0-2F03-408F-85C2-E37D1F4F2170}">
      <dgm:prSet/>
      <dgm:spPr/>
      <dgm:t>
        <a:bodyPr/>
        <a:lstStyle/>
        <a:p>
          <a:endParaRPr lang="en-GB"/>
        </a:p>
      </dgm:t>
    </dgm:pt>
    <dgm:pt modelId="{C8B2B603-FD90-482C-955E-DE4DEDD8104A}">
      <dgm:prSet phldrT="[Text]" custT="1"/>
      <dgm:spPr/>
      <dgm:t>
        <a:bodyPr/>
        <a:lstStyle/>
        <a:p>
          <a:pPr>
            <a:lnSpc>
              <a:spcPct val="150000"/>
            </a:lnSpc>
          </a:pPr>
          <a:r>
            <a:rPr lang="en-US" sz="1800" dirty="0"/>
            <a:t>These perceptions can guide the early development phases of decision aids to meet patients’ and clinicians needs</a:t>
          </a:r>
          <a:endParaRPr lang="en-GB" sz="1800" dirty="0"/>
        </a:p>
      </dgm:t>
    </dgm:pt>
    <dgm:pt modelId="{0327BAF6-4AB3-44B4-B196-5093C023D345}" type="parTrans" cxnId="{34A84C6B-C895-4F8C-889A-C6F42EF9CF4B}">
      <dgm:prSet/>
      <dgm:spPr/>
      <dgm:t>
        <a:bodyPr/>
        <a:lstStyle/>
        <a:p>
          <a:endParaRPr lang="en-GB"/>
        </a:p>
      </dgm:t>
    </dgm:pt>
    <dgm:pt modelId="{B28AD326-1531-45E6-9EDC-CBBF99F16F29}" type="sibTrans" cxnId="{34A84C6B-C895-4F8C-889A-C6F42EF9CF4B}">
      <dgm:prSet/>
      <dgm:spPr/>
      <dgm:t>
        <a:bodyPr/>
        <a:lstStyle/>
        <a:p>
          <a:endParaRPr lang="en-GB"/>
        </a:p>
      </dgm:t>
    </dgm:pt>
    <dgm:pt modelId="{E53258BA-33F0-4A03-9FD6-3601432FDE16}">
      <dgm:prSet phldrT="[Text]" custT="1"/>
      <dgm:spPr/>
      <dgm:t>
        <a:bodyPr/>
        <a:lstStyle/>
        <a:p>
          <a:pPr>
            <a:lnSpc>
              <a:spcPct val="150000"/>
            </a:lnSpc>
          </a:pPr>
          <a:r>
            <a:rPr lang="en-US" sz="1600" dirty="0"/>
            <a:t>Future studies should identify the type and amount of information in decision aids that is considered sufficient to inform decision making. </a:t>
          </a:r>
          <a:endParaRPr lang="en-GB" sz="1600" dirty="0"/>
        </a:p>
      </dgm:t>
    </dgm:pt>
    <dgm:pt modelId="{9945899F-6A56-4974-B0FF-19548B391FCC}" type="parTrans" cxnId="{5C4801C6-4042-4801-AAB3-F390BDEF9137}">
      <dgm:prSet/>
      <dgm:spPr/>
      <dgm:t>
        <a:bodyPr/>
        <a:lstStyle/>
        <a:p>
          <a:endParaRPr lang="en-GB"/>
        </a:p>
      </dgm:t>
    </dgm:pt>
    <dgm:pt modelId="{9EF255BE-3AA4-41A7-A18B-CD94529203FE}" type="sibTrans" cxnId="{5C4801C6-4042-4801-AAB3-F390BDEF9137}">
      <dgm:prSet/>
      <dgm:spPr/>
      <dgm:t>
        <a:bodyPr/>
        <a:lstStyle/>
        <a:p>
          <a:endParaRPr lang="en-GB"/>
        </a:p>
      </dgm:t>
    </dgm:pt>
    <dgm:pt modelId="{AA15FEFE-BEA9-4101-A5A3-7542E070E8F2}">
      <dgm:prSet phldrT="[Text]" custT="1"/>
      <dgm:spPr/>
      <dgm:t>
        <a:bodyPr/>
        <a:lstStyle/>
        <a:p>
          <a:pPr>
            <a:lnSpc>
              <a:spcPct val="150000"/>
            </a:lnSpc>
          </a:pPr>
          <a:r>
            <a:rPr lang="en-US" sz="1800" dirty="0"/>
            <a:t>Patients’ variability may affect the size of patient population benefited by decision aids, leading to patients’ inequality</a:t>
          </a:r>
          <a:endParaRPr lang="en-GB" sz="1800" dirty="0"/>
        </a:p>
      </dgm:t>
    </dgm:pt>
    <dgm:pt modelId="{6766C96B-6862-4EDA-9892-1AAAE12B41C6}" type="parTrans" cxnId="{B4F3F739-9226-460F-8843-7A3469C6FBC3}">
      <dgm:prSet/>
      <dgm:spPr/>
      <dgm:t>
        <a:bodyPr/>
        <a:lstStyle/>
        <a:p>
          <a:endParaRPr lang="en-GB"/>
        </a:p>
      </dgm:t>
    </dgm:pt>
    <dgm:pt modelId="{8421159B-EE33-439D-A9E6-388D887E5957}" type="sibTrans" cxnId="{B4F3F739-9226-460F-8843-7A3469C6FBC3}">
      <dgm:prSet/>
      <dgm:spPr/>
      <dgm:t>
        <a:bodyPr/>
        <a:lstStyle/>
        <a:p>
          <a:endParaRPr lang="en-GB"/>
        </a:p>
      </dgm:t>
    </dgm:pt>
    <dgm:pt modelId="{DE7C59F4-C8AF-4216-8338-B319DC0539B9}" type="pres">
      <dgm:prSet presAssocID="{58D3FB7D-9922-4005-9674-1CCC5FBD2B78}" presName="diagram" presStyleCnt="0">
        <dgm:presLayoutVars>
          <dgm:chPref val="1"/>
          <dgm:dir/>
          <dgm:animOne val="branch"/>
          <dgm:animLvl val="lvl"/>
          <dgm:resizeHandles/>
        </dgm:presLayoutVars>
      </dgm:prSet>
      <dgm:spPr/>
      <dgm:t>
        <a:bodyPr/>
        <a:lstStyle/>
        <a:p>
          <a:endParaRPr lang="en-US"/>
        </a:p>
      </dgm:t>
    </dgm:pt>
    <dgm:pt modelId="{5714C6C9-71EC-4186-BB2A-CF815D239D3F}" type="pres">
      <dgm:prSet presAssocID="{5D3CE9AB-8E8F-4B05-972E-97649FEEA9AC}" presName="root" presStyleCnt="0"/>
      <dgm:spPr/>
    </dgm:pt>
    <dgm:pt modelId="{1AD881D1-2988-419A-8104-781A1F8FE71C}" type="pres">
      <dgm:prSet presAssocID="{5D3CE9AB-8E8F-4B05-972E-97649FEEA9AC}" presName="rootComposite" presStyleCnt="0"/>
      <dgm:spPr/>
    </dgm:pt>
    <dgm:pt modelId="{E0750F16-B5F8-4BAE-B20B-D6EE48EFA647}" type="pres">
      <dgm:prSet presAssocID="{5D3CE9AB-8E8F-4B05-972E-97649FEEA9AC}" presName="rootText" presStyleLbl="node1" presStyleIdx="0" presStyleCnt="2"/>
      <dgm:spPr/>
      <dgm:t>
        <a:bodyPr/>
        <a:lstStyle/>
        <a:p>
          <a:endParaRPr lang="en-US"/>
        </a:p>
      </dgm:t>
    </dgm:pt>
    <dgm:pt modelId="{57FF45D5-F946-4AD1-8E71-3EBD9637B18A}" type="pres">
      <dgm:prSet presAssocID="{5D3CE9AB-8E8F-4B05-972E-97649FEEA9AC}" presName="rootConnector" presStyleLbl="node1" presStyleIdx="0" presStyleCnt="2"/>
      <dgm:spPr/>
      <dgm:t>
        <a:bodyPr/>
        <a:lstStyle/>
        <a:p>
          <a:endParaRPr lang="en-US"/>
        </a:p>
      </dgm:t>
    </dgm:pt>
    <dgm:pt modelId="{3DAE2F4C-726C-4B93-9C41-6FCAB2AAF9F8}" type="pres">
      <dgm:prSet presAssocID="{5D3CE9AB-8E8F-4B05-972E-97649FEEA9AC}" presName="childShape" presStyleCnt="0"/>
      <dgm:spPr/>
    </dgm:pt>
    <dgm:pt modelId="{F362A8DC-F006-49A9-ADFD-81A08A9162C6}" type="pres">
      <dgm:prSet presAssocID="{7ABE9C3C-7AEA-4A0B-9436-7CC81EE33ACB}" presName="Name13" presStyleLbl="parChTrans1D2" presStyleIdx="0" presStyleCnt="5"/>
      <dgm:spPr/>
      <dgm:t>
        <a:bodyPr/>
        <a:lstStyle/>
        <a:p>
          <a:endParaRPr lang="en-US"/>
        </a:p>
      </dgm:t>
    </dgm:pt>
    <dgm:pt modelId="{8A6A614C-429F-44D0-9ECC-F5CDF23FE583}" type="pres">
      <dgm:prSet presAssocID="{2D52DF35-F5A2-44D1-B0E7-8A889A9FC2E5}" presName="childText" presStyleLbl="bgAcc1" presStyleIdx="0" presStyleCnt="5" custScaleX="267340">
        <dgm:presLayoutVars>
          <dgm:bulletEnabled val="1"/>
        </dgm:presLayoutVars>
      </dgm:prSet>
      <dgm:spPr/>
      <dgm:t>
        <a:bodyPr/>
        <a:lstStyle/>
        <a:p>
          <a:endParaRPr lang="en-US"/>
        </a:p>
      </dgm:t>
    </dgm:pt>
    <dgm:pt modelId="{E72347BC-C9FF-46F6-B4FB-8087400013FB}" type="pres">
      <dgm:prSet presAssocID="{8A3EC812-624C-462E-8E7E-3BB65DA8D8A2}" presName="Name13" presStyleLbl="parChTrans1D2" presStyleIdx="1" presStyleCnt="5"/>
      <dgm:spPr/>
      <dgm:t>
        <a:bodyPr/>
        <a:lstStyle/>
        <a:p>
          <a:endParaRPr lang="en-US"/>
        </a:p>
      </dgm:t>
    </dgm:pt>
    <dgm:pt modelId="{26307886-CEF3-4526-80A7-2E3AACA44F9F}" type="pres">
      <dgm:prSet presAssocID="{43EA447E-C5CA-4858-9F64-26BA39ECEFDA}" presName="childText" presStyleLbl="bgAcc1" presStyleIdx="1" presStyleCnt="5" custScaleX="264376">
        <dgm:presLayoutVars>
          <dgm:bulletEnabled val="1"/>
        </dgm:presLayoutVars>
      </dgm:prSet>
      <dgm:spPr/>
      <dgm:t>
        <a:bodyPr/>
        <a:lstStyle/>
        <a:p>
          <a:endParaRPr lang="en-US"/>
        </a:p>
      </dgm:t>
    </dgm:pt>
    <dgm:pt modelId="{6C050BFE-1054-4E1A-B109-2A66693BA51F}" type="pres">
      <dgm:prSet presAssocID="{6766C96B-6862-4EDA-9892-1AAAE12B41C6}" presName="Name13" presStyleLbl="parChTrans1D2" presStyleIdx="2" presStyleCnt="5"/>
      <dgm:spPr/>
      <dgm:t>
        <a:bodyPr/>
        <a:lstStyle/>
        <a:p>
          <a:endParaRPr lang="en-US"/>
        </a:p>
      </dgm:t>
    </dgm:pt>
    <dgm:pt modelId="{4BBB0D79-282C-46C5-A977-5038B7DD2CD6}" type="pres">
      <dgm:prSet presAssocID="{AA15FEFE-BEA9-4101-A5A3-7542E070E8F2}" presName="childText" presStyleLbl="bgAcc1" presStyleIdx="2" presStyleCnt="5" custScaleX="260048">
        <dgm:presLayoutVars>
          <dgm:bulletEnabled val="1"/>
        </dgm:presLayoutVars>
      </dgm:prSet>
      <dgm:spPr/>
      <dgm:t>
        <a:bodyPr/>
        <a:lstStyle/>
        <a:p>
          <a:endParaRPr lang="en-US"/>
        </a:p>
      </dgm:t>
    </dgm:pt>
    <dgm:pt modelId="{381FAF43-030D-4676-A17F-E76F468EF8A7}" type="pres">
      <dgm:prSet presAssocID="{BD8DCDCB-FAB9-4F89-B649-440CF2DCB072}" presName="root" presStyleCnt="0"/>
      <dgm:spPr/>
    </dgm:pt>
    <dgm:pt modelId="{49AD2C5E-326C-4D50-B17F-2319874CF72F}" type="pres">
      <dgm:prSet presAssocID="{BD8DCDCB-FAB9-4F89-B649-440CF2DCB072}" presName="rootComposite" presStyleCnt="0"/>
      <dgm:spPr/>
    </dgm:pt>
    <dgm:pt modelId="{56B061D3-CB80-4025-9F14-D4B29E7810DE}" type="pres">
      <dgm:prSet presAssocID="{BD8DCDCB-FAB9-4F89-B649-440CF2DCB072}" presName="rootText" presStyleLbl="node1" presStyleIdx="1" presStyleCnt="2"/>
      <dgm:spPr/>
      <dgm:t>
        <a:bodyPr/>
        <a:lstStyle/>
        <a:p>
          <a:endParaRPr lang="en-US"/>
        </a:p>
      </dgm:t>
    </dgm:pt>
    <dgm:pt modelId="{FFBA7FDD-523B-4352-8F17-0EE5A19D782D}" type="pres">
      <dgm:prSet presAssocID="{BD8DCDCB-FAB9-4F89-B649-440CF2DCB072}" presName="rootConnector" presStyleLbl="node1" presStyleIdx="1" presStyleCnt="2"/>
      <dgm:spPr/>
      <dgm:t>
        <a:bodyPr/>
        <a:lstStyle/>
        <a:p>
          <a:endParaRPr lang="en-US"/>
        </a:p>
      </dgm:t>
    </dgm:pt>
    <dgm:pt modelId="{BD683C05-C894-4388-B707-A492B9787806}" type="pres">
      <dgm:prSet presAssocID="{BD8DCDCB-FAB9-4F89-B649-440CF2DCB072}" presName="childShape" presStyleCnt="0"/>
      <dgm:spPr/>
    </dgm:pt>
    <dgm:pt modelId="{0D7F46FB-AF05-4AD4-9298-FFE6FA5AEFC1}" type="pres">
      <dgm:prSet presAssocID="{0327BAF6-4AB3-44B4-B196-5093C023D345}" presName="Name13" presStyleLbl="parChTrans1D2" presStyleIdx="3" presStyleCnt="5"/>
      <dgm:spPr/>
      <dgm:t>
        <a:bodyPr/>
        <a:lstStyle/>
        <a:p>
          <a:endParaRPr lang="en-US"/>
        </a:p>
      </dgm:t>
    </dgm:pt>
    <dgm:pt modelId="{22F2F201-7350-4B07-8839-89039A71C80D}" type="pres">
      <dgm:prSet presAssocID="{C8B2B603-FD90-482C-955E-DE4DEDD8104A}" presName="childText" presStyleLbl="bgAcc1" presStyleIdx="3" presStyleCnt="5" custScaleX="231885">
        <dgm:presLayoutVars>
          <dgm:bulletEnabled val="1"/>
        </dgm:presLayoutVars>
      </dgm:prSet>
      <dgm:spPr/>
      <dgm:t>
        <a:bodyPr/>
        <a:lstStyle/>
        <a:p>
          <a:endParaRPr lang="en-US"/>
        </a:p>
      </dgm:t>
    </dgm:pt>
    <dgm:pt modelId="{FEA86101-C485-4E2E-A9C6-49DCE30ACF9B}" type="pres">
      <dgm:prSet presAssocID="{9945899F-6A56-4974-B0FF-19548B391FCC}" presName="Name13" presStyleLbl="parChTrans1D2" presStyleIdx="4" presStyleCnt="5"/>
      <dgm:spPr/>
      <dgm:t>
        <a:bodyPr/>
        <a:lstStyle/>
        <a:p>
          <a:endParaRPr lang="en-US"/>
        </a:p>
      </dgm:t>
    </dgm:pt>
    <dgm:pt modelId="{35132146-1633-4A50-B36B-9AC982E4A355}" type="pres">
      <dgm:prSet presAssocID="{E53258BA-33F0-4A03-9FD6-3601432FDE16}" presName="childText" presStyleLbl="bgAcc1" presStyleIdx="4" presStyleCnt="5" custScaleX="233373">
        <dgm:presLayoutVars>
          <dgm:bulletEnabled val="1"/>
        </dgm:presLayoutVars>
      </dgm:prSet>
      <dgm:spPr/>
      <dgm:t>
        <a:bodyPr/>
        <a:lstStyle/>
        <a:p>
          <a:endParaRPr lang="en-US"/>
        </a:p>
      </dgm:t>
    </dgm:pt>
  </dgm:ptLst>
  <dgm:cxnLst>
    <dgm:cxn modelId="{35E4CDD3-811B-4B16-B3EC-F091A7EFAABA}" srcId="{58D3FB7D-9922-4005-9674-1CCC5FBD2B78}" destId="{5D3CE9AB-8E8F-4B05-972E-97649FEEA9AC}" srcOrd="0" destOrd="0" parTransId="{EE83A6E8-A50C-4990-AEA9-C23E360BBA11}" sibTransId="{EFB361DD-B787-48BA-AABF-BEBBF3C0DAF1}"/>
    <dgm:cxn modelId="{096AB880-EB04-4066-BC13-0F359200116C}" srcId="{5D3CE9AB-8E8F-4B05-972E-97649FEEA9AC}" destId="{2D52DF35-F5A2-44D1-B0E7-8A889A9FC2E5}" srcOrd="0" destOrd="0" parTransId="{7ABE9C3C-7AEA-4A0B-9436-7CC81EE33ACB}" sibTransId="{10019C49-B39B-4F2C-AA12-545AB355B986}"/>
    <dgm:cxn modelId="{E62AA331-E18F-4329-B8CD-EA04F5A05B31}" type="presOf" srcId="{7ABE9C3C-7AEA-4A0B-9436-7CC81EE33ACB}" destId="{F362A8DC-F006-49A9-ADFD-81A08A9162C6}" srcOrd="0" destOrd="0" presId="urn:microsoft.com/office/officeart/2005/8/layout/hierarchy3"/>
    <dgm:cxn modelId="{34A84C6B-C895-4F8C-889A-C6F42EF9CF4B}" srcId="{BD8DCDCB-FAB9-4F89-B649-440CF2DCB072}" destId="{C8B2B603-FD90-482C-955E-DE4DEDD8104A}" srcOrd="0" destOrd="0" parTransId="{0327BAF6-4AB3-44B4-B196-5093C023D345}" sibTransId="{B28AD326-1531-45E6-9EDC-CBBF99F16F29}"/>
    <dgm:cxn modelId="{D6FC9566-B18A-4412-8598-8DDA59C5D6FB}" type="presOf" srcId="{9945899F-6A56-4974-B0FF-19548B391FCC}" destId="{FEA86101-C485-4E2E-A9C6-49DCE30ACF9B}" srcOrd="0" destOrd="0" presId="urn:microsoft.com/office/officeart/2005/8/layout/hierarchy3"/>
    <dgm:cxn modelId="{DFDAA230-55E2-4260-93EB-0DD2E6CF794D}" type="presOf" srcId="{AA15FEFE-BEA9-4101-A5A3-7542E070E8F2}" destId="{4BBB0D79-282C-46C5-A977-5038B7DD2CD6}" srcOrd="0" destOrd="0" presId="urn:microsoft.com/office/officeart/2005/8/layout/hierarchy3"/>
    <dgm:cxn modelId="{8A33FE68-548D-4A7E-82C1-BC3A6278EEC0}" type="presOf" srcId="{6766C96B-6862-4EDA-9892-1AAAE12B41C6}" destId="{6C050BFE-1054-4E1A-B109-2A66693BA51F}" srcOrd="0" destOrd="0" presId="urn:microsoft.com/office/officeart/2005/8/layout/hierarchy3"/>
    <dgm:cxn modelId="{A1B94DA0-2F03-408F-85C2-E37D1F4F2170}" srcId="{58D3FB7D-9922-4005-9674-1CCC5FBD2B78}" destId="{BD8DCDCB-FAB9-4F89-B649-440CF2DCB072}" srcOrd="1" destOrd="0" parTransId="{C3E36635-C690-45E1-8C45-B5E2548C20C7}" sibTransId="{22654AA8-5B74-453C-9914-9ECCC38FBB84}"/>
    <dgm:cxn modelId="{6DA4012F-746B-46BF-9562-D8B53A804932}" type="presOf" srcId="{58D3FB7D-9922-4005-9674-1CCC5FBD2B78}" destId="{DE7C59F4-C8AF-4216-8338-B319DC0539B9}" srcOrd="0" destOrd="0" presId="urn:microsoft.com/office/officeart/2005/8/layout/hierarchy3"/>
    <dgm:cxn modelId="{28B3E823-A15E-4685-8D7F-4353DACDC898}" srcId="{5D3CE9AB-8E8F-4B05-972E-97649FEEA9AC}" destId="{43EA447E-C5CA-4858-9F64-26BA39ECEFDA}" srcOrd="1" destOrd="0" parTransId="{8A3EC812-624C-462E-8E7E-3BB65DA8D8A2}" sibTransId="{2FFFBDE5-5084-43D6-94BB-2C7130B95824}"/>
    <dgm:cxn modelId="{61A1B191-7A45-47CF-ACD7-6077D74106A1}" type="presOf" srcId="{C8B2B603-FD90-482C-955E-DE4DEDD8104A}" destId="{22F2F201-7350-4B07-8839-89039A71C80D}" srcOrd="0" destOrd="0" presId="urn:microsoft.com/office/officeart/2005/8/layout/hierarchy3"/>
    <dgm:cxn modelId="{B6B90392-6386-4D60-BA34-0A2EB8E7A6DF}" type="presOf" srcId="{BD8DCDCB-FAB9-4F89-B649-440CF2DCB072}" destId="{56B061D3-CB80-4025-9F14-D4B29E7810DE}" srcOrd="0" destOrd="0" presId="urn:microsoft.com/office/officeart/2005/8/layout/hierarchy3"/>
    <dgm:cxn modelId="{9C38D99A-EDEA-44F7-834A-02B888B7FD7C}" type="presOf" srcId="{0327BAF6-4AB3-44B4-B196-5093C023D345}" destId="{0D7F46FB-AF05-4AD4-9298-FFE6FA5AEFC1}" srcOrd="0" destOrd="0" presId="urn:microsoft.com/office/officeart/2005/8/layout/hierarchy3"/>
    <dgm:cxn modelId="{6A4673E4-3417-466C-8466-A8E6A00B7159}" type="presOf" srcId="{43EA447E-C5CA-4858-9F64-26BA39ECEFDA}" destId="{26307886-CEF3-4526-80A7-2E3AACA44F9F}" srcOrd="0" destOrd="0" presId="urn:microsoft.com/office/officeart/2005/8/layout/hierarchy3"/>
    <dgm:cxn modelId="{3EFDFF80-2F6F-471E-BB5A-52B66749AFFD}" type="presOf" srcId="{2D52DF35-F5A2-44D1-B0E7-8A889A9FC2E5}" destId="{8A6A614C-429F-44D0-9ECC-F5CDF23FE583}" srcOrd="0" destOrd="0" presId="urn:microsoft.com/office/officeart/2005/8/layout/hierarchy3"/>
    <dgm:cxn modelId="{5C4801C6-4042-4801-AAB3-F390BDEF9137}" srcId="{BD8DCDCB-FAB9-4F89-B649-440CF2DCB072}" destId="{E53258BA-33F0-4A03-9FD6-3601432FDE16}" srcOrd="1" destOrd="0" parTransId="{9945899F-6A56-4974-B0FF-19548B391FCC}" sibTransId="{9EF255BE-3AA4-41A7-A18B-CD94529203FE}"/>
    <dgm:cxn modelId="{DA78FA95-78F4-456A-A0C1-328502D44463}" type="presOf" srcId="{BD8DCDCB-FAB9-4F89-B649-440CF2DCB072}" destId="{FFBA7FDD-523B-4352-8F17-0EE5A19D782D}" srcOrd="1" destOrd="0" presId="urn:microsoft.com/office/officeart/2005/8/layout/hierarchy3"/>
    <dgm:cxn modelId="{FCE214E0-1B56-4275-9E6A-06216DBC548D}" type="presOf" srcId="{5D3CE9AB-8E8F-4B05-972E-97649FEEA9AC}" destId="{E0750F16-B5F8-4BAE-B20B-D6EE48EFA647}" srcOrd="0" destOrd="0" presId="urn:microsoft.com/office/officeart/2005/8/layout/hierarchy3"/>
    <dgm:cxn modelId="{6E62A95F-8C4A-42EC-AF74-853FED40E182}" type="presOf" srcId="{E53258BA-33F0-4A03-9FD6-3601432FDE16}" destId="{35132146-1633-4A50-B36B-9AC982E4A355}" srcOrd="0" destOrd="0" presId="urn:microsoft.com/office/officeart/2005/8/layout/hierarchy3"/>
    <dgm:cxn modelId="{B4F3F739-9226-460F-8843-7A3469C6FBC3}" srcId="{5D3CE9AB-8E8F-4B05-972E-97649FEEA9AC}" destId="{AA15FEFE-BEA9-4101-A5A3-7542E070E8F2}" srcOrd="2" destOrd="0" parTransId="{6766C96B-6862-4EDA-9892-1AAAE12B41C6}" sibTransId="{8421159B-EE33-439D-A9E6-388D887E5957}"/>
    <dgm:cxn modelId="{37C06E4D-3B30-42F8-9690-4DA99A632020}" type="presOf" srcId="{5D3CE9AB-8E8F-4B05-972E-97649FEEA9AC}" destId="{57FF45D5-F946-4AD1-8E71-3EBD9637B18A}" srcOrd="1" destOrd="0" presId="urn:microsoft.com/office/officeart/2005/8/layout/hierarchy3"/>
    <dgm:cxn modelId="{46BE123B-B62D-4D88-AE7B-BA493CAA65CD}" type="presOf" srcId="{8A3EC812-624C-462E-8E7E-3BB65DA8D8A2}" destId="{E72347BC-C9FF-46F6-B4FB-8087400013FB}" srcOrd="0" destOrd="0" presId="urn:microsoft.com/office/officeart/2005/8/layout/hierarchy3"/>
    <dgm:cxn modelId="{5B543FD6-4185-4362-B35A-B9BC28A2A93C}" type="presParOf" srcId="{DE7C59F4-C8AF-4216-8338-B319DC0539B9}" destId="{5714C6C9-71EC-4186-BB2A-CF815D239D3F}" srcOrd="0" destOrd="0" presId="urn:microsoft.com/office/officeart/2005/8/layout/hierarchy3"/>
    <dgm:cxn modelId="{8B8A94A0-9372-4E1A-81DB-C3971E55FBC8}" type="presParOf" srcId="{5714C6C9-71EC-4186-BB2A-CF815D239D3F}" destId="{1AD881D1-2988-419A-8104-781A1F8FE71C}" srcOrd="0" destOrd="0" presId="urn:microsoft.com/office/officeart/2005/8/layout/hierarchy3"/>
    <dgm:cxn modelId="{0D3EB631-75CE-4DA9-8B30-7B7B4F7CBE90}" type="presParOf" srcId="{1AD881D1-2988-419A-8104-781A1F8FE71C}" destId="{E0750F16-B5F8-4BAE-B20B-D6EE48EFA647}" srcOrd="0" destOrd="0" presId="urn:microsoft.com/office/officeart/2005/8/layout/hierarchy3"/>
    <dgm:cxn modelId="{AB4D18B3-8DF8-4FCA-BFAA-D768F2B2C08B}" type="presParOf" srcId="{1AD881D1-2988-419A-8104-781A1F8FE71C}" destId="{57FF45D5-F946-4AD1-8E71-3EBD9637B18A}" srcOrd="1" destOrd="0" presId="urn:microsoft.com/office/officeart/2005/8/layout/hierarchy3"/>
    <dgm:cxn modelId="{6580C10E-174D-4968-8615-3BE03D2D0A32}" type="presParOf" srcId="{5714C6C9-71EC-4186-BB2A-CF815D239D3F}" destId="{3DAE2F4C-726C-4B93-9C41-6FCAB2AAF9F8}" srcOrd="1" destOrd="0" presId="urn:microsoft.com/office/officeart/2005/8/layout/hierarchy3"/>
    <dgm:cxn modelId="{8D23770B-21EC-4140-BCF1-12FD920E76DE}" type="presParOf" srcId="{3DAE2F4C-726C-4B93-9C41-6FCAB2AAF9F8}" destId="{F362A8DC-F006-49A9-ADFD-81A08A9162C6}" srcOrd="0" destOrd="0" presId="urn:microsoft.com/office/officeart/2005/8/layout/hierarchy3"/>
    <dgm:cxn modelId="{DA8B9770-B371-40B9-BF53-3E9C40A37647}" type="presParOf" srcId="{3DAE2F4C-726C-4B93-9C41-6FCAB2AAF9F8}" destId="{8A6A614C-429F-44D0-9ECC-F5CDF23FE583}" srcOrd="1" destOrd="0" presId="urn:microsoft.com/office/officeart/2005/8/layout/hierarchy3"/>
    <dgm:cxn modelId="{2174CE40-A408-4528-8C16-CDEF9A54D526}" type="presParOf" srcId="{3DAE2F4C-726C-4B93-9C41-6FCAB2AAF9F8}" destId="{E72347BC-C9FF-46F6-B4FB-8087400013FB}" srcOrd="2" destOrd="0" presId="urn:microsoft.com/office/officeart/2005/8/layout/hierarchy3"/>
    <dgm:cxn modelId="{3AB4336C-5799-4A2D-B3D8-6352E58C70A7}" type="presParOf" srcId="{3DAE2F4C-726C-4B93-9C41-6FCAB2AAF9F8}" destId="{26307886-CEF3-4526-80A7-2E3AACA44F9F}" srcOrd="3" destOrd="0" presId="urn:microsoft.com/office/officeart/2005/8/layout/hierarchy3"/>
    <dgm:cxn modelId="{C31FC887-FD63-4A73-B995-B2833C63793D}" type="presParOf" srcId="{3DAE2F4C-726C-4B93-9C41-6FCAB2AAF9F8}" destId="{6C050BFE-1054-4E1A-B109-2A66693BA51F}" srcOrd="4" destOrd="0" presId="urn:microsoft.com/office/officeart/2005/8/layout/hierarchy3"/>
    <dgm:cxn modelId="{B2B3458F-03CF-4FB8-BE76-0BA473258853}" type="presParOf" srcId="{3DAE2F4C-726C-4B93-9C41-6FCAB2AAF9F8}" destId="{4BBB0D79-282C-46C5-A977-5038B7DD2CD6}" srcOrd="5" destOrd="0" presId="urn:microsoft.com/office/officeart/2005/8/layout/hierarchy3"/>
    <dgm:cxn modelId="{A5F6113D-ECD5-4815-81F0-C0FB7DF0DC5D}" type="presParOf" srcId="{DE7C59F4-C8AF-4216-8338-B319DC0539B9}" destId="{381FAF43-030D-4676-A17F-E76F468EF8A7}" srcOrd="1" destOrd="0" presId="urn:microsoft.com/office/officeart/2005/8/layout/hierarchy3"/>
    <dgm:cxn modelId="{669AE515-7D8F-4207-9A18-3F7AF6A293E4}" type="presParOf" srcId="{381FAF43-030D-4676-A17F-E76F468EF8A7}" destId="{49AD2C5E-326C-4D50-B17F-2319874CF72F}" srcOrd="0" destOrd="0" presId="urn:microsoft.com/office/officeart/2005/8/layout/hierarchy3"/>
    <dgm:cxn modelId="{AE488902-6750-4271-BB6E-900A0BD964FA}" type="presParOf" srcId="{49AD2C5E-326C-4D50-B17F-2319874CF72F}" destId="{56B061D3-CB80-4025-9F14-D4B29E7810DE}" srcOrd="0" destOrd="0" presId="urn:microsoft.com/office/officeart/2005/8/layout/hierarchy3"/>
    <dgm:cxn modelId="{8BDD2C14-2A8C-4DBC-A32E-615456138389}" type="presParOf" srcId="{49AD2C5E-326C-4D50-B17F-2319874CF72F}" destId="{FFBA7FDD-523B-4352-8F17-0EE5A19D782D}" srcOrd="1" destOrd="0" presId="urn:microsoft.com/office/officeart/2005/8/layout/hierarchy3"/>
    <dgm:cxn modelId="{2504D34A-3B4A-4699-AABE-B5EAF7D90EB1}" type="presParOf" srcId="{381FAF43-030D-4676-A17F-E76F468EF8A7}" destId="{BD683C05-C894-4388-B707-A492B9787806}" srcOrd="1" destOrd="0" presId="urn:microsoft.com/office/officeart/2005/8/layout/hierarchy3"/>
    <dgm:cxn modelId="{38226A9C-60DA-4873-BDC7-1DD560923E2D}" type="presParOf" srcId="{BD683C05-C894-4388-B707-A492B9787806}" destId="{0D7F46FB-AF05-4AD4-9298-FFE6FA5AEFC1}" srcOrd="0" destOrd="0" presId="urn:microsoft.com/office/officeart/2005/8/layout/hierarchy3"/>
    <dgm:cxn modelId="{4FDB6BC7-3B0A-4243-B499-88E6F9E3E466}" type="presParOf" srcId="{BD683C05-C894-4388-B707-A492B9787806}" destId="{22F2F201-7350-4B07-8839-89039A71C80D}" srcOrd="1" destOrd="0" presId="urn:microsoft.com/office/officeart/2005/8/layout/hierarchy3"/>
    <dgm:cxn modelId="{FA22F88A-9D02-4E93-A030-7E2CC88217A6}" type="presParOf" srcId="{BD683C05-C894-4388-B707-A492B9787806}" destId="{FEA86101-C485-4E2E-A9C6-49DCE30ACF9B}" srcOrd="2" destOrd="0" presId="urn:microsoft.com/office/officeart/2005/8/layout/hierarchy3"/>
    <dgm:cxn modelId="{FCF78039-F256-49C8-88A2-8C84A2221BD2}" type="presParOf" srcId="{BD683C05-C894-4388-B707-A492B9787806}" destId="{35132146-1633-4A50-B36B-9AC982E4A35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6F06A-963C-4FDA-AB0D-EC67E33347FC}">
      <dsp:nvSpPr>
        <dsp:cNvPr id="0" name=""/>
        <dsp:cNvSpPr/>
      </dsp:nvSpPr>
      <dsp:spPr>
        <a:xfrm>
          <a:off x="0" y="308528"/>
          <a:ext cx="11323320" cy="1635075"/>
        </a:xfrm>
        <a:prstGeom prst="round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50000"/>
            </a:lnSpc>
            <a:spcBef>
              <a:spcPct val="0"/>
            </a:spcBef>
            <a:spcAft>
              <a:spcPct val="35000"/>
            </a:spcAft>
          </a:pPr>
          <a:r>
            <a:rPr lang="en-US" sz="2000" kern="1200" dirty="0"/>
            <a:t>Shared decision-making (SDM) process requires patients to take part in their health decision with their clinicians. Artificial intelligence decision aids offer an individualized and tailored information for patients that can inform giving consent and decision-making.</a:t>
          </a:r>
          <a:endParaRPr lang="en-GB" sz="2000" kern="1200" dirty="0"/>
        </a:p>
      </dsp:txBody>
      <dsp:txXfrm>
        <a:off x="79818" y="388346"/>
        <a:ext cx="11163684" cy="1475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6F06A-963C-4FDA-AB0D-EC67E33347FC}">
      <dsp:nvSpPr>
        <dsp:cNvPr id="0" name=""/>
        <dsp:cNvSpPr/>
      </dsp:nvSpPr>
      <dsp:spPr>
        <a:xfrm>
          <a:off x="0" y="121"/>
          <a:ext cx="11292840" cy="1413689"/>
        </a:xfrm>
        <a:prstGeom prst="roundRect">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150000"/>
            </a:lnSpc>
            <a:spcBef>
              <a:spcPct val="0"/>
            </a:spcBef>
            <a:spcAft>
              <a:spcPct val="35000"/>
            </a:spcAft>
          </a:pPr>
          <a:r>
            <a:rPr lang="en-US" sz="2000" kern="1200" dirty="0"/>
            <a:t>To evaluate clinicians and patients' perceptions about informing shared decision-making processes through artificial intelligence decision aids in different medical and surgical specialties. </a:t>
          </a:r>
          <a:endParaRPr lang="en-GB" sz="2000" kern="1200" dirty="0"/>
        </a:p>
        <a:p>
          <a:pPr lvl="0" algn="l" defTabSz="889000">
            <a:lnSpc>
              <a:spcPct val="150000"/>
            </a:lnSpc>
            <a:spcBef>
              <a:spcPct val="0"/>
            </a:spcBef>
            <a:spcAft>
              <a:spcPct val="35000"/>
            </a:spcAft>
          </a:pPr>
          <a:endParaRPr lang="en-GB" sz="2000" kern="1200" dirty="0"/>
        </a:p>
      </dsp:txBody>
      <dsp:txXfrm>
        <a:off x="69011" y="69132"/>
        <a:ext cx="11154818" cy="1275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50F16-B5F8-4BAE-B20B-D6EE48EFA647}">
      <dsp:nvSpPr>
        <dsp:cNvPr id="0" name=""/>
        <dsp:cNvSpPr/>
      </dsp:nvSpPr>
      <dsp:spPr>
        <a:xfrm>
          <a:off x="228534" y="886"/>
          <a:ext cx="2570981" cy="1285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GB" sz="2700" b="1" kern="1200" dirty="0"/>
            <a:t>CONCLUSION</a:t>
          </a:r>
        </a:p>
      </dsp:txBody>
      <dsp:txXfrm>
        <a:off x="266185" y="38537"/>
        <a:ext cx="2495679" cy="1210188"/>
      </dsp:txXfrm>
    </dsp:sp>
    <dsp:sp modelId="{F362A8DC-F006-49A9-ADFD-81A08A9162C6}">
      <dsp:nvSpPr>
        <dsp:cNvPr id="0" name=""/>
        <dsp:cNvSpPr/>
      </dsp:nvSpPr>
      <dsp:spPr>
        <a:xfrm>
          <a:off x="485632" y="1286377"/>
          <a:ext cx="257098" cy="964117"/>
        </a:xfrm>
        <a:custGeom>
          <a:avLst/>
          <a:gdLst/>
          <a:ahLst/>
          <a:cxnLst/>
          <a:rect l="0" t="0" r="0" b="0"/>
          <a:pathLst>
            <a:path>
              <a:moveTo>
                <a:pt x="0" y="0"/>
              </a:moveTo>
              <a:lnTo>
                <a:pt x="0" y="964117"/>
              </a:lnTo>
              <a:lnTo>
                <a:pt x="257098" y="96411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A614C-429F-44D0-9ECC-F5CDF23FE583}">
      <dsp:nvSpPr>
        <dsp:cNvPr id="0" name=""/>
        <dsp:cNvSpPr/>
      </dsp:nvSpPr>
      <dsp:spPr>
        <a:xfrm>
          <a:off x="742730" y="1607750"/>
          <a:ext cx="5498608" cy="12854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150000"/>
            </a:lnSpc>
            <a:spcBef>
              <a:spcPct val="0"/>
            </a:spcBef>
            <a:spcAft>
              <a:spcPct val="35000"/>
            </a:spcAft>
          </a:pPr>
          <a:r>
            <a:rPr lang="en-US" sz="1800" kern="1200" dirty="0"/>
            <a:t>Artificial intelligence decision aids are effective clinical decision support tools for both patients and clinicians</a:t>
          </a:r>
          <a:endParaRPr lang="en-GB" sz="1800" kern="1200" dirty="0"/>
        </a:p>
      </dsp:txBody>
      <dsp:txXfrm>
        <a:off x="780381" y="1645401"/>
        <a:ext cx="5423306" cy="1210188"/>
      </dsp:txXfrm>
    </dsp:sp>
    <dsp:sp modelId="{E72347BC-C9FF-46F6-B4FB-8087400013FB}">
      <dsp:nvSpPr>
        <dsp:cNvPr id="0" name=""/>
        <dsp:cNvSpPr/>
      </dsp:nvSpPr>
      <dsp:spPr>
        <a:xfrm>
          <a:off x="485632" y="1286377"/>
          <a:ext cx="257098" cy="2570981"/>
        </a:xfrm>
        <a:custGeom>
          <a:avLst/>
          <a:gdLst/>
          <a:ahLst/>
          <a:cxnLst/>
          <a:rect l="0" t="0" r="0" b="0"/>
          <a:pathLst>
            <a:path>
              <a:moveTo>
                <a:pt x="0" y="0"/>
              </a:moveTo>
              <a:lnTo>
                <a:pt x="0" y="2570981"/>
              </a:lnTo>
              <a:lnTo>
                <a:pt x="257098" y="257098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307886-CEF3-4526-80A7-2E3AACA44F9F}">
      <dsp:nvSpPr>
        <dsp:cNvPr id="0" name=""/>
        <dsp:cNvSpPr/>
      </dsp:nvSpPr>
      <dsp:spPr>
        <a:xfrm>
          <a:off x="742730" y="3214613"/>
          <a:ext cx="5437645" cy="12854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150000"/>
            </a:lnSpc>
            <a:spcBef>
              <a:spcPct val="0"/>
            </a:spcBef>
            <a:spcAft>
              <a:spcPct val="35000"/>
            </a:spcAft>
          </a:pPr>
          <a:r>
            <a:rPr lang="en-US" sz="1800" kern="1200" dirty="0"/>
            <a:t>Multiple factors affected the perceptions of clinicians such as the clinical setting (i.e. inpatient or outpatient) and specialty (i.e. medical or surgical)</a:t>
          </a:r>
          <a:endParaRPr lang="en-GB" sz="1800" kern="1200" dirty="0"/>
        </a:p>
      </dsp:txBody>
      <dsp:txXfrm>
        <a:off x="780381" y="3252264"/>
        <a:ext cx="5362343" cy="1210188"/>
      </dsp:txXfrm>
    </dsp:sp>
    <dsp:sp modelId="{6C050BFE-1054-4E1A-B109-2A66693BA51F}">
      <dsp:nvSpPr>
        <dsp:cNvPr id="0" name=""/>
        <dsp:cNvSpPr/>
      </dsp:nvSpPr>
      <dsp:spPr>
        <a:xfrm>
          <a:off x="485632" y="1286377"/>
          <a:ext cx="257098" cy="4177844"/>
        </a:xfrm>
        <a:custGeom>
          <a:avLst/>
          <a:gdLst/>
          <a:ahLst/>
          <a:cxnLst/>
          <a:rect l="0" t="0" r="0" b="0"/>
          <a:pathLst>
            <a:path>
              <a:moveTo>
                <a:pt x="0" y="0"/>
              </a:moveTo>
              <a:lnTo>
                <a:pt x="0" y="4177844"/>
              </a:lnTo>
              <a:lnTo>
                <a:pt x="257098" y="417784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B0D79-282C-46C5-A977-5038B7DD2CD6}">
      <dsp:nvSpPr>
        <dsp:cNvPr id="0" name=""/>
        <dsp:cNvSpPr/>
      </dsp:nvSpPr>
      <dsp:spPr>
        <a:xfrm>
          <a:off x="742730" y="4821476"/>
          <a:ext cx="5348627" cy="12854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150000"/>
            </a:lnSpc>
            <a:spcBef>
              <a:spcPct val="0"/>
            </a:spcBef>
            <a:spcAft>
              <a:spcPct val="35000"/>
            </a:spcAft>
          </a:pPr>
          <a:r>
            <a:rPr lang="en-US" sz="1800" kern="1200" dirty="0"/>
            <a:t>Patients’ variability may affect the size of patient population benefited by decision aids, leading to patients’ inequality</a:t>
          </a:r>
          <a:endParaRPr lang="en-GB" sz="1800" kern="1200" dirty="0"/>
        </a:p>
      </dsp:txBody>
      <dsp:txXfrm>
        <a:off x="780381" y="4859127"/>
        <a:ext cx="5273325" cy="1210188"/>
      </dsp:txXfrm>
    </dsp:sp>
    <dsp:sp modelId="{56B061D3-CB80-4025-9F14-D4B29E7810DE}">
      <dsp:nvSpPr>
        <dsp:cNvPr id="0" name=""/>
        <dsp:cNvSpPr/>
      </dsp:nvSpPr>
      <dsp:spPr>
        <a:xfrm>
          <a:off x="6369888" y="886"/>
          <a:ext cx="2570981" cy="1285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50000"/>
            </a:lnSpc>
            <a:spcBef>
              <a:spcPct val="0"/>
            </a:spcBef>
            <a:spcAft>
              <a:spcPct val="35000"/>
            </a:spcAft>
          </a:pPr>
          <a:r>
            <a:rPr lang="en-GB" sz="2800" b="1" kern="1200" dirty="0"/>
            <a:t>FUTURE DIRECTIONS</a:t>
          </a:r>
        </a:p>
      </dsp:txBody>
      <dsp:txXfrm>
        <a:off x="6407539" y="38537"/>
        <a:ext cx="2495679" cy="1210188"/>
      </dsp:txXfrm>
    </dsp:sp>
    <dsp:sp modelId="{0D7F46FB-AF05-4AD4-9298-FFE6FA5AEFC1}">
      <dsp:nvSpPr>
        <dsp:cNvPr id="0" name=""/>
        <dsp:cNvSpPr/>
      </dsp:nvSpPr>
      <dsp:spPr>
        <a:xfrm>
          <a:off x="6626986" y="1286377"/>
          <a:ext cx="257098" cy="964117"/>
        </a:xfrm>
        <a:custGeom>
          <a:avLst/>
          <a:gdLst/>
          <a:ahLst/>
          <a:cxnLst/>
          <a:rect l="0" t="0" r="0" b="0"/>
          <a:pathLst>
            <a:path>
              <a:moveTo>
                <a:pt x="0" y="0"/>
              </a:moveTo>
              <a:lnTo>
                <a:pt x="0" y="964117"/>
              </a:lnTo>
              <a:lnTo>
                <a:pt x="257098" y="964117"/>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2F201-7350-4B07-8839-89039A71C80D}">
      <dsp:nvSpPr>
        <dsp:cNvPr id="0" name=""/>
        <dsp:cNvSpPr/>
      </dsp:nvSpPr>
      <dsp:spPr>
        <a:xfrm>
          <a:off x="6884084" y="1607750"/>
          <a:ext cx="4769375" cy="12854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150000"/>
            </a:lnSpc>
            <a:spcBef>
              <a:spcPct val="0"/>
            </a:spcBef>
            <a:spcAft>
              <a:spcPct val="35000"/>
            </a:spcAft>
          </a:pPr>
          <a:r>
            <a:rPr lang="en-US" sz="1800" kern="1200" dirty="0"/>
            <a:t>These perceptions can guide the early development phases of decision aids to meet patients’ and clinicians needs</a:t>
          </a:r>
          <a:endParaRPr lang="en-GB" sz="1800" kern="1200" dirty="0"/>
        </a:p>
      </dsp:txBody>
      <dsp:txXfrm>
        <a:off x="6921735" y="1645401"/>
        <a:ext cx="4694073" cy="1210188"/>
      </dsp:txXfrm>
    </dsp:sp>
    <dsp:sp modelId="{FEA86101-C485-4E2E-A9C6-49DCE30ACF9B}">
      <dsp:nvSpPr>
        <dsp:cNvPr id="0" name=""/>
        <dsp:cNvSpPr/>
      </dsp:nvSpPr>
      <dsp:spPr>
        <a:xfrm>
          <a:off x="6626986" y="1286377"/>
          <a:ext cx="257098" cy="2570981"/>
        </a:xfrm>
        <a:custGeom>
          <a:avLst/>
          <a:gdLst/>
          <a:ahLst/>
          <a:cxnLst/>
          <a:rect l="0" t="0" r="0" b="0"/>
          <a:pathLst>
            <a:path>
              <a:moveTo>
                <a:pt x="0" y="0"/>
              </a:moveTo>
              <a:lnTo>
                <a:pt x="0" y="2570981"/>
              </a:lnTo>
              <a:lnTo>
                <a:pt x="257098" y="257098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132146-1633-4A50-B36B-9AC982E4A355}">
      <dsp:nvSpPr>
        <dsp:cNvPr id="0" name=""/>
        <dsp:cNvSpPr/>
      </dsp:nvSpPr>
      <dsp:spPr>
        <a:xfrm>
          <a:off x="6884084" y="3214613"/>
          <a:ext cx="4799980" cy="128549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150000"/>
            </a:lnSpc>
            <a:spcBef>
              <a:spcPct val="0"/>
            </a:spcBef>
            <a:spcAft>
              <a:spcPct val="35000"/>
            </a:spcAft>
          </a:pPr>
          <a:r>
            <a:rPr lang="en-US" sz="1600" kern="1200" dirty="0"/>
            <a:t>Future studies should identify the type and amount of information in decision aids that is considered sufficient to inform decision making. </a:t>
          </a:r>
          <a:endParaRPr lang="en-GB" sz="1600" kern="1200" dirty="0"/>
        </a:p>
      </dsp:txBody>
      <dsp:txXfrm>
        <a:off x="6921735" y="3252264"/>
        <a:ext cx="4724678" cy="1210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F8E5C-E04C-4A22-899D-1EE4DAE03689}" type="datetimeFigureOut">
              <a:rPr lang="en-GB" smtClean="0"/>
              <a:t>03/09/2021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30D7F-AB72-46D0-9993-8B324CB182F0}" type="slidenum">
              <a:rPr lang="en-GB" smtClean="0"/>
              <a:t>‹#›</a:t>
            </a:fld>
            <a:endParaRPr lang="en-GB"/>
          </a:p>
        </p:txBody>
      </p:sp>
    </p:spTree>
    <p:extLst>
      <p:ext uri="{BB962C8B-B14F-4D97-AF65-F5344CB8AC3E}">
        <p14:creationId xmlns:p14="http://schemas.microsoft.com/office/powerpoint/2010/main" val="422897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D291B17-9318-49DB-B28B-6E5994AE9581}" type="datetime1">
              <a:rPr lang="en-US" smtClean="0"/>
              <a:t>9/3/2021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98EE3D-8CD1-4C3F-BD1C-C98C9596463C}"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298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92983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6052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82864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824000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6970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33281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94856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985697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9/3/2021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876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38730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008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81113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707316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601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5957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7928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526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D291B17-9318-49DB-B28B-6E5994AE9581}" type="datetime1">
              <a:rPr lang="en-US" smtClean="0"/>
              <a:t>9/3/2021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6323846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53CD781F-F935-4310-9C70-32C9B03A15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3" name="Group 112">
            <a:extLst>
              <a:ext uri="{FF2B5EF4-FFF2-40B4-BE49-F238E27FC236}">
                <a16:creationId xmlns:a16="http://schemas.microsoft.com/office/drawing/2014/main" id="{E389415A-F11F-49E4-B0C5-CF7FF9CE8E0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14" name="Rectangle 113">
              <a:extLst>
                <a:ext uri="{FF2B5EF4-FFF2-40B4-BE49-F238E27FC236}">
                  <a16:creationId xmlns:a16="http://schemas.microsoft.com/office/drawing/2014/main" id="{91A09D7C-72C0-44A7-95A9-038C62939D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15" name="Freeform 11">
              <a:extLst>
                <a:ext uri="{FF2B5EF4-FFF2-40B4-BE49-F238E27FC236}">
                  <a16:creationId xmlns:a16="http://schemas.microsoft.com/office/drawing/2014/main" id="{9B1A95B7-C468-4483-B6EA-858374AB57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16" name="Rectangle 115">
              <a:extLst>
                <a:ext uri="{FF2B5EF4-FFF2-40B4-BE49-F238E27FC236}">
                  <a16:creationId xmlns:a16="http://schemas.microsoft.com/office/drawing/2014/main" id="{2D68F968-C120-4C1E-B281-A62213BD21A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5" name="Picture 4" descr="Doctor explaining paperwork to a patient in an examination room">
            <a:extLst>
              <a:ext uri="{FF2B5EF4-FFF2-40B4-BE49-F238E27FC236}">
                <a16:creationId xmlns:a16="http://schemas.microsoft.com/office/drawing/2014/main" id="{F0E97F47-FD63-4FCD-8DC7-65132559AF99}"/>
              </a:ext>
            </a:extLst>
          </p:cNvPr>
          <p:cNvPicPr>
            <a:picLocks noChangeAspect="1"/>
          </p:cNvPicPr>
          <p:nvPr/>
        </p:nvPicPr>
        <p:blipFill rotWithShape="1">
          <a:blip r:embed="rId6">
            <a:extLst>
              <a:ext uri="{28A0092B-C50C-407E-A947-70E740481C1C}">
                <a14:useLocalDpi xmlns:a14="http://schemas.microsoft.com/office/drawing/2010/main" val="0"/>
              </a:ext>
            </a:extLst>
          </a:blip>
          <a:srcRect t="21339" r="9091" b="2052"/>
          <a:stretch/>
        </p:blipFill>
        <p:spPr>
          <a:xfrm>
            <a:off x="20" y="10"/>
            <a:ext cx="12191980" cy="6857990"/>
          </a:xfrm>
          <a:prstGeom prst="rect">
            <a:avLst/>
          </a:prstGeom>
        </p:spPr>
      </p:pic>
      <p:sp>
        <p:nvSpPr>
          <p:cNvPr id="123" name="Rectangle 117">
            <a:extLst>
              <a:ext uri="{FF2B5EF4-FFF2-40B4-BE49-F238E27FC236}">
                <a16:creationId xmlns:a16="http://schemas.microsoft.com/office/drawing/2014/main" id="{CDC8BCFB-B092-4D3E-BA0A-9843CC993E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609600"/>
            <a:ext cx="7554140" cy="5638800"/>
          </a:xfrm>
          <a:prstGeom prst="rect">
            <a:avLst/>
          </a:pr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79" name="TextBox 78">
            <a:extLst>
              <a:ext uri="{FF2B5EF4-FFF2-40B4-BE49-F238E27FC236}">
                <a16:creationId xmlns:a16="http://schemas.microsoft.com/office/drawing/2014/main" id="{CD81772D-9E38-42EA-AD73-B94CF88B4584}"/>
              </a:ext>
            </a:extLst>
          </p:cNvPr>
          <p:cNvSpPr txBox="1"/>
          <p:nvPr/>
        </p:nvSpPr>
        <p:spPr>
          <a:xfrm>
            <a:off x="685801" y="1227660"/>
            <a:ext cx="6397155" cy="115196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3200" b="0" cap="all" dirty="0">
                <a:solidFill>
                  <a:srgbClr val="FFFF00"/>
                </a:solidFill>
                <a:effectLst>
                  <a:outerShdw blurRad="38100" dist="38100" dir="2700000" algn="tl">
                    <a:srgbClr val="000000">
                      <a:alpha val="43137"/>
                    </a:srgbClr>
                  </a:outerShdw>
                </a:effectLst>
                <a:latin typeface="+mj-lt"/>
                <a:ea typeface="+mj-ea"/>
                <a:cs typeface="+mj-cs"/>
              </a:rPr>
              <a:t>AI decision aids; what are the perceptions of patients </a:t>
            </a:r>
            <a:r>
              <a:rPr lang="en-US" sz="3200" b="0" cap="all">
                <a:solidFill>
                  <a:srgbClr val="FFFF00"/>
                </a:solidFill>
                <a:effectLst>
                  <a:outerShdw blurRad="38100" dist="38100" dir="2700000" algn="tl">
                    <a:srgbClr val="000000">
                      <a:alpha val="43137"/>
                    </a:srgbClr>
                  </a:outerShdw>
                </a:effectLst>
                <a:latin typeface="+mj-lt"/>
                <a:ea typeface="+mj-ea"/>
                <a:cs typeface="+mj-cs"/>
              </a:rPr>
              <a:t>and clinicians?!</a:t>
            </a:r>
            <a:endParaRPr lang="en-US" sz="3200" b="0" cap="all"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124" name="TextBox 81">
            <a:extLst>
              <a:ext uri="{FF2B5EF4-FFF2-40B4-BE49-F238E27FC236}">
                <a16:creationId xmlns:a16="http://schemas.microsoft.com/office/drawing/2014/main" id="{72444E84-6FC1-47AB-ACC6-9B0AC71FDE54}"/>
              </a:ext>
            </a:extLst>
          </p:cNvPr>
          <p:cNvSpPr txBox="1"/>
          <p:nvPr/>
        </p:nvSpPr>
        <p:spPr>
          <a:xfrm>
            <a:off x="639619" y="3139595"/>
            <a:ext cx="6397155" cy="294465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Nehal Hassan</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1</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Robert Slight</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1,2</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Kweku </a:t>
            </a:r>
            <a:r>
              <a:rPr kumimoji="0" lang="en-US" sz="2100" b="1" i="0" u="none" strike="noStrike" kern="1200" cap="none" spc="0" normalizeH="0" baseline="0" noProof="0" dirty="0" err="1">
                <a:ln>
                  <a:noFill/>
                </a:ln>
                <a:solidFill>
                  <a:prstClr val="white"/>
                </a:solidFill>
                <a:effectLst/>
                <a:uLnTx/>
                <a:uFillTx/>
                <a:latin typeface="Garamond" panose="02020404030301010803"/>
                <a:ea typeface="+mn-ea"/>
                <a:cs typeface="+mn-cs"/>
              </a:rPr>
              <a:t>Binpoing</a:t>
            </a:r>
            <a:r>
              <a:rPr lang="en-US" sz="2100" b="1" baseline="30000" dirty="0">
                <a:solidFill>
                  <a:prstClr val="white"/>
                </a:solidFill>
                <a:latin typeface="Garamond" panose="02020404030301010803"/>
              </a:rPr>
              <a:t>1, </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Daniel Weiand</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2</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a:t>
            </a:r>
            <a:r>
              <a:rPr kumimoji="0" lang="en-US" sz="2100" b="1" i="0" u="none" strike="noStrike" kern="1200" cap="none" spc="0" normalizeH="0" baseline="0" noProof="0" dirty="0" err="1">
                <a:ln>
                  <a:noFill/>
                </a:ln>
                <a:solidFill>
                  <a:prstClr val="white"/>
                </a:solidFill>
                <a:effectLst/>
                <a:uLnTx/>
                <a:uFillTx/>
                <a:latin typeface="Garamond" panose="02020404030301010803"/>
                <a:ea typeface="+mn-ea"/>
                <a:cs typeface="+mn-cs"/>
              </a:rPr>
              <a:t>Akke</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Vellinga</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3</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Graham Morgan</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4</a:t>
            </a:r>
            <a:r>
              <a:rPr kumimoji="0" lang="en-US" sz="2100" b="1" i="0" u="none" strike="noStrike" kern="1200" cap="none" spc="0" normalizeH="0" baseline="0" noProof="0" dirty="0">
                <a:ln>
                  <a:noFill/>
                </a:ln>
                <a:solidFill>
                  <a:prstClr val="white"/>
                </a:solidFill>
                <a:effectLst/>
                <a:uLnTx/>
                <a:uFillTx/>
                <a:latin typeface="Garamond" panose="02020404030301010803"/>
                <a:ea typeface="+mn-ea"/>
                <a:cs typeface="+mn-cs"/>
              </a:rPr>
              <a:t>, Sarah Slight</a:t>
            </a:r>
            <a:r>
              <a:rPr kumimoji="0" lang="en-US" sz="2100" b="1" i="0" u="none" strike="noStrike" kern="1200" cap="none" spc="0" normalizeH="0" baseline="30000" noProof="0" dirty="0">
                <a:ln>
                  <a:noFill/>
                </a:ln>
                <a:solidFill>
                  <a:prstClr val="white"/>
                </a:solidFill>
                <a:effectLst/>
                <a:uLnTx/>
                <a:uFillTx/>
                <a:latin typeface="Garamond" panose="02020404030301010803"/>
                <a:ea typeface="+mn-ea"/>
                <a:cs typeface="+mn-cs"/>
              </a:rPr>
              <a:t>1</a:t>
            </a:r>
          </a:p>
          <a:p>
            <a:pPr marL="0" marR="0" lvl="0" indent="-228600" defTabSz="914400" fontAlgn="auto">
              <a:lnSpc>
                <a:spcPct val="110000"/>
              </a:lnSpc>
              <a:spcBef>
                <a:spcPct val="20000"/>
              </a:spcBef>
              <a:spcAft>
                <a:spcPts val="600"/>
              </a:spcAft>
              <a:buClr>
                <a:schemeClr val="accent1"/>
              </a:buClr>
              <a:buSzPct val="160000"/>
              <a:buFont typeface="Arial" panose="020B0604020202020204" pitchFamily="34" charset="0"/>
              <a:buChar char="•"/>
              <a:tabLst/>
              <a:defRPr/>
            </a:pPr>
            <a:endParaRPr kumimoji="0" lang="en-US" sz="1500" b="1" i="0" u="none" strike="noStrike" cap="all" spc="0" normalizeH="0" noProof="0" dirty="0">
              <a:ln>
                <a:noFill/>
              </a:ln>
              <a:solidFill>
                <a:schemeClr val="bg1"/>
              </a:solidFill>
              <a:uLnTx/>
              <a:uFillTx/>
            </a:endParaRPr>
          </a:p>
          <a:p>
            <a:pPr marL="0" marR="0" lvl="0" indent="0" algn="ctr"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1900" b="0" i="0" u="none" strike="noStrike" kern="1200" cap="none" spc="0" normalizeH="0" baseline="30000" noProof="0" dirty="0">
                <a:ln>
                  <a:noFill/>
                </a:ln>
                <a:solidFill>
                  <a:prstClr val="white"/>
                </a:solidFill>
                <a:effectLst/>
                <a:uLnTx/>
                <a:uFillTx/>
                <a:latin typeface="Garamond" panose="02020404030301010803"/>
                <a:ea typeface="+mn-ea"/>
                <a:cs typeface="+mn-cs"/>
              </a:rPr>
              <a:t>1</a:t>
            </a:r>
            <a:r>
              <a:rPr kumimoji="0" lang="en-US" sz="1900" b="0" i="0" u="none" strike="noStrike" kern="1200" cap="none" spc="0" normalizeH="0" baseline="0" noProof="0" dirty="0">
                <a:ln>
                  <a:noFill/>
                </a:ln>
                <a:solidFill>
                  <a:prstClr val="white"/>
                </a:solidFill>
                <a:effectLst/>
                <a:uLnTx/>
                <a:uFillTx/>
                <a:latin typeface="Garamond" panose="02020404030301010803"/>
                <a:ea typeface="+mn-ea"/>
                <a:cs typeface="+mn-cs"/>
              </a:rPr>
              <a:t>School of Pharmacy, Newcastle University, </a:t>
            </a:r>
            <a:r>
              <a:rPr kumimoji="0" lang="en-US" sz="1900" b="0" i="0" u="none" strike="noStrike" kern="1200" cap="none" spc="0" normalizeH="0" baseline="30000" noProof="0" dirty="0">
                <a:ln>
                  <a:noFill/>
                </a:ln>
                <a:solidFill>
                  <a:prstClr val="white"/>
                </a:solidFill>
                <a:effectLst/>
                <a:uLnTx/>
                <a:uFillTx/>
                <a:latin typeface="Garamond" panose="02020404030301010803"/>
                <a:ea typeface="+mn-ea"/>
                <a:cs typeface="+mn-cs"/>
              </a:rPr>
              <a:t>2</a:t>
            </a:r>
            <a:r>
              <a:rPr kumimoji="0" lang="en-US" sz="1900" b="0" i="0" u="none" strike="noStrike" kern="1200" cap="none" spc="0" normalizeH="0" baseline="0" noProof="0" dirty="0">
                <a:ln>
                  <a:noFill/>
                </a:ln>
                <a:solidFill>
                  <a:prstClr val="white"/>
                </a:solidFill>
                <a:effectLst/>
                <a:uLnTx/>
                <a:uFillTx/>
                <a:latin typeface="Garamond" panose="02020404030301010803"/>
                <a:ea typeface="+mn-ea"/>
                <a:cs typeface="+mn-cs"/>
              </a:rPr>
              <a:t>Newcastle Upon Tyne Hospitals NHS Foundation Trust, Freeman Hospital, </a:t>
            </a:r>
            <a:r>
              <a:rPr kumimoji="0" lang="en-US" sz="1900" b="0" i="0" u="none" strike="noStrike" kern="1200" cap="none" spc="0" normalizeH="0" baseline="30000" noProof="0" dirty="0">
                <a:ln>
                  <a:noFill/>
                </a:ln>
                <a:solidFill>
                  <a:prstClr val="white"/>
                </a:solidFill>
                <a:effectLst/>
                <a:uLnTx/>
                <a:uFillTx/>
                <a:latin typeface="Garamond" panose="02020404030301010803"/>
                <a:ea typeface="+mn-ea"/>
                <a:cs typeface="+mn-cs"/>
              </a:rPr>
              <a:t>3</a:t>
            </a:r>
            <a:r>
              <a:rPr kumimoji="0" lang="en-US" sz="1900" b="0" i="0" u="none" strike="noStrike" kern="1200" cap="none" spc="0" normalizeH="0" baseline="0" noProof="0" dirty="0">
                <a:ln>
                  <a:noFill/>
                </a:ln>
                <a:solidFill>
                  <a:prstClr val="white"/>
                </a:solidFill>
                <a:effectLst/>
                <a:uLnTx/>
                <a:uFillTx/>
                <a:latin typeface="Garamond" panose="02020404030301010803"/>
                <a:ea typeface="+mn-ea"/>
                <a:cs typeface="+mn-cs"/>
              </a:rPr>
              <a:t>School of Medicine, National University of Ireland Galway, </a:t>
            </a:r>
            <a:r>
              <a:rPr kumimoji="0" lang="en-US" sz="1900" b="0" i="0" u="none" strike="noStrike" kern="1200" cap="none" spc="0" normalizeH="0" baseline="30000" noProof="0" dirty="0">
                <a:ln>
                  <a:noFill/>
                </a:ln>
                <a:solidFill>
                  <a:prstClr val="white"/>
                </a:solidFill>
                <a:effectLst/>
                <a:uLnTx/>
                <a:uFillTx/>
                <a:latin typeface="Garamond" panose="02020404030301010803"/>
                <a:ea typeface="+mn-ea"/>
                <a:cs typeface="+mn-cs"/>
              </a:rPr>
              <a:t>4</a:t>
            </a:r>
            <a:r>
              <a:rPr kumimoji="0" lang="en-US" sz="1900" b="0" i="0" u="none" strike="noStrike" kern="1200" cap="none" spc="0" normalizeH="0" baseline="0" noProof="0" dirty="0">
                <a:ln>
                  <a:noFill/>
                </a:ln>
                <a:solidFill>
                  <a:prstClr val="white"/>
                </a:solidFill>
                <a:effectLst/>
                <a:uLnTx/>
                <a:uFillTx/>
                <a:latin typeface="Garamond" panose="02020404030301010803"/>
                <a:ea typeface="+mn-ea"/>
                <a:cs typeface="+mn-cs"/>
              </a:rPr>
              <a:t>School of Computing, Newcastle University</a:t>
            </a:r>
          </a:p>
          <a:p>
            <a:pPr marL="0" indent="-228600" defTabSz="914400">
              <a:lnSpc>
                <a:spcPct val="110000"/>
              </a:lnSpc>
              <a:spcBef>
                <a:spcPct val="20000"/>
              </a:spcBef>
              <a:spcAft>
                <a:spcPts val="600"/>
              </a:spcAft>
              <a:buClr>
                <a:schemeClr val="accent1"/>
              </a:buClr>
              <a:buSzPct val="160000"/>
              <a:buFont typeface="Arial" panose="020B0604020202020204" pitchFamily="34" charset="0"/>
              <a:buChar char="•"/>
            </a:pPr>
            <a:endParaRPr lang="en-US" sz="1500" b="1" cap="all" dirty="0">
              <a:solidFill>
                <a:schemeClr val="bg1"/>
              </a:solidFill>
            </a:endParaRPr>
          </a:p>
        </p:txBody>
      </p:sp>
      <p:sp>
        <p:nvSpPr>
          <p:cNvPr id="8" name="TextBox 7">
            <a:extLst>
              <a:ext uri="{FF2B5EF4-FFF2-40B4-BE49-F238E27FC236}">
                <a16:creationId xmlns:a16="http://schemas.microsoft.com/office/drawing/2014/main" id="{6064F2A3-D04D-462F-B3C4-B9DDBF30CE39}"/>
              </a:ext>
            </a:extLst>
          </p:cNvPr>
          <p:cNvSpPr txBox="1"/>
          <p:nvPr/>
        </p:nvSpPr>
        <p:spPr>
          <a:xfrm>
            <a:off x="4810760" y="6414776"/>
            <a:ext cx="10498091" cy="369332"/>
          </a:xfrm>
          <a:prstGeom prst="rect">
            <a:avLst/>
          </a:prstGeom>
          <a:noFill/>
        </p:spPr>
        <p:txBody>
          <a:bodyPr wrap="square">
            <a:spAutoFit/>
          </a:bodyPr>
          <a:lstStyle/>
          <a:p>
            <a:pPr>
              <a:spcAft>
                <a:spcPts val="600"/>
              </a:spcAft>
            </a:pPr>
            <a:r>
              <a:rPr lang="en-GB" b="1" dirty="0"/>
              <a:t>Contact</a:t>
            </a:r>
            <a:r>
              <a:rPr lang="en-GB" b="1" dirty="0">
                <a:solidFill>
                  <a:schemeClr val="bg1"/>
                </a:solidFill>
              </a:rPr>
              <a:t>:</a:t>
            </a:r>
            <a:r>
              <a:rPr lang="en-GB" b="1" dirty="0">
                <a:solidFill>
                  <a:srgbClr val="002060"/>
                </a:solidFill>
              </a:rPr>
              <a:t>       n.a.m.hassan2@newcastle.ac.uk      @Nehal_Hassan_</a:t>
            </a:r>
          </a:p>
        </p:txBody>
      </p:sp>
      <p:pic>
        <p:nvPicPr>
          <p:cNvPr id="7" name="Graphic 6" descr="Email outline">
            <a:extLst>
              <a:ext uri="{FF2B5EF4-FFF2-40B4-BE49-F238E27FC236}">
                <a16:creationId xmlns:a16="http://schemas.microsoft.com/office/drawing/2014/main" id="{7580B008-DE6D-4531-9215-5DAE9A53E19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840614" y="6378632"/>
            <a:ext cx="431800" cy="431800"/>
          </a:xfrm>
          <a:prstGeom prst="rect">
            <a:avLst/>
          </a:prstGeom>
        </p:spPr>
      </p:pic>
      <p:pic>
        <p:nvPicPr>
          <p:cNvPr id="47" name="Picture 46">
            <a:extLst>
              <a:ext uri="{FF2B5EF4-FFF2-40B4-BE49-F238E27FC236}">
                <a16:creationId xmlns:a16="http://schemas.microsoft.com/office/drawing/2014/main" id="{790BE65B-30FF-4BDE-BC99-3A46543CCB0B}"/>
              </a:ext>
            </a:extLst>
          </p:cNvPr>
          <p:cNvPicPr>
            <a:picLocks noChangeAspect="1"/>
          </p:cNvPicPr>
          <p:nvPr/>
        </p:nvPicPr>
        <p:blipFill>
          <a:blip r:embed="rId9"/>
          <a:stretch>
            <a:fillRect/>
          </a:stretch>
        </p:blipFill>
        <p:spPr>
          <a:xfrm>
            <a:off x="9724589" y="6442836"/>
            <a:ext cx="573074" cy="390178"/>
          </a:xfrm>
          <a:prstGeom prst="rect">
            <a:avLst/>
          </a:prstGeom>
        </p:spPr>
      </p:pic>
      <p:pic>
        <p:nvPicPr>
          <p:cNvPr id="3" name="AI perceptions-NH">
            <a:hlinkClick r:id="" action="ppaction://media"/>
            <a:extLst>
              <a:ext uri="{FF2B5EF4-FFF2-40B4-BE49-F238E27FC236}">
                <a16:creationId xmlns:a16="http://schemas.microsoft.com/office/drawing/2014/main" id="{58652212-ED5F-421F-99EF-60BC5232527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76471" y="5900016"/>
            <a:ext cx="487363" cy="487363"/>
          </a:xfrm>
          <a:prstGeom prst="rect">
            <a:avLst/>
          </a:prstGeom>
        </p:spPr>
      </p:pic>
    </p:spTree>
    <p:extLst>
      <p:ext uri="{BB962C8B-B14F-4D97-AF65-F5344CB8AC3E}">
        <p14:creationId xmlns:p14="http://schemas.microsoft.com/office/powerpoint/2010/main" val="138073710"/>
      </p:ext>
    </p:extLst>
  </p:cSld>
  <p:clrMapOvr>
    <a:masterClrMapping/>
  </p:clrMapOvr>
  <mc:AlternateContent xmlns:mc="http://schemas.openxmlformats.org/markup-compatibility/2006" xmlns:p14="http://schemas.microsoft.com/office/powerpoint/2010/main">
    <mc:Choice Requires="p14">
      <p:transition spd="slow" p14:dur="2000" advTm="13996"/>
    </mc:Choice>
    <mc:Fallback xmlns="">
      <p:transition spd="slow" advTm="13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5714"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9D77-3459-41BA-9325-1E86F07945C2}"/>
              </a:ext>
            </a:extLst>
          </p:cNvPr>
          <p:cNvSpPr>
            <a:spLocks noGrp="1"/>
          </p:cNvSpPr>
          <p:nvPr>
            <p:ph type="title"/>
          </p:nvPr>
        </p:nvSpPr>
        <p:spPr>
          <a:xfrm>
            <a:off x="137950" y="-147590"/>
            <a:ext cx="11029616" cy="1188720"/>
          </a:xfrm>
        </p:spPr>
        <p:txBody>
          <a:bodyPr>
            <a:normAutofit/>
          </a:bodyPr>
          <a:lstStyle/>
          <a:p>
            <a:r>
              <a:rPr lang="en-GB" sz="3000" b="1" dirty="0">
                <a:solidFill>
                  <a:schemeClr val="accent1"/>
                </a:solidFill>
              </a:rPr>
              <a:t>Background</a:t>
            </a:r>
          </a:p>
        </p:txBody>
      </p:sp>
      <p:sp>
        <p:nvSpPr>
          <p:cNvPr id="12" name="Title 1">
            <a:extLst>
              <a:ext uri="{FF2B5EF4-FFF2-40B4-BE49-F238E27FC236}">
                <a16:creationId xmlns:a16="http://schemas.microsoft.com/office/drawing/2014/main" id="{C0F580A1-7CDD-478B-9A14-3F0C1D1AEA30}"/>
              </a:ext>
            </a:extLst>
          </p:cNvPr>
          <p:cNvSpPr txBox="1">
            <a:spLocks/>
          </p:cNvSpPr>
          <p:nvPr/>
        </p:nvSpPr>
        <p:spPr>
          <a:xfrm>
            <a:off x="320830" y="2748010"/>
            <a:ext cx="11029616"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3000" b="1" dirty="0"/>
              <a:t>Objective</a:t>
            </a:r>
          </a:p>
        </p:txBody>
      </p:sp>
      <p:graphicFrame>
        <p:nvGraphicFramePr>
          <p:cNvPr id="3" name="Diagram 2">
            <a:extLst>
              <a:ext uri="{FF2B5EF4-FFF2-40B4-BE49-F238E27FC236}">
                <a16:creationId xmlns:a16="http://schemas.microsoft.com/office/drawing/2014/main" id="{D537167F-25A0-477A-ADAD-4CC60E5D702A}"/>
              </a:ext>
            </a:extLst>
          </p:cNvPr>
          <p:cNvGraphicFramePr/>
          <p:nvPr>
            <p:extLst>
              <p:ext uri="{D42A27DB-BD31-4B8C-83A1-F6EECF244321}">
                <p14:modId xmlns:p14="http://schemas.microsoft.com/office/powerpoint/2010/main" val="994264382"/>
              </p:ext>
            </p:extLst>
          </p:nvPr>
        </p:nvGraphicFramePr>
        <p:xfrm>
          <a:off x="243840" y="719667"/>
          <a:ext cx="11323320" cy="225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 20">
            <a:extLst>
              <a:ext uri="{FF2B5EF4-FFF2-40B4-BE49-F238E27FC236}">
                <a16:creationId xmlns:a16="http://schemas.microsoft.com/office/drawing/2014/main" id="{BEB8A81B-8F76-4E76-8B84-96F1F0D5E855}"/>
              </a:ext>
            </a:extLst>
          </p:cNvPr>
          <p:cNvGraphicFramePr/>
          <p:nvPr>
            <p:extLst>
              <p:ext uri="{D42A27DB-BD31-4B8C-83A1-F6EECF244321}">
                <p14:modId xmlns:p14="http://schemas.microsoft.com/office/powerpoint/2010/main" val="2990146747"/>
              </p:ext>
            </p:extLst>
          </p:nvPr>
        </p:nvGraphicFramePr>
        <p:xfrm>
          <a:off x="289560" y="3950547"/>
          <a:ext cx="11292840" cy="1413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97692273"/>
      </p:ext>
    </p:extLst>
  </p:cSld>
  <p:clrMapOvr>
    <a:masterClrMapping/>
  </p:clrMapOvr>
  <mc:AlternateContent xmlns:mc="http://schemas.openxmlformats.org/markup-compatibility/2006" xmlns:p14="http://schemas.microsoft.com/office/powerpoint/2010/main">
    <mc:Choice Requires="p14">
      <p:transition spd="slow" p14:dur="2000" advTm="30719"/>
    </mc:Choice>
    <mc:Fallback xmlns="">
      <p:transition spd="slow" advTm="3071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9D77-3459-41BA-9325-1E86F07945C2}"/>
              </a:ext>
            </a:extLst>
          </p:cNvPr>
          <p:cNvSpPr>
            <a:spLocks noGrp="1"/>
          </p:cNvSpPr>
          <p:nvPr>
            <p:ph type="title"/>
          </p:nvPr>
        </p:nvSpPr>
        <p:spPr>
          <a:xfrm>
            <a:off x="183670" y="-147590"/>
            <a:ext cx="11029616" cy="1188720"/>
          </a:xfrm>
        </p:spPr>
        <p:txBody>
          <a:bodyPr>
            <a:normAutofit/>
          </a:bodyPr>
          <a:lstStyle/>
          <a:p>
            <a:r>
              <a:rPr lang="en-GB" sz="3000" b="1" dirty="0">
                <a:solidFill>
                  <a:schemeClr val="accent1"/>
                </a:solidFill>
              </a:rPr>
              <a:t>Methods</a:t>
            </a:r>
          </a:p>
        </p:txBody>
      </p:sp>
      <p:sp>
        <p:nvSpPr>
          <p:cNvPr id="7" name="Rectangle 6">
            <a:extLst>
              <a:ext uri="{FF2B5EF4-FFF2-40B4-BE49-F238E27FC236}">
                <a16:creationId xmlns:a16="http://schemas.microsoft.com/office/drawing/2014/main" id="{356AB904-CB7D-4C87-A29D-72BCF0B4A009}"/>
              </a:ext>
            </a:extLst>
          </p:cNvPr>
          <p:cNvSpPr/>
          <p:nvPr/>
        </p:nvSpPr>
        <p:spPr>
          <a:xfrm>
            <a:off x="543555" y="540742"/>
            <a:ext cx="1408583" cy="3170099"/>
          </a:xfrm>
          <a:prstGeom prst="rect">
            <a:avLst/>
          </a:prstGeom>
          <a:noFill/>
        </p:spPr>
        <p:txBody>
          <a:bodyPr wrap="square" lIns="91440" tIns="45720" rIns="91440" bIns="45720">
            <a:spAutoFit/>
          </a:bodyPr>
          <a:lstStyle/>
          <a:p>
            <a:pPr algn="ctr"/>
            <a:r>
              <a:rPr lang="en-US" sz="20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4</a:t>
            </a:r>
          </a:p>
        </p:txBody>
      </p:sp>
      <p:sp>
        <p:nvSpPr>
          <p:cNvPr id="10" name="Rectangle 9">
            <a:extLst>
              <a:ext uri="{FF2B5EF4-FFF2-40B4-BE49-F238E27FC236}">
                <a16:creationId xmlns:a16="http://schemas.microsoft.com/office/drawing/2014/main" id="{C1353355-8124-4E95-97D2-515284DAAAE3}"/>
              </a:ext>
            </a:extLst>
          </p:cNvPr>
          <p:cNvSpPr/>
          <p:nvPr/>
        </p:nvSpPr>
        <p:spPr>
          <a:xfrm>
            <a:off x="4968008" y="478094"/>
            <a:ext cx="1408583" cy="3170099"/>
          </a:xfrm>
          <a:prstGeom prst="rect">
            <a:avLst/>
          </a:prstGeom>
          <a:noFill/>
        </p:spPr>
        <p:txBody>
          <a:bodyPr wrap="square" lIns="91440" tIns="45720" rIns="91440" bIns="45720">
            <a:spAutoFit/>
          </a:bodyPr>
          <a:lstStyle/>
          <a:p>
            <a:pPr algn="ctr"/>
            <a:r>
              <a:rPr lang="en-US" sz="20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3</a:t>
            </a:r>
          </a:p>
        </p:txBody>
      </p:sp>
      <p:sp>
        <p:nvSpPr>
          <p:cNvPr id="13" name="Rectangle 12">
            <a:extLst>
              <a:ext uri="{FF2B5EF4-FFF2-40B4-BE49-F238E27FC236}">
                <a16:creationId xmlns:a16="http://schemas.microsoft.com/office/drawing/2014/main" id="{D67C765D-EB66-4970-887B-EE4572B301E9}"/>
              </a:ext>
            </a:extLst>
          </p:cNvPr>
          <p:cNvSpPr/>
          <p:nvPr/>
        </p:nvSpPr>
        <p:spPr>
          <a:xfrm>
            <a:off x="1745498" y="3329613"/>
            <a:ext cx="2711387" cy="2246769"/>
          </a:xfrm>
          <a:prstGeom prst="rect">
            <a:avLst/>
          </a:prstGeom>
          <a:noFill/>
        </p:spPr>
        <p:txBody>
          <a:bodyPr wrap="square" lIns="91440" tIns="45720" rIns="91440" bIns="45720">
            <a:spAutoFit/>
          </a:bodyPr>
          <a:lstStyle/>
          <a:p>
            <a:pPr algn="ctr"/>
            <a:r>
              <a:rPr lang="en-US" sz="14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All</a:t>
            </a:r>
          </a:p>
        </p:txBody>
      </p:sp>
      <p:sp>
        <p:nvSpPr>
          <p:cNvPr id="11" name="Rectangle 10">
            <a:extLst>
              <a:ext uri="{FF2B5EF4-FFF2-40B4-BE49-F238E27FC236}">
                <a16:creationId xmlns:a16="http://schemas.microsoft.com/office/drawing/2014/main" id="{574063ED-0BDA-47C3-9AC8-77F34A0FD058}"/>
              </a:ext>
            </a:extLst>
          </p:cNvPr>
          <p:cNvSpPr/>
          <p:nvPr/>
        </p:nvSpPr>
        <p:spPr>
          <a:xfrm>
            <a:off x="7486966" y="3210663"/>
            <a:ext cx="2794708" cy="2246769"/>
          </a:xfrm>
          <a:prstGeom prst="rect">
            <a:avLst/>
          </a:prstGeom>
          <a:noFill/>
        </p:spPr>
        <p:txBody>
          <a:bodyPr wrap="square" lIns="91440" tIns="45720" rIns="91440" bIns="45720">
            <a:spAutoFit/>
          </a:bodyPr>
          <a:lstStyle/>
          <a:p>
            <a:pPr algn="ctr"/>
            <a:r>
              <a:rPr lang="en-US" sz="14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17</a:t>
            </a:r>
          </a:p>
        </p:txBody>
      </p:sp>
      <p:sp>
        <p:nvSpPr>
          <p:cNvPr id="17" name="TextBox 16">
            <a:extLst>
              <a:ext uri="{FF2B5EF4-FFF2-40B4-BE49-F238E27FC236}">
                <a16:creationId xmlns:a16="http://schemas.microsoft.com/office/drawing/2014/main" id="{BC1BF9A3-5034-4B51-ACF0-2C98BC3F6546}"/>
              </a:ext>
            </a:extLst>
          </p:cNvPr>
          <p:cNvSpPr txBox="1"/>
          <p:nvPr/>
        </p:nvSpPr>
        <p:spPr>
          <a:xfrm>
            <a:off x="6690719" y="1264479"/>
            <a:ext cx="6134470"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a:ea typeface="+mn-ea"/>
                <a:cs typeface="+mn-cs"/>
              </a:rPr>
              <a:t>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Quantitative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Qualitative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Mixed method</a:t>
            </a:r>
          </a:p>
        </p:txBody>
      </p:sp>
      <p:sp>
        <p:nvSpPr>
          <p:cNvPr id="18" name="TextBox 17">
            <a:extLst>
              <a:ext uri="{FF2B5EF4-FFF2-40B4-BE49-F238E27FC236}">
                <a16:creationId xmlns:a16="http://schemas.microsoft.com/office/drawing/2014/main" id="{0FA3E344-8574-43B7-85FC-AC3E89E83C68}"/>
              </a:ext>
            </a:extLst>
          </p:cNvPr>
          <p:cNvSpPr txBox="1"/>
          <p:nvPr/>
        </p:nvSpPr>
        <p:spPr>
          <a:xfrm>
            <a:off x="2312786" y="1175045"/>
            <a:ext cx="7449126" cy="20159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a:ea typeface="+mn-ea"/>
                <a:cs typeface="+mn-cs"/>
              </a:rPr>
              <a:t>Databases: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Medline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CINAHL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SCOPUS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EMBASE</a:t>
            </a:r>
            <a:endParaRPr lang="en-GB" dirty="0"/>
          </a:p>
        </p:txBody>
      </p:sp>
      <p:sp>
        <p:nvSpPr>
          <p:cNvPr id="19" name="TextBox 18">
            <a:extLst>
              <a:ext uri="{FF2B5EF4-FFF2-40B4-BE49-F238E27FC236}">
                <a16:creationId xmlns:a16="http://schemas.microsoft.com/office/drawing/2014/main" id="{C421D3F3-7A35-4924-B240-6ED92557FAE9}"/>
              </a:ext>
            </a:extLst>
          </p:cNvPr>
          <p:cNvSpPr txBox="1"/>
          <p:nvPr/>
        </p:nvSpPr>
        <p:spPr>
          <a:xfrm>
            <a:off x="4743336" y="3745611"/>
            <a:ext cx="7860144" cy="1175258"/>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Medical Specialities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2060"/>
                </a:solidFill>
                <a:effectLst/>
                <a:uLnTx/>
                <a:uFillTx/>
                <a:latin typeface="Arial" panose="020B0604020202020204"/>
                <a:ea typeface="+mn-ea"/>
                <a:cs typeface="+mn-cs"/>
              </a:rPr>
              <a:t>Clinical settings</a:t>
            </a:r>
          </a:p>
        </p:txBody>
      </p:sp>
      <p:sp>
        <p:nvSpPr>
          <p:cNvPr id="20" name="TextBox 19">
            <a:extLst>
              <a:ext uri="{FF2B5EF4-FFF2-40B4-BE49-F238E27FC236}">
                <a16:creationId xmlns:a16="http://schemas.microsoft.com/office/drawing/2014/main" id="{F44EEBC3-8362-4FD5-AA7E-0A3262FAE4F3}"/>
              </a:ext>
            </a:extLst>
          </p:cNvPr>
          <p:cNvSpPr txBox="1"/>
          <p:nvPr/>
        </p:nvSpPr>
        <p:spPr>
          <a:xfrm>
            <a:off x="9945628" y="3948761"/>
            <a:ext cx="7860144" cy="800412"/>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3500" b="0" i="0" u="none" strike="noStrike" kern="1200" cap="none" spc="0" normalizeH="0" baseline="0" noProof="0" dirty="0">
                <a:ln>
                  <a:noFill/>
                </a:ln>
                <a:solidFill>
                  <a:srgbClr val="002060"/>
                </a:solidFill>
                <a:effectLst/>
                <a:uLnTx/>
                <a:uFillTx/>
                <a:latin typeface="Arial" panose="020B0604020202020204"/>
                <a:ea typeface="+mn-ea"/>
                <a:cs typeface="+mn-cs"/>
              </a:rPr>
              <a:t>Articles</a:t>
            </a:r>
          </a:p>
        </p:txBody>
      </p:sp>
    </p:spTree>
    <p:extLst>
      <p:ext uri="{BB962C8B-B14F-4D97-AF65-F5344CB8AC3E}">
        <p14:creationId xmlns:p14="http://schemas.microsoft.com/office/powerpoint/2010/main" val="951427068"/>
      </p:ext>
    </p:extLst>
  </p:cSld>
  <p:clrMapOvr>
    <a:masterClrMapping/>
  </p:clrMapOvr>
  <mc:AlternateContent xmlns:mc="http://schemas.openxmlformats.org/markup-compatibility/2006" xmlns:p14="http://schemas.microsoft.com/office/powerpoint/2010/main">
    <mc:Choice Requires="p14">
      <p:transition spd="slow" p14:dur="2000" advTm="16230"/>
    </mc:Choice>
    <mc:Fallback xmlns="">
      <p:transition spd="slow" advTm="162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9D77-3459-41BA-9325-1E86F07945C2}"/>
              </a:ext>
            </a:extLst>
          </p:cNvPr>
          <p:cNvSpPr>
            <a:spLocks noGrp="1"/>
          </p:cNvSpPr>
          <p:nvPr>
            <p:ph type="title"/>
          </p:nvPr>
        </p:nvSpPr>
        <p:spPr>
          <a:xfrm>
            <a:off x="178590" y="0"/>
            <a:ext cx="11029616" cy="1188720"/>
          </a:xfrm>
        </p:spPr>
        <p:txBody>
          <a:bodyPr>
            <a:normAutofit/>
          </a:bodyPr>
          <a:lstStyle/>
          <a:p>
            <a:r>
              <a:rPr lang="en-GB" sz="3000" b="1" dirty="0">
                <a:solidFill>
                  <a:schemeClr val="accent1"/>
                </a:solidFill>
              </a:rPr>
              <a:t>Results</a:t>
            </a:r>
            <a:endParaRPr lang="en-GB" sz="3000" b="1" dirty="0">
              <a:solidFill>
                <a:srgbClr val="002B82"/>
              </a:solidFill>
            </a:endParaRPr>
          </a:p>
        </p:txBody>
      </p:sp>
      <p:sp>
        <p:nvSpPr>
          <p:cNvPr id="7" name="Rectangle 6">
            <a:extLst>
              <a:ext uri="{FF2B5EF4-FFF2-40B4-BE49-F238E27FC236}">
                <a16:creationId xmlns:a16="http://schemas.microsoft.com/office/drawing/2014/main" id="{356AB904-CB7D-4C87-A29D-72BCF0B4A009}"/>
              </a:ext>
            </a:extLst>
          </p:cNvPr>
          <p:cNvSpPr/>
          <p:nvPr/>
        </p:nvSpPr>
        <p:spPr>
          <a:xfrm>
            <a:off x="4729863" y="2504216"/>
            <a:ext cx="1408583" cy="3170099"/>
          </a:xfrm>
          <a:prstGeom prst="rect">
            <a:avLst/>
          </a:prstGeom>
          <a:noFill/>
        </p:spPr>
        <p:txBody>
          <a:bodyPr wrap="square" lIns="91440" tIns="45720" rIns="91440" bIns="45720">
            <a:spAutoFit/>
          </a:bodyPr>
          <a:lstStyle/>
          <a:p>
            <a:pPr algn="ctr"/>
            <a:r>
              <a:rPr lang="en-US" sz="20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5</a:t>
            </a:r>
          </a:p>
        </p:txBody>
      </p:sp>
      <p:grpSp>
        <p:nvGrpSpPr>
          <p:cNvPr id="8" name="Group 7">
            <a:extLst>
              <a:ext uri="{FF2B5EF4-FFF2-40B4-BE49-F238E27FC236}">
                <a16:creationId xmlns:a16="http://schemas.microsoft.com/office/drawing/2014/main" id="{375FD525-674F-48F4-8A7C-BA7AFBEFE77F}"/>
              </a:ext>
            </a:extLst>
          </p:cNvPr>
          <p:cNvGrpSpPr/>
          <p:nvPr/>
        </p:nvGrpSpPr>
        <p:grpSpPr>
          <a:xfrm>
            <a:off x="4595939" y="1738476"/>
            <a:ext cx="2999296" cy="902211"/>
            <a:chOff x="5007419" y="1890876"/>
            <a:chExt cx="2999296" cy="902211"/>
          </a:xfrm>
        </p:grpSpPr>
        <p:pic>
          <p:nvPicPr>
            <p:cNvPr id="1026" name="Picture 2" descr="Scan Icons - Download Free Vector Icons | Noun Project">
              <a:extLst>
                <a:ext uri="{FF2B5EF4-FFF2-40B4-BE49-F238E27FC236}">
                  <a16:creationId xmlns:a16="http://schemas.microsoft.com/office/drawing/2014/main" id="{DB0B5B6D-1D0D-4B7E-B8F7-62B025E43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19" y="1890876"/>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903B2C0-3B2A-4A41-BCC9-5853531ADC33}"/>
                </a:ext>
              </a:extLst>
            </p:cNvPr>
            <p:cNvSpPr txBox="1"/>
            <p:nvPr/>
          </p:nvSpPr>
          <p:spPr>
            <a:xfrm>
              <a:off x="5768340" y="2392977"/>
              <a:ext cx="2238375" cy="400110"/>
            </a:xfrm>
            <a:prstGeom prst="rect">
              <a:avLst/>
            </a:prstGeom>
            <a:noFill/>
          </p:spPr>
          <p:txBody>
            <a:bodyPr wrap="square" rtlCol="0">
              <a:spAutoFit/>
            </a:bodyPr>
            <a:lstStyle/>
            <a:p>
              <a:r>
                <a:rPr lang="en-GB" sz="2000" b="1" dirty="0">
                  <a:solidFill>
                    <a:srgbClr val="002B82"/>
                  </a:solidFill>
                </a:rPr>
                <a:t>Prognosis</a:t>
              </a:r>
            </a:p>
          </p:txBody>
        </p:sp>
      </p:grpSp>
      <p:grpSp>
        <p:nvGrpSpPr>
          <p:cNvPr id="9" name="Group 8">
            <a:extLst>
              <a:ext uri="{FF2B5EF4-FFF2-40B4-BE49-F238E27FC236}">
                <a16:creationId xmlns:a16="http://schemas.microsoft.com/office/drawing/2014/main" id="{A3E0A4EF-C9CC-4852-8B37-B6513D23D550}"/>
              </a:ext>
            </a:extLst>
          </p:cNvPr>
          <p:cNvGrpSpPr/>
          <p:nvPr/>
        </p:nvGrpSpPr>
        <p:grpSpPr>
          <a:xfrm>
            <a:off x="1970387" y="2674620"/>
            <a:ext cx="2917647" cy="914400"/>
            <a:chOff x="2229467" y="3314700"/>
            <a:chExt cx="2917647" cy="914400"/>
          </a:xfrm>
        </p:grpSpPr>
        <p:pic>
          <p:nvPicPr>
            <p:cNvPr id="4" name="Graphic 3" descr="Medicine outline">
              <a:extLst>
                <a:ext uri="{FF2B5EF4-FFF2-40B4-BE49-F238E27FC236}">
                  <a16:creationId xmlns:a16="http://schemas.microsoft.com/office/drawing/2014/main" id="{D084AC36-312E-4BFD-83F2-886BDF78B95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229467" y="3314700"/>
              <a:ext cx="914400" cy="914400"/>
            </a:xfrm>
            <a:prstGeom prst="rect">
              <a:avLst/>
            </a:prstGeom>
          </p:spPr>
        </p:pic>
        <p:sp>
          <p:nvSpPr>
            <p:cNvPr id="22" name="TextBox 21">
              <a:extLst>
                <a:ext uri="{FF2B5EF4-FFF2-40B4-BE49-F238E27FC236}">
                  <a16:creationId xmlns:a16="http://schemas.microsoft.com/office/drawing/2014/main" id="{2833776C-00E9-4D2B-A865-05F188A97001}"/>
                </a:ext>
              </a:extLst>
            </p:cNvPr>
            <p:cNvSpPr txBox="1"/>
            <p:nvPr/>
          </p:nvSpPr>
          <p:spPr>
            <a:xfrm>
              <a:off x="2908739" y="3828990"/>
              <a:ext cx="2238375" cy="400110"/>
            </a:xfrm>
            <a:prstGeom prst="rect">
              <a:avLst/>
            </a:prstGeom>
            <a:noFill/>
          </p:spPr>
          <p:txBody>
            <a:bodyPr wrap="square" rtlCol="0">
              <a:spAutoFit/>
            </a:bodyPr>
            <a:lstStyle/>
            <a:p>
              <a:r>
                <a:rPr lang="en-GB" sz="2000" b="1" dirty="0">
                  <a:solidFill>
                    <a:srgbClr val="002B82"/>
                  </a:solidFill>
                </a:rPr>
                <a:t>Treatment</a:t>
              </a:r>
            </a:p>
          </p:txBody>
        </p:sp>
      </p:grpSp>
      <p:grpSp>
        <p:nvGrpSpPr>
          <p:cNvPr id="10" name="Group 9">
            <a:extLst>
              <a:ext uri="{FF2B5EF4-FFF2-40B4-BE49-F238E27FC236}">
                <a16:creationId xmlns:a16="http://schemas.microsoft.com/office/drawing/2014/main" id="{AA1E02F8-6812-4D45-BE8A-F26261F87C2D}"/>
              </a:ext>
            </a:extLst>
          </p:cNvPr>
          <p:cNvGrpSpPr/>
          <p:nvPr/>
        </p:nvGrpSpPr>
        <p:grpSpPr>
          <a:xfrm>
            <a:off x="2701712" y="4588433"/>
            <a:ext cx="2943770" cy="1007747"/>
            <a:chOff x="3143672" y="5380913"/>
            <a:chExt cx="2943770" cy="1007747"/>
          </a:xfrm>
        </p:grpSpPr>
        <p:pic>
          <p:nvPicPr>
            <p:cNvPr id="1032" name="Picture 8" descr="Prevention Icons - Download Free Vector Icons | Noun Project">
              <a:extLst>
                <a:ext uri="{FF2B5EF4-FFF2-40B4-BE49-F238E27FC236}">
                  <a16:creationId xmlns:a16="http://schemas.microsoft.com/office/drawing/2014/main" id="{0A92B887-8B42-4F74-AD7A-6F40D80113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672" y="538091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410F793-2F0B-42FC-8D5E-F89A11243B0D}"/>
                </a:ext>
              </a:extLst>
            </p:cNvPr>
            <p:cNvSpPr txBox="1"/>
            <p:nvPr/>
          </p:nvSpPr>
          <p:spPr>
            <a:xfrm>
              <a:off x="3849067" y="5988550"/>
              <a:ext cx="2238375" cy="400110"/>
            </a:xfrm>
            <a:prstGeom prst="rect">
              <a:avLst/>
            </a:prstGeom>
            <a:noFill/>
          </p:spPr>
          <p:txBody>
            <a:bodyPr wrap="square" rtlCol="0">
              <a:spAutoFit/>
            </a:bodyPr>
            <a:lstStyle/>
            <a:p>
              <a:r>
                <a:rPr lang="en-GB" sz="2000" b="1" dirty="0">
                  <a:solidFill>
                    <a:srgbClr val="002B82"/>
                  </a:solidFill>
                </a:rPr>
                <a:t>Prevention</a:t>
              </a:r>
            </a:p>
          </p:txBody>
        </p:sp>
      </p:grpSp>
      <p:grpSp>
        <p:nvGrpSpPr>
          <p:cNvPr id="5" name="Group 4">
            <a:extLst>
              <a:ext uri="{FF2B5EF4-FFF2-40B4-BE49-F238E27FC236}">
                <a16:creationId xmlns:a16="http://schemas.microsoft.com/office/drawing/2014/main" id="{F1FF4263-5757-483D-8F53-07258AAF9A95}"/>
              </a:ext>
            </a:extLst>
          </p:cNvPr>
          <p:cNvGrpSpPr/>
          <p:nvPr/>
        </p:nvGrpSpPr>
        <p:grpSpPr>
          <a:xfrm>
            <a:off x="6458818" y="4649393"/>
            <a:ext cx="2968319" cy="974986"/>
            <a:chOff x="6733138" y="5380913"/>
            <a:chExt cx="2968319" cy="974986"/>
          </a:xfrm>
        </p:grpSpPr>
        <p:pic>
          <p:nvPicPr>
            <p:cNvPr id="11" name="Graphic 10" descr="Stethoscope with solid fill">
              <a:extLst>
                <a:ext uri="{FF2B5EF4-FFF2-40B4-BE49-F238E27FC236}">
                  <a16:creationId xmlns:a16="http://schemas.microsoft.com/office/drawing/2014/main" id="{DD47C690-9D73-4B98-A9E1-ABD21B210F6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733138" y="5380913"/>
              <a:ext cx="914400" cy="914400"/>
            </a:xfrm>
            <a:prstGeom prst="rect">
              <a:avLst/>
            </a:prstGeom>
          </p:spPr>
        </p:pic>
        <p:sp>
          <p:nvSpPr>
            <p:cNvPr id="24" name="TextBox 23">
              <a:extLst>
                <a:ext uri="{FF2B5EF4-FFF2-40B4-BE49-F238E27FC236}">
                  <a16:creationId xmlns:a16="http://schemas.microsoft.com/office/drawing/2014/main" id="{B8B454F8-354E-44A1-B378-4F6B04BE5704}"/>
                </a:ext>
              </a:extLst>
            </p:cNvPr>
            <p:cNvSpPr txBox="1"/>
            <p:nvPr/>
          </p:nvSpPr>
          <p:spPr>
            <a:xfrm>
              <a:off x="7463082" y="5955789"/>
              <a:ext cx="2238375" cy="400110"/>
            </a:xfrm>
            <a:prstGeom prst="rect">
              <a:avLst/>
            </a:prstGeom>
            <a:noFill/>
          </p:spPr>
          <p:txBody>
            <a:bodyPr wrap="square" rtlCol="0">
              <a:spAutoFit/>
            </a:bodyPr>
            <a:lstStyle/>
            <a:p>
              <a:r>
                <a:rPr lang="en-GB" sz="2000" b="1" dirty="0">
                  <a:solidFill>
                    <a:srgbClr val="002B82"/>
                  </a:solidFill>
                </a:rPr>
                <a:t>Diagnosis</a:t>
              </a:r>
            </a:p>
          </p:txBody>
        </p:sp>
      </p:grpSp>
      <p:sp>
        <p:nvSpPr>
          <p:cNvPr id="3" name="Rectangle 2">
            <a:extLst>
              <a:ext uri="{FF2B5EF4-FFF2-40B4-BE49-F238E27FC236}">
                <a16:creationId xmlns:a16="http://schemas.microsoft.com/office/drawing/2014/main" id="{A2F0E3B9-62FC-41DD-96A2-187826CBE96A}"/>
              </a:ext>
            </a:extLst>
          </p:cNvPr>
          <p:cNvSpPr/>
          <p:nvPr/>
        </p:nvSpPr>
        <p:spPr>
          <a:xfrm>
            <a:off x="598751" y="955655"/>
            <a:ext cx="3557384" cy="553998"/>
          </a:xfrm>
          <a:prstGeom prst="rect">
            <a:avLst/>
          </a:prstGeom>
          <a:noFill/>
        </p:spPr>
        <p:txBody>
          <a:bodyPr wrap="none" lIns="91440" tIns="45720" rIns="91440" bIns="45720">
            <a:spAutoFit/>
          </a:bodyPr>
          <a:lstStyle/>
          <a:p>
            <a:pPr algn="ctr"/>
            <a:r>
              <a:rPr lang="en-US" sz="3000" b="0" cap="none" spc="0" dirty="0">
                <a:ln w="0"/>
                <a:solidFill>
                  <a:schemeClr val="tx1"/>
                </a:solidFill>
                <a:effectLst>
                  <a:outerShdw blurRad="38100" dist="19050" dir="2700000" algn="tl" rotWithShape="0">
                    <a:schemeClr val="dk1">
                      <a:alpha val="40000"/>
                    </a:schemeClr>
                  </a:outerShdw>
                </a:effectLst>
              </a:rPr>
              <a:t>Areas of application</a:t>
            </a:r>
          </a:p>
        </p:txBody>
      </p:sp>
      <p:grpSp>
        <p:nvGrpSpPr>
          <p:cNvPr id="6" name="Group 5">
            <a:extLst>
              <a:ext uri="{FF2B5EF4-FFF2-40B4-BE49-F238E27FC236}">
                <a16:creationId xmlns:a16="http://schemas.microsoft.com/office/drawing/2014/main" id="{4A7F5FC6-CA45-4D5D-9CC1-A5478B9930CB}"/>
              </a:ext>
            </a:extLst>
          </p:cNvPr>
          <p:cNvGrpSpPr/>
          <p:nvPr/>
        </p:nvGrpSpPr>
        <p:grpSpPr>
          <a:xfrm>
            <a:off x="7067520" y="2867055"/>
            <a:ext cx="3080767" cy="981045"/>
            <a:chOff x="7387560" y="3263295"/>
            <a:chExt cx="3080767" cy="981045"/>
          </a:xfrm>
        </p:grpSpPr>
        <p:pic>
          <p:nvPicPr>
            <p:cNvPr id="17" name="Graphic 16" descr="Group of people with solid fill">
              <a:extLst>
                <a:ext uri="{FF2B5EF4-FFF2-40B4-BE49-F238E27FC236}">
                  <a16:creationId xmlns:a16="http://schemas.microsoft.com/office/drawing/2014/main" id="{3928E1E5-315A-4F9E-A2AC-B47F421D260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387560" y="3263295"/>
              <a:ext cx="914400" cy="914400"/>
            </a:xfrm>
            <a:prstGeom prst="rect">
              <a:avLst/>
            </a:prstGeom>
          </p:spPr>
        </p:pic>
        <p:sp>
          <p:nvSpPr>
            <p:cNvPr id="18" name="TextBox 17">
              <a:extLst>
                <a:ext uri="{FF2B5EF4-FFF2-40B4-BE49-F238E27FC236}">
                  <a16:creationId xmlns:a16="http://schemas.microsoft.com/office/drawing/2014/main" id="{DD34AE84-94A9-4928-9AA9-41477CC6D01D}"/>
                </a:ext>
              </a:extLst>
            </p:cNvPr>
            <p:cNvSpPr txBox="1"/>
            <p:nvPr/>
          </p:nvSpPr>
          <p:spPr>
            <a:xfrm>
              <a:off x="8229952" y="3844230"/>
              <a:ext cx="2238375" cy="400110"/>
            </a:xfrm>
            <a:prstGeom prst="rect">
              <a:avLst/>
            </a:prstGeom>
            <a:noFill/>
          </p:spPr>
          <p:txBody>
            <a:bodyPr wrap="square" rtlCol="0">
              <a:spAutoFit/>
            </a:bodyPr>
            <a:lstStyle/>
            <a:p>
              <a:r>
                <a:rPr lang="en-GB" sz="2000" b="1" dirty="0">
                  <a:solidFill>
                    <a:srgbClr val="002B82"/>
                  </a:solidFill>
                </a:rPr>
                <a:t>Screening</a:t>
              </a:r>
            </a:p>
          </p:txBody>
        </p:sp>
      </p:grpSp>
    </p:spTree>
    <p:extLst>
      <p:ext uri="{BB962C8B-B14F-4D97-AF65-F5344CB8AC3E}">
        <p14:creationId xmlns:p14="http://schemas.microsoft.com/office/powerpoint/2010/main" val="2558563211"/>
      </p:ext>
    </p:extLst>
  </p:cSld>
  <p:clrMapOvr>
    <a:masterClrMapping/>
  </p:clrMapOvr>
  <mc:AlternateContent xmlns:mc="http://schemas.openxmlformats.org/markup-compatibility/2006" xmlns:p14="http://schemas.microsoft.com/office/powerpoint/2010/main">
    <mc:Choice Requires="p14">
      <p:transition spd="slow" p14:dur="2000" advTm="14721"/>
    </mc:Choice>
    <mc:Fallback xmlns="">
      <p:transition spd="slow" advTm="1472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6AB904-CB7D-4C87-A29D-72BCF0B4A009}"/>
              </a:ext>
            </a:extLst>
          </p:cNvPr>
          <p:cNvSpPr/>
          <p:nvPr/>
        </p:nvSpPr>
        <p:spPr>
          <a:xfrm>
            <a:off x="489756" y="1295400"/>
            <a:ext cx="1582884" cy="2400657"/>
          </a:xfrm>
          <a:prstGeom prst="rect">
            <a:avLst/>
          </a:prstGeom>
          <a:noFill/>
        </p:spPr>
        <p:txBody>
          <a:bodyPr wrap="square" lIns="91440" tIns="45720" rIns="91440" bIns="45720">
            <a:spAutoFit/>
          </a:bodyPr>
          <a:lstStyle/>
          <a:p>
            <a:pPr algn="ctr"/>
            <a:r>
              <a:rPr lang="en-US" sz="150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5</a:t>
            </a:r>
          </a:p>
        </p:txBody>
      </p:sp>
      <p:sp>
        <p:nvSpPr>
          <p:cNvPr id="37" name="TextBox 36">
            <a:extLst>
              <a:ext uri="{FF2B5EF4-FFF2-40B4-BE49-F238E27FC236}">
                <a16:creationId xmlns:a16="http://schemas.microsoft.com/office/drawing/2014/main" id="{5CA55236-1378-4C0F-A4C4-715FA4426D85}"/>
              </a:ext>
            </a:extLst>
          </p:cNvPr>
          <p:cNvSpPr txBox="1"/>
          <p:nvPr/>
        </p:nvSpPr>
        <p:spPr>
          <a:xfrm>
            <a:off x="2145451" y="1282545"/>
            <a:ext cx="8964509" cy="2343655"/>
          </a:xfrm>
          <a:prstGeom prst="rect">
            <a:avLst/>
          </a:prstGeom>
          <a:noFill/>
        </p:spPr>
        <p:txBody>
          <a:bodyPr wrap="square">
            <a:spAutoFit/>
          </a:bodyPr>
          <a:lstStyle/>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b="1" i="1" dirty="0">
                <a:solidFill>
                  <a:srgbClr val="002B82"/>
                </a:solidFill>
              </a:rPr>
              <a:t>Promote</a:t>
            </a:r>
            <a:r>
              <a:rPr lang="en-US" sz="2000" dirty="0">
                <a:solidFill>
                  <a:srgbClr val="002B82"/>
                </a:solidFill>
              </a:rPr>
              <a:t> patient’s engagement and communication. </a:t>
            </a:r>
          </a:p>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b="1" i="1" dirty="0">
                <a:solidFill>
                  <a:srgbClr val="002B82"/>
                </a:solidFill>
              </a:rPr>
              <a:t>Increase</a:t>
            </a:r>
            <a:r>
              <a:rPr lang="en-US" sz="2000" dirty="0">
                <a:solidFill>
                  <a:srgbClr val="002B82"/>
                </a:solidFill>
              </a:rPr>
              <a:t> patients confidence and compliance about their health decisions.</a:t>
            </a:r>
          </a:p>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b="1" i="1" dirty="0">
                <a:solidFill>
                  <a:srgbClr val="002B82"/>
                </a:solidFill>
              </a:rPr>
              <a:t>Inform</a:t>
            </a:r>
            <a:r>
              <a:rPr lang="en-US" sz="2000" dirty="0">
                <a:solidFill>
                  <a:srgbClr val="002B82"/>
                </a:solidFill>
              </a:rPr>
              <a:t> the clinical decision making of patients for consenting.</a:t>
            </a:r>
          </a:p>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b="1" i="1" dirty="0">
                <a:solidFill>
                  <a:srgbClr val="002B82"/>
                </a:solidFill>
              </a:rPr>
              <a:t>Present</a:t>
            </a:r>
            <a:r>
              <a:rPr lang="en-US" sz="2000" dirty="0">
                <a:solidFill>
                  <a:srgbClr val="002B82"/>
                </a:solidFill>
              </a:rPr>
              <a:t> risk estimated in an interactive and </a:t>
            </a:r>
            <a:r>
              <a:rPr lang="en-US" sz="2000" dirty="0" err="1">
                <a:solidFill>
                  <a:srgbClr val="002B82"/>
                </a:solidFill>
              </a:rPr>
              <a:t>individualised</a:t>
            </a:r>
            <a:r>
              <a:rPr lang="en-US" sz="2000" dirty="0">
                <a:solidFill>
                  <a:srgbClr val="002B82"/>
                </a:solidFill>
              </a:rPr>
              <a:t> manner.</a:t>
            </a:r>
          </a:p>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b="1" i="1" dirty="0">
                <a:solidFill>
                  <a:srgbClr val="002B82"/>
                </a:solidFill>
              </a:rPr>
              <a:t>Improve</a:t>
            </a:r>
            <a:r>
              <a:rPr lang="en-US" sz="2000" dirty="0">
                <a:solidFill>
                  <a:srgbClr val="002B82"/>
                </a:solidFill>
              </a:rPr>
              <a:t> satisfaction levels of patients towards their overall clinical care. </a:t>
            </a:r>
          </a:p>
        </p:txBody>
      </p:sp>
      <p:sp>
        <p:nvSpPr>
          <p:cNvPr id="11" name="TextBox 10">
            <a:extLst>
              <a:ext uri="{FF2B5EF4-FFF2-40B4-BE49-F238E27FC236}">
                <a16:creationId xmlns:a16="http://schemas.microsoft.com/office/drawing/2014/main" id="{CEC9C58B-7011-4852-B6BD-E9D007A9C3A1}"/>
              </a:ext>
            </a:extLst>
          </p:cNvPr>
          <p:cNvSpPr txBox="1"/>
          <p:nvPr/>
        </p:nvSpPr>
        <p:spPr>
          <a:xfrm>
            <a:off x="308610" y="241161"/>
            <a:ext cx="6134100" cy="553998"/>
          </a:xfrm>
          <a:prstGeom prst="rect">
            <a:avLst/>
          </a:prstGeom>
          <a:noFill/>
        </p:spPr>
        <p:txBody>
          <a:bodyPr wrap="square">
            <a:spAutoFit/>
          </a:bodyPr>
          <a:lstStyle/>
          <a:p>
            <a:r>
              <a:rPr kumimoji="0" lang="en-GB" sz="3000" b="1" i="0" u="none" strike="noStrike" kern="1200" cap="all" spc="0" normalizeH="0" baseline="0" noProof="0" dirty="0">
                <a:ln>
                  <a:noFill/>
                </a:ln>
                <a:solidFill>
                  <a:srgbClr val="D34817"/>
                </a:solidFill>
                <a:effectLst/>
                <a:uLnTx/>
                <a:uFillTx/>
                <a:latin typeface="Arial" panose="020B0604020202020204"/>
                <a:ea typeface="+mj-ea"/>
                <a:cs typeface="+mj-cs"/>
              </a:rPr>
              <a:t>Results</a:t>
            </a:r>
            <a:endParaRPr lang="en-GB" b="1" dirty="0"/>
          </a:p>
        </p:txBody>
      </p:sp>
      <p:sp>
        <p:nvSpPr>
          <p:cNvPr id="14" name="Rectangle 13">
            <a:extLst>
              <a:ext uri="{FF2B5EF4-FFF2-40B4-BE49-F238E27FC236}">
                <a16:creationId xmlns:a16="http://schemas.microsoft.com/office/drawing/2014/main" id="{BB6DF808-7C18-4CB4-B253-0082FD50C3EC}"/>
              </a:ext>
            </a:extLst>
          </p:cNvPr>
          <p:cNvSpPr/>
          <p:nvPr/>
        </p:nvSpPr>
        <p:spPr>
          <a:xfrm>
            <a:off x="625368" y="742295"/>
            <a:ext cx="5546327" cy="553998"/>
          </a:xfrm>
          <a:prstGeom prst="rect">
            <a:avLst/>
          </a:prstGeom>
          <a:noFill/>
        </p:spPr>
        <p:txBody>
          <a:bodyPr wrap="none" lIns="91440" tIns="45720" rIns="91440" bIns="45720">
            <a:spAutoFit/>
          </a:bodyPr>
          <a:lstStyle/>
          <a:p>
            <a:pPr algn="ctr"/>
            <a:r>
              <a:rPr lang="en-US" sz="3000" b="0" cap="none" spc="0" dirty="0">
                <a:ln w="0"/>
                <a:solidFill>
                  <a:schemeClr val="tx1"/>
                </a:solidFill>
                <a:effectLst>
                  <a:outerShdw blurRad="38100" dist="19050" dir="2700000" algn="tl" rotWithShape="0">
                    <a:schemeClr val="dk1">
                      <a:alpha val="40000"/>
                    </a:schemeClr>
                  </a:outerShdw>
                </a:effectLst>
              </a:rPr>
              <a:t>Positive influence of AI on SDM</a:t>
            </a:r>
          </a:p>
        </p:txBody>
      </p:sp>
      <p:sp>
        <p:nvSpPr>
          <p:cNvPr id="18" name="Rectangle 17">
            <a:extLst>
              <a:ext uri="{FF2B5EF4-FFF2-40B4-BE49-F238E27FC236}">
                <a16:creationId xmlns:a16="http://schemas.microsoft.com/office/drawing/2014/main" id="{B2550AB4-663E-452F-A8A0-0D24F4203CDB}"/>
              </a:ext>
            </a:extLst>
          </p:cNvPr>
          <p:cNvSpPr/>
          <p:nvPr/>
        </p:nvSpPr>
        <p:spPr>
          <a:xfrm>
            <a:off x="623799" y="3912215"/>
            <a:ext cx="7744043" cy="553998"/>
          </a:xfrm>
          <a:prstGeom prst="rect">
            <a:avLst/>
          </a:prstGeom>
          <a:noFill/>
        </p:spPr>
        <p:txBody>
          <a:bodyPr wrap="none" lIns="91440" tIns="45720" rIns="91440" bIns="45720">
            <a:spAutoFit/>
          </a:bodyPr>
          <a:lstStyle/>
          <a:p>
            <a:pPr algn="ctr"/>
            <a:r>
              <a:rPr lang="en-US" sz="3000" dirty="0">
                <a:ln w="0"/>
                <a:effectLst>
                  <a:outerShdw blurRad="38100" dist="19050" dir="2700000" algn="tl" rotWithShape="0">
                    <a:schemeClr val="dk1">
                      <a:alpha val="40000"/>
                    </a:schemeClr>
                  </a:outerShdw>
                </a:effectLst>
              </a:rPr>
              <a:t>Barriers to the application of AI decision aids</a:t>
            </a:r>
            <a:endParaRPr lang="en-US" sz="3000" b="0" cap="none" spc="0" dirty="0">
              <a:ln w="0"/>
              <a:solidFill>
                <a:schemeClr val="tx1"/>
              </a:solidFill>
              <a:effectLst>
                <a:outerShdw blurRad="38100" dist="19050" dir="2700000" algn="tl" rotWithShape="0">
                  <a:schemeClr val="dk1">
                    <a:alpha val="40000"/>
                  </a:schemeClr>
                </a:outerShdw>
              </a:effectLst>
            </a:endParaRPr>
          </a:p>
        </p:txBody>
      </p:sp>
      <p:sp>
        <p:nvSpPr>
          <p:cNvPr id="19" name="TextBox 18">
            <a:extLst>
              <a:ext uri="{FF2B5EF4-FFF2-40B4-BE49-F238E27FC236}">
                <a16:creationId xmlns:a16="http://schemas.microsoft.com/office/drawing/2014/main" id="{18E12848-CE00-450D-8E0F-9B491F74A895}"/>
              </a:ext>
            </a:extLst>
          </p:cNvPr>
          <p:cNvSpPr txBox="1"/>
          <p:nvPr/>
        </p:nvSpPr>
        <p:spPr>
          <a:xfrm>
            <a:off x="2152650" y="4516983"/>
            <a:ext cx="8241030" cy="958660"/>
          </a:xfrm>
          <a:prstGeom prst="rect">
            <a:avLst/>
          </a:prstGeom>
          <a:noFill/>
        </p:spPr>
        <p:txBody>
          <a:bodyPr wrap="square">
            <a:spAutoFit/>
          </a:bodyPr>
          <a:lstStyle/>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dirty="0">
                <a:solidFill>
                  <a:srgbClr val="002B82"/>
                </a:solidFill>
              </a:rPr>
              <a:t>Variation in technology and health literacy levels among patients</a:t>
            </a:r>
          </a:p>
          <a:p>
            <a:pPr marL="285750" indent="-285750">
              <a:lnSpc>
                <a:spcPct val="150000"/>
              </a:lnSpc>
              <a:buBlip>
                <a:blip r:embed="rId2">
                  <a:extLst>
                    <a:ext uri="{96DAC541-7B7A-43D3-8B79-37D633B846F1}">
                      <asvg:svgBlip xmlns="" xmlns:asvg="http://schemas.microsoft.com/office/drawing/2016/SVG/main" r:embed="rId3"/>
                    </a:ext>
                  </a:extLst>
                </a:blip>
              </a:buBlip>
            </a:pPr>
            <a:r>
              <a:rPr lang="en-US" sz="2000" dirty="0">
                <a:solidFill>
                  <a:srgbClr val="002B82"/>
                </a:solidFill>
              </a:rPr>
              <a:t>Missing information from the tool from clinicians’ perspective</a:t>
            </a:r>
          </a:p>
        </p:txBody>
      </p:sp>
    </p:spTree>
    <p:extLst>
      <p:ext uri="{BB962C8B-B14F-4D97-AF65-F5344CB8AC3E}">
        <p14:creationId xmlns:p14="http://schemas.microsoft.com/office/powerpoint/2010/main" val="3091433122"/>
      </p:ext>
    </p:extLst>
  </p:cSld>
  <p:clrMapOvr>
    <a:masterClrMapping/>
  </p:clrMapOvr>
  <mc:AlternateContent xmlns:mc="http://schemas.openxmlformats.org/markup-compatibility/2006" xmlns:p14="http://schemas.microsoft.com/office/powerpoint/2010/main">
    <mc:Choice Requires="p14">
      <p:transition spd="slow" p14:dur="2000" advTm="94644"/>
    </mc:Choice>
    <mc:Fallback xmlns="">
      <p:transition spd="slow" advTm="946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D09705A-D3BC-4D6B-8606-3B2CAAF8D9D3}"/>
              </a:ext>
            </a:extLst>
          </p:cNvPr>
          <p:cNvGraphicFramePr/>
          <p:nvPr>
            <p:extLst>
              <p:ext uri="{D42A27DB-BD31-4B8C-83A1-F6EECF244321}">
                <p14:modId xmlns:p14="http://schemas.microsoft.com/office/powerpoint/2010/main" val="907915361"/>
              </p:ext>
            </p:extLst>
          </p:nvPr>
        </p:nvGraphicFramePr>
        <p:xfrm>
          <a:off x="0" y="231986"/>
          <a:ext cx="11912600" cy="610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903601"/>
      </p:ext>
    </p:extLst>
  </p:cSld>
  <p:clrMapOvr>
    <a:masterClrMapping/>
  </p:clrMapOvr>
  <mc:AlternateContent xmlns:mc="http://schemas.openxmlformats.org/markup-compatibility/2006" xmlns:p14="http://schemas.microsoft.com/office/powerpoint/2010/main">
    <mc:Choice Requires="p14">
      <p:transition spd="slow" p14:dur="2000" advTm="30871"/>
    </mc:Choice>
    <mc:Fallback xmlns="">
      <p:transition spd="slow" advTm="30871"/>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422</TotalTime>
  <Words>357</Words>
  <Application>Microsoft Office PowerPoint</Application>
  <PresentationFormat>Widescreen</PresentationFormat>
  <Paragraphs>52</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Main Event</vt:lpstr>
      <vt:lpstr>PowerPoint Presentation</vt:lpstr>
      <vt:lpstr>Background</vt:lpstr>
      <vt:lpstr>Methods</vt:lpstr>
      <vt:lpstr>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decision aids; what do patients and clinicians believe?!</dc:title>
  <dc:creator>Nehal Hassan</dc:creator>
  <cp:lastModifiedBy>Cheeseman, Mark</cp:lastModifiedBy>
  <cp:revision>36</cp:revision>
  <dcterms:created xsi:type="dcterms:W3CDTF">2021-06-08T11:36:27Z</dcterms:created>
  <dcterms:modified xsi:type="dcterms:W3CDTF">2021-09-03T09:57:29Z</dcterms:modified>
</cp:coreProperties>
</file>