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E8BFFA-8867-B19A-CF5E-FF67777DF9BD}" name="Jennifer Smith" initials="JS" userId="ab788047900c272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8260-6C50-42FF-9DDF-5AA6C6362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F01F3-59BB-44B6-8386-57F3E09B6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46A39-913F-4F91-B989-2627A429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4991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https://future.nhs.uk/UKMedsInfoNetwk/view?objectId=31109200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4448D-A49D-4B3A-9CB0-AD4D9441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079A9E-8571-4B74-8CF5-5321E52E23F6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" t="5737" r="4415" b="11476"/>
          <a:stretch/>
        </p:blipFill>
        <p:spPr bwMode="auto">
          <a:xfrm>
            <a:off x="447040" y="141288"/>
            <a:ext cx="1788160" cy="12423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5EB99B-4DE0-4CE6-8AF9-0C2A367A9EBB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660" y="180659"/>
            <a:ext cx="1638300" cy="941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108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FD00F-1011-48E3-AE46-A56ACFD4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C2645-9559-4083-A895-BC2250381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CF711-7F64-44AA-AAA4-153995455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A344-3E2D-41F8-904B-5445F3E6963F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91840-F68F-4FEF-A21F-0A5C1920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A194B-9BC6-4858-9151-6FAC0ED8A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A02615-1652-4325-B247-5769964996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8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e/bLhgSJP09v" TargetMode="External"/><Relationship Id="rId2" Type="http://schemas.openxmlformats.org/officeDocument/2006/relationships/hyperlink" Target="https://irmis.wales.nhs.uk/Login.asp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D8C51-AD32-4DC2-B1F8-A41AA3E16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4770" y="1423837"/>
            <a:ext cx="9144000" cy="1870944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 in Medicines Information Scheme (IRMIS)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9339E-78B5-4621-A63A-F7A94D61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9404"/>
            <a:ext cx="9144000" cy="1655762"/>
          </a:xfrm>
        </p:spPr>
        <p:txBody>
          <a:bodyPr>
            <a:normAutofit/>
          </a:bodyPr>
          <a:lstStyle/>
          <a:p>
            <a:r>
              <a:rPr lang="en-GB" sz="4400" b="1" dirty="0"/>
              <a:t>Q3: July to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64915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9EFA36-25AF-4C6D-9D9D-F0133B66C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98246"/>
            <a:ext cx="4412419" cy="3626217"/>
          </a:xfrm>
        </p:spPr>
        <p:txBody>
          <a:bodyPr anchor="t">
            <a:normAutofit/>
          </a:bodyPr>
          <a:lstStyle/>
          <a:p>
            <a:pPr algn="r"/>
            <a:r>
              <a:rPr lang="en-GB" sz="8000" b="1">
                <a:solidFill>
                  <a:srgbClr val="FFFFFF"/>
                </a:solidFill>
              </a:rPr>
              <a:t>The stats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12034" y="1267063"/>
            <a:ext cx="368480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55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6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63C1F2-8BE6-24BD-E84A-7500271C8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22143"/>
              </p:ext>
            </p:extLst>
          </p:nvPr>
        </p:nvGraphicFramePr>
        <p:xfrm>
          <a:off x="5447322" y="58877"/>
          <a:ext cx="6455221" cy="6740245"/>
        </p:xfrm>
        <a:graphic>
          <a:graphicData uri="http://schemas.openxmlformats.org/drawingml/2006/table">
            <a:tbl>
              <a:tblPr firstRow="1" firstCol="1" bandRow="1"/>
              <a:tblGrid>
                <a:gridCol w="2883526">
                  <a:extLst>
                    <a:ext uri="{9D8B030D-6E8A-4147-A177-3AD203B41FA5}">
                      <a16:colId xmlns:a16="http://schemas.microsoft.com/office/drawing/2014/main" val="2527718174"/>
                    </a:ext>
                  </a:extLst>
                </a:gridCol>
                <a:gridCol w="3571695">
                  <a:extLst>
                    <a:ext uri="{9D8B030D-6E8A-4147-A177-3AD203B41FA5}">
                      <a16:colId xmlns:a16="http://schemas.microsoft.com/office/drawing/2014/main" val="2731626343"/>
                    </a:ext>
                  </a:extLst>
                </a:gridCol>
              </a:tblGrid>
              <a:tr h="877078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D9F1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Enquiries</a:t>
                      </a:r>
                      <a:endParaRPr lang="en-GB" sz="2000" b="0" i="0" u="none" strike="noStrike" dirty="0">
                        <a:effectLst/>
                        <a:highlight>
                          <a:srgbClr val="C6D9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D9F1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Publications/Pro-active work</a:t>
                      </a:r>
                      <a:endParaRPr lang="en-GB" sz="2000" b="0" i="0" u="none" strike="noStrike" dirty="0">
                        <a:effectLst/>
                        <a:highlight>
                          <a:srgbClr val="C6D9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693284"/>
                  </a:ext>
                </a:extLst>
              </a:tr>
              <a:tr h="877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for this period: 10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for this period: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645352"/>
                  </a:ext>
                </a:extLst>
              </a:tr>
              <a:tr h="469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errors: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errors: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564947"/>
                  </a:ext>
                </a:extLst>
              </a:tr>
              <a:tr h="877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of near misses: 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of near misses: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20261"/>
                  </a:ext>
                </a:extLst>
              </a:tr>
              <a:tr h="877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related to data: 4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related to data: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772826"/>
                  </a:ext>
                </a:extLst>
              </a:tr>
              <a:tr h="877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related to advice: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related to advice: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668147"/>
                  </a:ext>
                </a:extLst>
              </a:tr>
              <a:tr h="1284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where description 'not known’: 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where description 'not known’: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316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7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E942-F6B9-4CD3-A3F5-8AE437967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671" y="485549"/>
            <a:ext cx="7870372" cy="13759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Top 3 QRMG recommendations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6528C4-3FC8-466F-8017-6788AF650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90320"/>
              </p:ext>
            </p:extLst>
          </p:nvPr>
        </p:nvGraphicFramePr>
        <p:xfrm>
          <a:off x="1752600" y="2158999"/>
          <a:ext cx="8915400" cy="4213451"/>
        </p:xfrm>
        <a:graphic>
          <a:graphicData uri="http://schemas.openxmlformats.org/drawingml/2006/table">
            <a:tbl>
              <a:tblPr firstRow="1" firstCol="1" bandRow="1"/>
              <a:tblGrid>
                <a:gridCol w="8915400">
                  <a:extLst>
                    <a:ext uri="{9D8B030D-6E8A-4147-A177-3AD203B41FA5}">
                      <a16:colId xmlns:a16="http://schemas.microsoft.com/office/drawing/2014/main" val="2648611098"/>
                    </a:ext>
                  </a:extLst>
                </a:gridCol>
              </a:tblGrid>
              <a:tr h="4213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 this quarter: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care to get the right recipient when sending emails: check the correct email address is recorded on MiDatabank; consider replying to the original email for email-receipt enquiries.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 not put unnecessary confidential information into emails.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Create templates for frequently used enquiry elements instead of copying-and-pasting from previous enquiries.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67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40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BC7D78-3E48-4E48-A142-13DADE047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8069" y="381935"/>
            <a:ext cx="4008583" cy="59744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Comments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20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D47445B3-DB66-4BA0-9262-FA7820463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7233" y="518400"/>
            <a:ext cx="4771607" cy="58379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Most errors involved: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H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  <a:effectLst/>
              </a:rPr>
              <a:t>igh workload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algn="l">
              <a:spcAft>
                <a:spcPts val="1000"/>
              </a:spcAft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  <a:effectLst/>
              </a:rPr>
              <a:t>The top enquiry types associated with the incidents were administration and dosage.</a:t>
            </a:r>
          </a:p>
          <a:p>
            <a:pPr indent="-228600" algn="l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algn="l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Most incidents were errors and their potential impact on patient safety was negligible.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9641B9D4-5529-5974-7A42-8DF03E70F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4900" y="538956"/>
            <a:ext cx="7493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1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1B1381-FA66-4E19-8D5E-978FFCC03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8069" y="381935"/>
            <a:ext cx="4008583" cy="59744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8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Q3 2024 Enquiry Incident Examples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92EBEB92-520C-4204-A92E-B4A0A52BA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337" y="272144"/>
            <a:ext cx="5548549" cy="62701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error in the answer. Instead of stating potassium chloride MR tablets (Slow K), the answer stated sodium chloride MR tablets (Slow K).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answer was emailed to the wrong person within the same organisation. This resulted in an enquirer receiving a delayed response.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sing a template answer from another enquiry, resulting in the answer being sent with the wrong drug stated, Botox instead of eliglustat.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enquiry answer compiled by a trainee pharmacist was not fully checked before being given out 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missed a significant side effect to raise.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Advising Tresiba vials could be substituted for cartridges when the product was not available as a vial. The answer was briefly researched whilst the caller was on hold and the answer given.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54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A754E-9897-8C49-3596-7DEBDFDF1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705" y="3311273"/>
            <a:ext cx="10525125" cy="3290888"/>
          </a:xfrm>
        </p:spPr>
        <p:txBody>
          <a:bodyPr>
            <a:noAutofit/>
          </a:bodyPr>
          <a:lstStyle/>
          <a:p>
            <a:r>
              <a:rPr lang="en-GB" sz="4000" dirty="0"/>
              <a:t>Please continue to report all medicines information or advice related incidents via </a:t>
            </a:r>
            <a:r>
              <a:rPr lang="en-GB" sz="4000" dirty="0">
                <a:hlinkClick r:id="rId2"/>
              </a:rPr>
              <a:t>https://irmis.wales.nhs.uk/Login.aspx</a:t>
            </a:r>
            <a:br>
              <a:rPr lang="en-GB" sz="4000" dirty="0"/>
            </a:br>
            <a:br>
              <a:rPr lang="en-GB" sz="4000" dirty="0"/>
            </a:br>
            <a:r>
              <a:rPr lang="en-GB" sz="4000" dirty="0"/>
              <a:t>UKMi QRMG are developing a </a:t>
            </a:r>
            <a:r>
              <a:rPr lang="en-GB" sz="4000" b="1" dirty="0"/>
              <a:t>new data collection tool </a:t>
            </a:r>
            <a:r>
              <a:rPr lang="en-GB" sz="4000" dirty="0"/>
              <a:t>to replace IRMIS from 1</a:t>
            </a:r>
            <a:r>
              <a:rPr lang="en-GB" sz="4000" baseline="30000" dirty="0"/>
              <a:t>st</a:t>
            </a:r>
            <a:r>
              <a:rPr lang="en-GB" sz="4000" dirty="0"/>
              <a:t> April 2025. </a:t>
            </a:r>
            <a:br>
              <a:rPr lang="en-GB" sz="4000" dirty="0"/>
            </a:br>
            <a:r>
              <a:rPr lang="en-GB" sz="4000" dirty="0"/>
              <a:t>Have your say on the data to collect by completing the survey at </a:t>
            </a:r>
            <a:r>
              <a:rPr lang="en-GB" sz="4000" dirty="0">
                <a:hlinkClick r:id="rId3"/>
              </a:rPr>
              <a:t>https://forms.office.com/e/bLhgSJP09v</a:t>
            </a:r>
            <a:r>
              <a:rPr lang="en-GB" sz="4000" dirty="0"/>
              <a:t> (closes 24/12/2024</a:t>
            </a:r>
          </a:p>
        </p:txBody>
      </p:sp>
    </p:spTree>
    <p:extLst>
      <p:ext uri="{BB962C8B-B14F-4D97-AF65-F5344CB8AC3E}">
        <p14:creationId xmlns:p14="http://schemas.microsoft.com/office/powerpoint/2010/main" val="3223812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402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Incident in Medicines Information Scheme (IRMIS)</vt:lpstr>
      <vt:lpstr>The stats</vt:lpstr>
      <vt:lpstr>Top 3 QRMG recommendations</vt:lpstr>
      <vt:lpstr>Comments</vt:lpstr>
      <vt:lpstr>Q3 2024 Enquiry Incident Examples</vt:lpstr>
      <vt:lpstr>Please continue to report all medicines information or advice related incidents via https://irmis.wales.nhs.uk/Login.aspx  UKMi QRMG are developing a new data collection tool to replace IRMIS from 1st April 2025.  Have your say on the data to collect by completing the survey at https://forms.office.com/e/bLhgSJP09v (closes 24/12/2024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HUSAIN, Iram (LONDON NORTH WEST UNIVERSITY HEALTHCARE NHS TRUST)</dc:creator>
  <cp:lastModifiedBy>HUSAIN, Iram (LONDON NORTH WEST UNIVERSITY HEALTHCARE NHS TRUST)</cp:lastModifiedBy>
  <cp:revision>24</cp:revision>
  <dcterms:created xsi:type="dcterms:W3CDTF">2022-03-08T11:18:28Z</dcterms:created>
  <dcterms:modified xsi:type="dcterms:W3CDTF">2024-12-12T13:46:16Z</dcterms:modified>
</cp:coreProperties>
</file>