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54" r:id="rId2"/>
  </p:sldMasterIdLst>
  <p:notesMasterIdLst>
    <p:notesMasterId r:id="rId8"/>
  </p:notesMasterIdLst>
  <p:handoutMasterIdLst>
    <p:handoutMasterId r:id="rId9"/>
  </p:handoutMasterIdLst>
  <p:sldIdLst>
    <p:sldId id="278" r:id="rId3"/>
    <p:sldId id="279" r:id="rId4"/>
    <p:sldId id="280" r:id="rId5"/>
    <p:sldId id="281" r:id="rId6"/>
    <p:sldId id="282" r:id="rId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239"/>
    <a:srgbClr val="005179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75" autoAdjust="0"/>
  </p:normalViewPr>
  <p:slideViewPr>
    <p:cSldViewPr snapToObjects="1">
      <p:cViewPr varScale="1">
        <p:scale>
          <a:sx n="100" d="100"/>
          <a:sy n="100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nuth-dept04\RDTC\rnas\OuDat\Medinfo\UKMI\UKMI%20Conference\2020\Remote%20working%20poster\Data\RDTC%20homeworking%20poster-data_Aug%202020-midb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uth-dept04\RDTC\rnas\OuDat\Medinfo\UKMI\UKMI%20Conference\2020\Remote%20working%20poster\Data\RDTC%20homeworking%20poster-data_Aug%202020-midb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nuth-dept04\RDTC\rnas\OuDat\Medinfo\UKMI\UKMI%20Conference\2020\Remote%20working%20poster\Data\RDTC%20homeworking%20poster-data_Aug%202020-midb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Average wait times (seconds)</a:t>
            </a:r>
          </a:p>
        </c:rich>
      </c:tx>
      <c:layout>
        <c:manualLayout>
          <c:xMode val="edge"/>
          <c:yMode val="edge"/>
          <c:x val="0.21870739195182809"/>
          <c:y val="2.2542990846970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52175439438112"/>
          <c:y val="0.18384201401430325"/>
          <c:w val="0.84124645385818053"/>
          <c:h val="0.60696850393700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Liberty!$B$16</c:f>
              <c:strCache>
                <c:ptCount val="1"/>
                <c:pt idx="0">
                  <c:v>Average wait times (seconds)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7D55-4924-9C7F-C464A7DA186C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7D55-4924-9C7F-C464A7DA186C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7D55-4924-9C7F-C464A7DA186C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7-7D55-4924-9C7F-C464A7DA186C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7D55-4924-9C7F-C464A7DA186C}"/>
              </c:ext>
            </c:extLst>
          </c:dPt>
          <c:dPt>
            <c:idx val="5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B-7D55-4924-9C7F-C464A7DA186C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7D55-4924-9C7F-C464A7DA186C}"/>
              </c:ext>
            </c:extLst>
          </c:dPt>
          <c:dLbls>
            <c:dLbl>
              <c:idx val="0"/>
              <c:layout>
                <c:manualLayout>
                  <c:x val="0.69583040671992358"/>
                  <c:y val="0.269999850991728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55-4924-9C7F-C464A7DA186C}"/>
                </c:ext>
              </c:extLst>
            </c:dLbl>
            <c:dLbl>
              <c:idx val="1"/>
              <c:layout>
                <c:manualLayout>
                  <c:x val="-0.13973643413637807"/>
                  <c:y val="-0.127615389260581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55-4924-9C7F-C464A7DA186C}"/>
                </c:ext>
              </c:extLst>
            </c:dLbl>
            <c:dLbl>
              <c:idx val="2"/>
              <c:layout>
                <c:manualLayout>
                  <c:x val="-0.1368848947227547"/>
                  <c:y val="0.4347332006898298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D55-4924-9C7F-C464A7DA186C}"/>
                </c:ext>
              </c:extLst>
            </c:dLbl>
            <c:dLbl>
              <c:idx val="3"/>
              <c:layout>
                <c:manualLayout>
                  <c:x val="-0.14535755281826135"/>
                  <c:y val="-5.37010125504177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D55-4924-9C7F-C464A7DA186C}"/>
                </c:ext>
              </c:extLst>
            </c:dLbl>
            <c:dLbl>
              <c:idx val="4"/>
              <c:layout>
                <c:manualLayout>
                  <c:x val="-0.1397364341363781"/>
                  <c:y val="8.53464481525719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D55-4924-9C7F-C464A7DA186C}"/>
                </c:ext>
              </c:extLst>
            </c:dLbl>
            <c:dLbl>
              <c:idx val="5"/>
              <c:layout>
                <c:manualLayout>
                  <c:x val="-0.13403290621244429"/>
                  <c:y val="0.12780910001356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D55-4924-9C7F-C464A7DA186C}"/>
                </c:ext>
              </c:extLst>
            </c:dLbl>
            <c:dLbl>
              <c:idx val="6"/>
              <c:layout>
                <c:manualLayout>
                  <c:x val="0"/>
                  <c:y val="0.12020660261504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D55-4924-9C7F-C464A7DA18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1"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Liberty!$C$14:$H$15</c:f>
              <c:multiLvlStrCache>
                <c:ptCount val="6"/>
                <c:lvl>
                  <c:pt idx="0">
                    <c:v>2019</c:v>
                  </c:pt>
                  <c:pt idx="1">
                    <c:v>2020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2019</c:v>
                  </c:pt>
                  <c:pt idx="5">
                    <c:v>2020</c:v>
                  </c:pt>
                </c:lvl>
                <c:lvl>
                  <c:pt idx="0">
                    <c:v>May</c:v>
                  </c:pt>
                  <c:pt idx="2">
                    <c:v>June</c:v>
                  </c:pt>
                  <c:pt idx="4">
                    <c:v>July</c:v>
                  </c:pt>
                </c:lvl>
              </c:multiLvlStrCache>
            </c:multiLvlStrRef>
          </c:cat>
          <c:val>
            <c:numRef>
              <c:f>Liberty!$C$16:$H$16</c:f>
              <c:numCache>
                <c:formatCode>mm:ss.0</c:formatCode>
                <c:ptCount val="6"/>
                <c:pt idx="0">
                  <c:v>6.018518518518519E-4</c:v>
                </c:pt>
                <c:pt idx="1">
                  <c:v>3.0092592592592595E-4</c:v>
                </c:pt>
                <c:pt idx="2">
                  <c:v>6.5972222222222213E-4</c:v>
                </c:pt>
                <c:pt idx="3">
                  <c:v>4.5138888888888892E-4</c:v>
                </c:pt>
                <c:pt idx="4">
                  <c:v>4.1666666666666669E-4</c:v>
                </c:pt>
                <c:pt idx="5">
                  <c:v>4.2824074074074075E-4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D55-4924-9C7F-C464A7DA1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9373568"/>
        <c:axId val="139375360"/>
      </c:barChart>
      <c:catAx>
        <c:axId val="139373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375360"/>
        <c:crosses val="autoZero"/>
        <c:auto val="1"/>
        <c:lblAlgn val="ctr"/>
        <c:lblOffset val="100"/>
        <c:noMultiLvlLbl val="0"/>
      </c:catAx>
      <c:valAx>
        <c:axId val="139375360"/>
        <c:scaling>
          <c:orientation val="minMax"/>
        </c:scaling>
        <c:delete val="0"/>
        <c:axPos val="l"/>
        <c:numFmt formatCode="mm:ss.0" sourceLinked="1"/>
        <c:majorTickMark val="none"/>
        <c:minorTickMark val="none"/>
        <c:tickLblPos val="nextTo"/>
        <c:crossAx val="139373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Liberty!$B$11</c:f>
              <c:strCache>
                <c:ptCount val="1"/>
                <c:pt idx="0">
                  <c:v>No. of  Calls Answered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0A62-4A30-BF61-E906ACD33FAE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0A62-4A30-BF61-E906ACD33FA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0A62-4A30-BF61-E906ACD33FAE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7-0A62-4A30-BF61-E906ACD33FAE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0A62-4A30-BF61-E906ACD33FAE}"/>
              </c:ext>
            </c:extLst>
          </c:dPt>
          <c:dPt>
            <c:idx val="5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B-0A62-4A30-BF61-E906ACD33FA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0A62-4A30-BF61-E906ACD33F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Liberty!$C$9:$H$10</c:f>
              <c:multiLvlStrCache>
                <c:ptCount val="6"/>
                <c:lvl>
                  <c:pt idx="0">
                    <c:v>2019</c:v>
                  </c:pt>
                  <c:pt idx="1">
                    <c:v>2020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2019</c:v>
                  </c:pt>
                  <c:pt idx="5">
                    <c:v>2020</c:v>
                  </c:pt>
                </c:lvl>
                <c:lvl>
                  <c:pt idx="0">
                    <c:v>May</c:v>
                  </c:pt>
                  <c:pt idx="2">
                    <c:v>June</c:v>
                  </c:pt>
                  <c:pt idx="4">
                    <c:v>July</c:v>
                  </c:pt>
                </c:lvl>
              </c:multiLvlStrCache>
            </c:multiLvlStrRef>
          </c:cat>
          <c:val>
            <c:numRef>
              <c:f>Liberty!$C$11:$H$11</c:f>
              <c:numCache>
                <c:formatCode>General</c:formatCode>
                <c:ptCount val="6"/>
                <c:pt idx="0">
                  <c:v>131</c:v>
                </c:pt>
                <c:pt idx="1">
                  <c:v>87</c:v>
                </c:pt>
                <c:pt idx="2">
                  <c:v>129</c:v>
                </c:pt>
                <c:pt idx="3">
                  <c:v>96</c:v>
                </c:pt>
                <c:pt idx="4">
                  <c:v>149</c:v>
                </c:pt>
                <c:pt idx="5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62-4A30-BF61-E906ACD33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9763072"/>
        <c:axId val="139785344"/>
      </c:barChart>
      <c:catAx>
        <c:axId val="139763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785344"/>
        <c:crosses val="autoZero"/>
        <c:auto val="1"/>
        <c:lblAlgn val="ctr"/>
        <c:lblOffset val="100"/>
        <c:noMultiLvlLbl val="0"/>
      </c:catAx>
      <c:valAx>
        <c:axId val="13978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97630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Average time taken (min)</a:t>
            </a:r>
          </a:p>
        </c:rich>
      </c:tx>
      <c:layout>
        <c:manualLayout>
          <c:xMode val="edge"/>
          <c:yMode val="edge"/>
          <c:x val="0.3319306909822852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04402121382378"/>
          <c:y val="1.9043640755288159E-2"/>
          <c:w val="0.75660953592023583"/>
          <c:h val="0.832619568387284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MIDB!$A$3:$B$3</c:f>
              <c:strCache>
                <c:ptCount val="1"/>
                <c:pt idx="0">
                  <c:v>AVG time taken(min)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C9D8-44D3-8C13-F4292DB0918F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C9D8-44D3-8C13-F4292DB0918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C9D8-44D3-8C13-F4292DB0918F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7-C9D8-44D3-8C13-F4292DB0918F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C9D8-44D3-8C13-F4292DB0918F}"/>
              </c:ext>
            </c:extLst>
          </c:dPt>
          <c:dPt>
            <c:idx val="5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B-C9D8-44D3-8C13-F4292DB0918F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D-C9D8-44D3-8C13-F4292DB0918F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F-C9D8-44D3-8C13-F4292DB0918F}"/>
              </c:ext>
            </c:extLst>
          </c:dPt>
          <c:dLbls>
            <c:dLbl>
              <c:idx val="0"/>
              <c:layout>
                <c:manualLayout>
                  <c:x val="2.2308264589282023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9D8-44D3-8C13-F4292DB091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MIDB!$C$1:$J$2</c:f>
              <c:multiLvlStrCache>
                <c:ptCount val="8"/>
                <c:lvl>
                  <c:pt idx="0">
                    <c:v>2019</c:v>
                  </c:pt>
                  <c:pt idx="1">
                    <c:v>2020</c:v>
                  </c:pt>
                  <c:pt idx="2">
                    <c:v>2019</c:v>
                  </c:pt>
                  <c:pt idx="3">
                    <c:v>2020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2019</c:v>
                  </c:pt>
                  <c:pt idx="7">
                    <c:v>2020</c:v>
                  </c:pt>
                </c:lvl>
                <c:lvl>
                  <c:pt idx="0">
                    <c:v>April</c:v>
                  </c:pt>
                  <c:pt idx="2">
                    <c:v>May</c:v>
                  </c:pt>
                  <c:pt idx="4">
                    <c:v>June</c:v>
                  </c:pt>
                  <c:pt idx="6">
                    <c:v>July</c:v>
                  </c:pt>
                </c:lvl>
              </c:multiLvlStrCache>
            </c:multiLvlStrRef>
          </c:cat>
          <c:val>
            <c:numRef>
              <c:f>MIDB!$C$3:$J$3</c:f>
              <c:numCache>
                <c:formatCode>General</c:formatCode>
                <c:ptCount val="8"/>
                <c:pt idx="0">
                  <c:v>42</c:v>
                </c:pt>
                <c:pt idx="1">
                  <c:v>50</c:v>
                </c:pt>
                <c:pt idx="2">
                  <c:v>44</c:v>
                </c:pt>
                <c:pt idx="3">
                  <c:v>45</c:v>
                </c:pt>
                <c:pt idx="4">
                  <c:v>51</c:v>
                </c:pt>
                <c:pt idx="5">
                  <c:v>48</c:v>
                </c:pt>
                <c:pt idx="6">
                  <c:v>41</c:v>
                </c:pt>
                <c:pt idx="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9D8-44D3-8C13-F4292DB09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40000"/>
        <c:axId val="140241536"/>
      </c:barChart>
      <c:catAx>
        <c:axId val="14024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0241536"/>
        <c:crosses val="autoZero"/>
        <c:auto val="1"/>
        <c:lblAlgn val="ctr"/>
        <c:lblOffset val="100"/>
        <c:noMultiLvlLbl val="0"/>
      </c:catAx>
      <c:valAx>
        <c:axId val="140241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02400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18AC097-F364-4452-8C84-65E8E9896B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8DDE169-5CBC-49D5-9BBC-71563824A3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F00905C-DA7E-483C-A7A6-756BC03C69CF}" type="datetimeFigureOut">
              <a:rPr lang="en-GB" altLang="en-US"/>
              <a:pPr>
                <a:defRPr/>
              </a:pPr>
              <a:t>24/08/2020</a:t>
            </a:fld>
            <a:endParaRPr lang="en-GB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4483432F-FEEC-4CFE-A285-08E255BDBAE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297F263C-8FE7-403B-8F70-40F5B7B4574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16F4C4-DC10-4133-A8A5-C389746810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6C3E64-26A8-4FB9-8BE5-CA0C27D62E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8FE24-6BCA-47CE-B900-239A181299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6CF9E4-561E-4461-BBA4-9F1D3762412D}" type="datetimeFigureOut">
              <a:rPr lang="en-GB"/>
              <a:pPr>
                <a:defRPr/>
              </a:pPr>
              <a:t>24/08/2020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3F9F41-711A-4D15-BD55-D576806198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573A0A2-7D4A-410A-B0E7-8B171167A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B1F60-9633-4BF4-8877-77F530E7E4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0668F-7C37-42EA-8DA0-720BC28C3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8C5C2E7-EBA6-4F5F-A38D-B10DA1EDBD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27B48C9-0C48-4F9B-937C-797E1AEFB0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38EF331-F253-477A-BA75-F046C127E7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FD3B472-C860-4ACB-907D-C8B68947F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918849-DE3C-4158-ADD5-0528CCD3A8A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4D8739D-4B45-4310-988E-765839F7C9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7E52B15-3672-4035-B9CE-DD2ED06E6E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1A3EC5A-FBD9-492B-A411-096799780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47B659-0386-465D-B0C1-3C95CE16DB31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C9B01355-2732-4046-B448-2077519875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E889DF3C-867E-44D1-8A36-5E91E6FC66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D52CFA3-6F96-44B8-8F45-05BE89DECC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77B7D2-DB9E-4684-BC83-A520333160B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CE06B-EEC7-4392-ACA3-03A06D60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9A58-BD29-49A2-B5E2-D9B9A87988EA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0DC4F-5A15-455F-A6BB-08BB45E8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B889E-4A11-45A7-9750-4900BD70A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37CC-9096-4E59-A679-842C5D229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45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EE4B-58A6-4BAB-8167-8C3221B9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09DE7-CEB1-4FE2-82E4-6192E75781F1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3EB53-A8B0-40A3-AA73-4C98D0DC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88855-2DFC-4AA4-A409-21CE2BCF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1957-76F0-4A8F-93FE-DDE16449F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3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EFC4-874F-4641-B516-EB8A88C9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CD99-B6E3-4F18-8788-E09EF03052C5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F920A-056E-4123-9D32-64F5740A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03CA6-7605-460D-91E0-B1449A4A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DCC5-BCC1-485A-92D6-5D61BD92F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94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8A4E58-08A0-44A8-B790-CEAD1705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8855" r="32295" b="83333"/>
          <a:stretch>
            <a:fillRect/>
          </a:stretch>
        </p:blipFill>
        <p:spPr bwMode="auto">
          <a:xfrm>
            <a:off x="0" y="0"/>
            <a:ext cx="6767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8227321-6F57-425C-BFF4-CE92D38735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6" t="8855" r="32295" b="83333"/>
          <a:stretch>
            <a:fillRect/>
          </a:stretch>
        </p:blipFill>
        <p:spPr bwMode="auto">
          <a:xfrm>
            <a:off x="4968875" y="0"/>
            <a:ext cx="4175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509ED17-BC48-4BF9-8FB8-4039B9D1D5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6" t="8855" r="32295" b="83333"/>
          <a:stretch>
            <a:fillRect/>
          </a:stretch>
        </p:blipFill>
        <p:spPr bwMode="auto">
          <a:xfrm>
            <a:off x="0" y="692150"/>
            <a:ext cx="1042988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619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72554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204864"/>
            <a:ext cx="7704856" cy="42379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052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680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08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929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00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68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72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93995-E486-471F-8BF8-3B7472CB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EFF5-2036-4113-88DC-40D09A499AEC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4E567-FBB4-4005-BDBF-5D067E21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08A07-68B2-44DC-A3D3-476796BF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4A24-A484-47FE-A031-E34CBCB6B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997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013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787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3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B0A91-1D5B-4482-A260-EAAB2A21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EA7ED-1579-4375-BFE1-34FADED6F031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52754-29FF-420E-90DE-DFE6853C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3CCCC-C9B1-4D3D-A55F-77DE9E85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30BF-BFFD-450C-8D64-3E7FE2BB2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3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523B4C-A6CE-4D9A-9784-6E5D025F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C5A9-2096-4018-A13F-A67EA0661453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963018-7D4C-48E5-BB2A-9B31255D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50A20B-83DF-4244-B8BD-49553A8BF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E5139-56B0-40F4-ACAE-4BC50A0C0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32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13F4E2-6980-428F-8F73-9CBD4613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C810-A2D3-4199-B25A-BA86EB71FA99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0145D5-ED93-49F7-B5C9-8B52F805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B7A567-CB0F-4E7C-B769-54DA5ED5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8091-D11E-4DFC-9EEA-0D40B3F5F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24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6A36970-836F-40BB-82C9-12AF34FB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7C7E-CD09-4382-8C26-B59505858B0A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D67454-91F5-47FB-AD05-C34FB0A0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C43025-7A1D-437C-8FF0-AA7122D3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AC36-EB18-4DC3-BF05-760F17E41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98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3EAC18-B9E6-4BB7-BE7C-AF0A5D91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AC9B-0396-48D0-AF7E-4D54DBE9CC5A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637876-1716-4BC1-8345-4ECE4C78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C1761A-13E8-4E82-9E7B-1089B89B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9751-EFB3-470C-855A-B3A24CF88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92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7FCB22-EFDB-4D33-B427-78F99C4C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6A5A-5834-4CA6-B331-B3D1B3C3BAD1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B55DDF-0505-42FC-9DDB-1DEC0E44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65F73F-D12A-4337-9F9B-542643AC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38441-FF1E-4EC0-BFD6-E93BE68C0C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03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4D2052-36AC-4CF9-B208-76D9F5F3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0B92-D7CA-45CC-AAA4-498871565B3B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905F29-C4BD-445E-9744-2B4C0E2DC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59CD5B-BBFE-4114-A335-DD8395B9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0E7D-478C-40BA-9F55-50A86635B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80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4460A83-1354-4F71-B4F2-C52C15A04C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B9FF0D0-4A73-431F-B014-195642859A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A65A7-9B17-4C5C-8F0B-32ACEEC9A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178713-1265-4D06-A74A-6D787839E254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CA9C0-EFDA-467F-93D4-4DC737099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98F3F-A27A-48DA-BCBF-6470A4D8C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17352-5158-4D37-8698-78EA542D2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E761A8A-00FC-4E89-A512-F6071527C9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8855" r="32295" b="83333"/>
          <a:stretch>
            <a:fillRect/>
          </a:stretch>
        </p:blipFill>
        <p:spPr bwMode="auto">
          <a:xfrm>
            <a:off x="0" y="0"/>
            <a:ext cx="6767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B06B126B-B316-44EC-B4A3-60325925D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6" t="8855" r="32295" b="83333"/>
          <a:stretch>
            <a:fillRect/>
          </a:stretch>
        </p:blipFill>
        <p:spPr bwMode="auto">
          <a:xfrm>
            <a:off x="4968875" y="0"/>
            <a:ext cx="4175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0B53142-1F7B-4875-AD78-4F306CE95C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6" t="8855" r="32295" b="83333"/>
          <a:stretch>
            <a:fillRect/>
          </a:stretch>
        </p:blipFill>
        <p:spPr bwMode="auto">
          <a:xfrm>
            <a:off x="0" y="692150"/>
            <a:ext cx="1042988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gov.uk/coronavirus/working-safely/work-from-home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D93B35A-46F8-4E29-8E54-6CF42E01CC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`1234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8BDC1-4458-47D8-9294-EEDCB28782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pic>
        <p:nvPicPr>
          <p:cNvPr id="6148" name="Picture 3" descr="Slide1.jpg">
            <a:extLst>
              <a:ext uri="{FF2B5EF4-FFF2-40B4-BE49-F238E27FC236}">
                <a16:creationId xmlns:a16="http://schemas.microsoft.com/office/drawing/2014/main" id="{13D342EF-8233-46F5-82EE-3F5EE6F07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Slide2.jpg">
            <a:extLst>
              <a:ext uri="{FF2B5EF4-FFF2-40B4-BE49-F238E27FC236}">
                <a16:creationId xmlns:a16="http://schemas.microsoft.com/office/drawing/2014/main" id="{B96E5E31-881E-45F9-9623-9AAC7BD44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6">
            <a:extLst>
              <a:ext uri="{FF2B5EF4-FFF2-40B4-BE49-F238E27FC236}">
                <a16:creationId xmlns:a16="http://schemas.microsoft.com/office/drawing/2014/main" id="{B89AEC05-AD8B-4714-AE8C-2CF76F767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2708275"/>
            <a:ext cx="8856662" cy="4032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b="1" dirty="0">
                <a:latin typeface="+mn-lt"/>
                <a:cs typeface="Arial" charset="0"/>
              </a:rPr>
              <a:t>Remote Working in a Regional Medicines Information Centre during the COVID-19 pandemic – challenges and successes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b="1" dirty="0">
              <a:latin typeface="+mn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b="1" dirty="0"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b="1" dirty="0">
                <a:latin typeface="+mn-lt"/>
                <a:cs typeface="Arial" charset="0"/>
              </a:rPr>
              <a:t>August 2020</a:t>
            </a:r>
            <a:endParaRPr lang="en-GB" altLang="en-US" sz="3600" b="1" dirty="0">
              <a:latin typeface="+mn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b="1" dirty="0">
                <a:latin typeface="+mn-lt"/>
                <a:cs typeface="Arial" charset="0"/>
              </a:rPr>
              <a:t>Regional Drug &amp; Therapeutics Centre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b="1" dirty="0">
                <a:latin typeface="+mn-lt"/>
                <a:cs typeface="Arial" charset="0"/>
              </a:rPr>
              <a:t>Newcastle upon Tyne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b="1" u="sng" dirty="0">
                <a:latin typeface="+mn-lt"/>
                <a:cs typeface="Arial" charset="0"/>
              </a:rPr>
              <a:t>Daniel Hill, Vincent Cassidy &amp; Paula Russell</a:t>
            </a:r>
            <a:endParaRPr lang="en-US" altLang="en-US" sz="2000" b="1" u="sng" dirty="0">
              <a:latin typeface="+mn-lt"/>
              <a:cs typeface="Arial" charset="0"/>
            </a:endParaRPr>
          </a:p>
        </p:txBody>
      </p:sp>
      <p:pic>
        <p:nvPicPr>
          <p:cNvPr id="4" name="Hill D">
            <a:hlinkClick r:id="" action="ppaction://media"/>
            <a:extLst>
              <a:ext uri="{FF2B5EF4-FFF2-40B4-BE49-F238E27FC236}">
                <a16:creationId xmlns:a16="http://schemas.microsoft.com/office/drawing/2014/main" id="{3FFEECE2-7B87-426D-A138-9B45AB47C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47075" y="21971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90FF26E-F104-47D1-B234-50C6E14C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65175"/>
          </a:xfrm>
        </p:spPr>
        <p:txBody>
          <a:bodyPr/>
          <a:lstStyle/>
          <a:p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525E64-72DA-4451-AFF1-56C86470E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031875"/>
            <a:ext cx="8891588" cy="498951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Remote working was introduced to the medicines information (MI) team in March 2020 at the Regional Drug &amp; Therapeutics Centre (RDTC). This was in line with government guidance that “everyone who can work from home should do so”.</a:t>
            </a:r>
            <a:r>
              <a:rPr lang="en-GB" alt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was done in a phased manner: most staff were working from home by Friday 13</a:t>
            </a:r>
            <a:r>
              <a:rPr lang="en-GB" alt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March and all were out by April 2020.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Each member of staff was issued with a laptop and mobile phone. Liberty</a:t>
            </a:r>
            <a:r>
              <a:rPr lang="en-GB" alt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call answering software was used as per standard operating procedures,  and each person’s desk phone was diverted to their work mobile phone to enable remote call answering.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All staff completed a home working health and safety assessment and the Trust provided working from home ‘Top Tips’.</a:t>
            </a:r>
            <a:endParaRPr lang="en-GB" altLang="en-US" sz="2200" dirty="0">
              <a:solidFill>
                <a:srgbClr val="FF0000"/>
              </a:solidFill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altLang="en-US" sz="2100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altLang="en-US" sz="2100" dirty="0"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B58FF-DBBB-4101-B8B0-D7120B78A755}"/>
              </a:ext>
            </a:extLst>
          </p:cNvPr>
          <p:cNvSpPr txBox="1"/>
          <p:nvPr/>
        </p:nvSpPr>
        <p:spPr>
          <a:xfrm>
            <a:off x="3203575" y="6172200"/>
            <a:ext cx="57959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GB" sz="900" dirty="0">
                <a:latin typeface="+mn-lt"/>
              </a:rPr>
              <a:t>Health and Safety Executive. Working safely during the coronavirus (COVID-19) outbreak. </a:t>
            </a:r>
            <a:r>
              <a:rPr lang="en-GB" sz="900" u="sng" dirty="0">
                <a:latin typeface="+mn-lt"/>
                <a:hlinkClick r:id="rId3"/>
              </a:rPr>
              <a:t>https://www.hse.gov.uk/coronavirus/working-safely/work-from-home.htm</a:t>
            </a:r>
            <a:r>
              <a:rPr lang="en-GB" sz="900" dirty="0">
                <a:latin typeface="+mn-lt"/>
              </a:rPr>
              <a:t> (Accessed 10th July 2020) 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7C42AF5D-1DE0-4A0D-85C7-7743E4DA2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937250"/>
            <a:ext cx="108108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B2BDC028-3B07-4C85-AF66-9E713B89C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5937250"/>
            <a:ext cx="121126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53094A-D8F8-4C1E-9FCE-6396361F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598487"/>
          </a:xfrm>
        </p:spPr>
        <p:txBody>
          <a:bodyPr/>
          <a:lstStyle/>
          <a:p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Successes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B9FCC1C-A79E-4C87-9E8F-C0AC62B5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615950"/>
            <a:ext cx="8845550" cy="5432425"/>
          </a:xfrm>
        </p:spPr>
        <p:txBody>
          <a:bodyPr/>
          <a:lstStyle/>
          <a:p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Staff Safety</a:t>
            </a:r>
          </a:p>
          <a:p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Liberty® Call Answering Software - desk phone diversions enabled remote call-taking.</a:t>
            </a:r>
          </a:p>
          <a:p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Starleaf® Web Based Communications enabled regular and good quality team communications via video and voice calls + instant messaging.</a:t>
            </a:r>
          </a:p>
          <a:p>
            <a:pPr lvl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Daily and then twice weekly team video catch-ups, formal and informal group chats, appraisals / probation reviews and remote teaching sessions. </a:t>
            </a:r>
          </a:p>
          <a:p>
            <a:pPr lvl="1"/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Instant messaging has already been found to be a useful tool to support out of hours pharmacy services.</a:t>
            </a:r>
            <a:r>
              <a:rPr lang="en-GB" altLang="en-US" sz="1800" baseline="30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en-US" sz="1800">
                <a:latin typeface="Arial" panose="020B0604020202020204" pitchFamily="34" charset="0"/>
                <a:cs typeface="Arial" panose="020B0604020202020204" pitchFamily="34" charset="0"/>
              </a:rPr>
              <a:t>Here it is used to support remote MI services. </a:t>
            </a:r>
          </a:p>
          <a:p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Access to e-Resources and MiDatabank</a:t>
            </a:r>
          </a:p>
          <a:p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MI service accessibility and delivery was not adversely affected</a:t>
            </a:r>
            <a:r>
              <a:rPr lang="en-GB" altLang="en-US" sz="2000"/>
              <a:t>.</a:t>
            </a:r>
          </a:p>
          <a:p>
            <a:pPr lvl="1"/>
            <a:endParaRPr lang="en-GB" altLang="en-US" sz="2000"/>
          </a:p>
          <a:p>
            <a:endParaRPr lang="en-GB" altLang="en-US" sz="2400"/>
          </a:p>
          <a:p>
            <a:pPr lvl="1"/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B5812-D0A1-410F-BD42-B9915102D9AD}"/>
              </a:ext>
            </a:extLst>
          </p:cNvPr>
          <p:cNvSpPr txBox="1"/>
          <p:nvPr/>
        </p:nvSpPr>
        <p:spPr>
          <a:xfrm>
            <a:off x="2987675" y="6492875"/>
            <a:ext cx="6156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+mj-lt"/>
              <a:buAutoNum type="arabicPeriod" startAt="2"/>
              <a:defRPr/>
            </a:pPr>
            <a:r>
              <a:rPr lang="en-GB" sz="900" dirty="0">
                <a:latin typeface="+mn-lt"/>
                <a:cs typeface="Arial" charset="0"/>
              </a:rPr>
              <a:t>Rathbone AP et al, Exploring the use of WhatsApp in out-of-hours pharmacy services: A multi-site qualitative study, Research in Social and Administrative Pharmacy, Volume 16, Issue 4, 2020, Pages 503-510,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663957D-8B71-4F52-B105-B9B44F44ECB6}"/>
              </a:ext>
            </a:extLst>
          </p:cNvPr>
          <p:cNvGraphicFramePr>
            <a:graphicFrameLocks/>
          </p:cNvGraphicFramePr>
          <p:nvPr/>
        </p:nvGraphicFramePr>
        <p:xfrm>
          <a:off x="347812" y="4214366"/>
          <a:ext cx="4265862" cy="219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6BC70C1-2802-4DD3-9923-3AEEAA5137DA}"/>
              </a:ext>
            </a:extLst>
          </p:cNvPr>
          <p:cNvGraphicFramePr>
            <a:graphicFrameLocks/>
          </p:cNvGraphicFramePr>
          <p:nvPr/>
        </p:nvGraphicFramePr>
        <p:xfrm>
          <a:off x="5076056" y="4214366"/>
          <a:ext cx="3912468" cy="233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412E10-FCAF-4675-86AF-FE2BB72CBC13}"/>
              </a:ext>
            </a:extLst>
          </p:cNvPr>
          <p:cNvGraphicFramePr>
            <a:graphicFrameLocks noGrp="1"/>
          </p:cNvGraphicFramePr>
          <p:nvPr/>
        </p:nvGraphicFramePr>
        <p:xfrm>
          <a:off x="149225" y="115888"/>
          <a:ext cx="8856663" cy="6669086"/>
        </p:xfrm>
        <a:graphic>
          <a:graphicData uri="http://schemas.openxmlformats.org/drawingml/2006/table">
            <a:tbl>
              <a:tblPr firstRow="1" firstCol="1" bandRow="1"/>
              <a:tblGrid>
                <a:gridCol w="3384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7">
                <a:tc>
                  <a:txBody>
                    <a:bodyPr/>
                    <a:lstStyle/>
                    <a:p>
                      <a:pPr marL="0" indent="-72000" algn="ctr" eaLnBrk="0" fontAlgn="base" hangingPunct="0"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Challenges</a:t>
                      </a:r>
                      <a:endParaRPr lang="en-GB" sz="3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91" marR="3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72000" algn="ctr" eaLnBrk="0" fontAlgn="base" hangingPunct="0"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Mitigating actions</a:t>
                      </a:r>
                      <a:endParaRPr lang="en-GB" sz="3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91" marR="3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944">
                <a:tc>
                  <a:txBody>
                    <a:bodyPr/>
                    <a:lstStyle/>
                    <a:p>
                      <a:pPr marL="0" lvl="0" indent="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b="0" u="non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Reduced ability for </a:t>
                      </a:r>
                      <a:r>
                        <a:rPr lang="en-GB" sz="1600" b="0" u="non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adhoc</a:t>
                      </a:r>
                      <a:r>
                        <a:rPr lang="en-GB" sz="1600" b="0" u="non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peer discussion</a:t>
                      </a:r>
                      <a:endParaRPr lang="en-GB" sz="1600" b="0" u="none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391" marR="3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 use of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Starleaf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messaging and calls to discuss and request help for enquiries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391" marR="3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066">
                <a:tc>
                  <a:txBody>
                    <a:bodyPr/>
                    <a:lstStyle/>
                    <a:p>
                      <a:pPr marL="0" lvl="0" indent="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b="0" u="non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paper resources for all team members e.g. </a:t>
                      </a:r>
                      <a:r>
                        <a:rPr lang="en-GB" sz="1600" b="0" u="non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Maudsley</a:t>
                      </a:r>
                      <a:endParaRPr lang="en-GB" sz="1600" b="0" u="none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391" marR="3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Able to ask a</a:t>
                      </a:r>
                      <a:r>
                        <a:rPr lang="en-GB" sz="1600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 team member to look up information. 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85750" lvl="0" indent="-28575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Additional hard copies ordered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85750" lvl="0" indent="-28575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RPS e-library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391" marR="3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2612">
                <a:tc>
                  <a:txBody>
                    <a:bodyPr/>
                    <a:lstStyle/>
                    <a:p>
                      <a:pPr marL="0" lvl="0" indent="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b="0" u="non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Social isolation of staff members</a:t>
                      </a:r>
                      <a:endParaRPr lang="en-GB" sz="1600" b="0" u="none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391" marR="3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Daily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Starleaf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virtual catch-ups - reduced to twice weekly in July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85750" lvl="0" indent="-28575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Starleaf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work groups but also a </a:t>
                      </a: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Starleaf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social chat group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85750" lvl="0" indent="-28575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Starleaf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‘drop in coffee/tea breaks’ and evening social event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391" marR="3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602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u="none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Unable to accommodate pre-registration and clinical pharmacist RDTC rotations or visits</a:t>
                      </a:r>
                      <a:endParaRPr lang="en-GB" sz="1600" b="0" u="none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lvl="0" indent="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600" b="0" u="none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391" marR="3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Signposted MI resources such as Medicines Learning Portal and MI training basics webinar</a:t>
                      </a:r>
                    </a:p>
                    <a:p>
                      <a:pPr marL="285750" lvl="0" indent="-28575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Ongoing work designing remote MI training for Pre-Registration and Early Career Pharmacists</a:t>
                      </a:r>
                    </a:p>
                  </a:txBody>
                  <a:tcPr marL="39391" marR="3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953">
                <a:tc>
                  <a:txBody>
                    <a:bodyPr/>
                    <a:lstStyle/>
                    <a:p>
                      <a:pPr marL="0" lvl="0" indent="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b="0" u="none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Challenges due to home living arrangements, home </a:t>
                      </a:r>
                      <a:r>
                        <a:rPr lang="en-GB" sz="1600" b="0" u="none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WiFi</a:t>
                      </a:r>
                      <a:r>
                        <a:rPr lang="en-GB" sz="1600" b="0" u="none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and family commitments </a:t>
                      </a:r>
                    </a:p>
                  </a:txBody>
                  <a:tcPr marL="39391" marR="3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Flexibility around when non-MI rota work could be done</a:t>
                      </a:r>
                    </a:p>
                    <a:p>
                      <a:pPr marL="0" lvl="0" indent="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391" marR="3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183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u="non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Unable to uploads to MI sharer when working remotely</a:t>
                      </a:r>
                      <a:endParaRPr lang="en-GB" sz="1600" b="0" u="none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lvl="0" indent="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600" b="0" u="none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391" marR="3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Upload possible on desktop in RDTC office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eaLnBrk="0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Worked with COACs in August to enable uploading to MI Sharer remotely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391" marR="39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C7C1D3CA-E9A8-4737-A0EB-1DA0F164D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76925"/>
            <a:ext cx="1109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>
            <a:extLst>
              <a:ext uri="{FF2B5EF4-FFF2-40B4-BE49-F238E27FC236}">
                <a16:creationId xmlns:a16="http://schemas.microsoft.com/office/drawing/2014/main" id="{004448BE-869C-40EA-B37C-7365A5114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021388"/>
            <a:ext cx="109061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6BC71-DAA4-47EE-BF78-2820CA453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50" y="115888"/>
            <a:ext cx="8856663" cy="28146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>
              <a:buFont typeface="Arial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There was no change in performance of the MI service provided. Enquiries could be received either by phone or email from 9am to 5pm Monday to Friday. </a:t>
            </a:r>
          </a:p>
          <a:p>
            <a:pPr>
              <a:buFont typeface="Arial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99% of enquiries were answered on time (April-July 2020). </a:t>
            </a:r>
          </a:p>
          <a:p>
            <a:pPr>
              <a:buFont typeface="Arial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average time taken to complete enquiries was similar April-July 2020 (46.5 min) vs. April – July 2019 (44.5 min).  </a:t>
            </a:r>
          </a:p>
          <a:p>
            <a:pPr>
              <a:buFont typeface="Arial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Call volume is increasing back up to 2019 levels for the same time period.</a:t>
            </a:r>
            <a:endParaRPr lang="en-GB" sz="1800" dirty="0"/>
          </a:p>
          <a:p>
            <a:pPr>
              <a:buFont typeface="Arial" charset="0"/>
              <a:buChar char="•"/>
              <a:defRPr/>
            </a:pPr>
            <a:endParaRPr lang="en-GB" sz="1800" dirty="0"/>
          </a:p>
          <a:p>
            <a:pPr>
              <a:buFont typeface="Arial" charset="0"/>
              <a:buChar char="•"/>
              <a:defRPr/>
            </a:pPr>
            <a:endParaRPr lang="en-GB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0AF4FB-82D2-4C91-B2F2-0365E99B9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" y="2565400"/>
            <a:ext cx="4038600" cy="34559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</a:p>
          <a:p>
            <a:pPr>
              <a:buFont typeface="Arial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Remote working to continue for the RDTC MI team. Limited numbers of staff are working on site two days a week to enable training and supervision of a new member of staff.</a:t>
            </a:r>
          </a:p>
          <a:p>
            <a:pPr>
              <a:buFont typeface="Arial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User QA survey feedback to be analysed.</a:t>
            </a:r>
          </a:p>
          <a:p>
            <a:pPr>
              <a:buFont typeface="Arial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Pre-registration pharmacist MI training to be provided remotely.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E74671-B820-43A7-97A7-2B1887604497}"/>
              </a:ext>
            </a:extLst>
          </p:cNvPr>
          <p:cNvGraphicFramePr>
            <a:graphicFrameLocks/>
          </p:cNvGraphicFramePr>
          <p:nvPr/>
        </p:nvGraphicFramePr>
        <p:xfrm>
          <a:off x="3995936" y="2708920"/>
          <a:ext cx="5218484" cy="406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676</Words>
  <Application>Microsoft Office PowerPoint</Application>
  <PresentationFormat>On-screen Show (4:3)</PresentationFormat>
  <Paragraphs>67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Custom Design</vt:lpstr>
      <vt:lpstr>`1234</vt:lpstr>
      <vt:lpstr>Introduction</vt:lpstr>
      <vt:lpstr>Successes</vt:lpstr>
      <vt:lpstr>PowerPoint Presentation</vt:lpstr>
      <vt:lpstr>PowerPoint Presentation</vt:lpstr>
    </vt:vector>
  </TitlesOfParts>
  <Company>Martin Tait Redheads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Riall</dc:creator>
  <cp:lastModifiedBy>Booth, Lynne</cp:lastModifiedBy>
  <cp:revision>112</cp:revision>
  <cp:lastPrinted>2012-06-11T14:27:43Z</cp:lastPrinted>
  <dcterms:created xsi:type="dcterms:W3CDTF">2012-06-11T13:41:08Z</dcterms:created>
  <dcterms:modified xsi:type="dcterms:W3CDTF">2020-08-24T15:01:08Z</dcterms:modified>
</cp:coreProperties>
</file>