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30270450" cy="427958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DFB86C-DE11-EDF6-B1C4-1486B6897583}" name="Christina Fowler (Cardiff and Vale UHB - Pharmacy)" initials="" userId="Christina.Fowler@wales.nhs.uk" providerId="O365"/>
  <p188:author id="{2275D1CD-55D7-47E9-9B98-B522319842D8}" name="Dianne Burnett (Cardiff and Vale UHB - Pharmacy)" initials="DP" userId="S::dianne.m.burnett@wales.nhs.uk::f9798316-b8b4-4786-9ac5-cd5db986a1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2FF"/>
    <a:srgbClr val="2B3C74"/>
    <a:srgbClr val="35ACC6"/>
    <a:srgbClr val="5CE1E6"/>
    <a:srgbClr val="5271FF"/>
    <a:srgbClr val="5DA9B9"/>
    <a:srgbClr val="4DB689"/>
    <a:srgbClr val="283E73"/>
    <a:srgbClr val="68CFDE"/>
    <a:srgbClr val="9C9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A04516-502B-4A6E-F686-8828D9EF2E6C}" v="2" dt="2023-10-30T09:42:59.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168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284" y="7003857"/>
            <a:ext cx="25729883" cy="14899287"/>
          </a:xfrm>
        </p:spPr>
        <p:txBody>
          <a:bodyPr anchor="b"/>
          <a:lstStyle>
            <a:lvl1pPr algn="ctr">
              <a:defRPr sz="4244"/>
            </a:lvl1pPr>
          </a:lstStyle>
          <a:p>
            <a:r>
              <a:rPr lang="en-US"/>
              <a:t>Click to edit Master title style</a:t>
            </a:r>
          </a:p>
        </p:txBody>
      </p:sp>
      <p:sp>
        <p:nvSpPr>
          <p:cNvPr id="3" name="Subtitle 2"/>
          <p:cNvSpPr>
            <a:spLocks noGrp="1"/>
          </p:cNvSpPr>
          <p:nvPr>
            <p:ph type="subTitle" idx="1"/>
          </p:nvPr>
        </p:nvSpPr>
        <p:spPr>
          <a:xfrm>
            <a:off x="3783806" y="22477718"/>
            <a:ext cx="22702838" cy="10332415"/>
          </a:xfrm>
        </p:spPr>
        <p:txBody>
          <a:bodyPr/>
          <a:lstStyle>
            <a:lvl1pPr marL="0" indent="0" algn="ctr">
              <a:buNone/>
              <a:defRPr sz="1698"/>
            </a:lvl1pPr>
            <a:lvl2pPr marL="323378" indent="0" algn="ctr">
              <a:buNone/>
              <a:defRPr sz="1415"/>
            </a:lvl2pPr>
            <a:lvl3pPr marL="646755" indent="0" algn="ctr">
              <a:buNone/>
              <a:defRPr sz="1273"/>
            </a:lvl3pPr>
            <a:lvl4pPr marL="970133" indent="0" algn="ctr">
              <a:buNone/>
              <a:defRPr sz="1132"/>
            </a:lvl4pPr>
            <a:lvl5pPr marL="1293510" indent="0" algn="ctr">
              <a:buNone/>
              <a:defRPr sz="1132"/>
            </a:lvl5pPr>
            <a:lvl6pPr marL="1616888" indent="0" algn="ctr">
              <a:buNone/>
              <a:defRPr sz="1132"/>
            </a:lvl6pPr>
            <a:lvl7pPr marL="1940265" indent="0" algn="ctr">
              <a:buNone/>
              <a:defRPr sz="1132"/>
            </a:lvl7pPr>
            <a:lvl8pPr marL="2263643" indent="0" algn="ctr">
              <a:buNone/>
              <a:defRPr sz="1132"/>
            </a:lvl8pPr>
            <a:lvl9pPr marL="2587020" indent="0" algn="ctr">
              <a:buNone/>
              <a:defRPr sz="1132"/>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3272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597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2292" y="2278481"/>
            <a:ext cx="6527066" cy="3626748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095" y="2278481"/>
            <a:ext cx="19202817" cy="362674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9652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6650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329" y="10669250"/>
            <a:ext cx="26108263" cy="17801871"/>
          </a:xfrm>
        </p:spPr>
        <p:txBody>
          <a:bodyPr anchor="b"/>
          <a:lstStyle>
            <a:lvl1pPr>
              <a:defRPr sz="4244"/>
            </a:lvl1pPr>
          </a:lstStyle>
          <a:p>
            <a:r>
              <a:rPr lang="en-US"/>
              <a:t>Click to edit Master title style</a:t>
            </a:r>
          </a:p>
        </p:txBody>
      </p:sp>
      <p:sp>
        <p:nvSpPr>
          <p:cNvPr id="3" name="Text Placeholder 2"/>
          <p:cNvSpPr>
            <a:spLocks noGrp="1"/>
          </p:cNvSpPr>
          <p:nvPr>
            <p:ph type="body" idx="1"/>
          </p:nvPr>
        </p:nvSpPr>
        <p:spPr>
          <a:xfrm>
            <a:off x="2065329" y="28639533"/>
            <a:ext cx="26108263" cy="9361584"/>
          </a:xfrm>
        </p:spPr>
        <p:txBody>
          <a:bodyPr/>
          <a:lstStyle>
            <a:lvl1pPr marL="0" indent="0">
              <a:buNone/>
              <a:defRPr sz="1698">
                <a:solidFill>
                  <a:schemeClr val="tx1"/>
                </a:solidFill>
              </a:defRPr>
            </a:lvl1pPr>
            <a:lvl2pPr marL="323378" indent="0">
              <a:buNone/>
              <a:defRPr sz="1415">
                <a:solidFill>
                  <a:schemeClr val="tx1">
                    <a:tint val="75000"/>
                  </a:schemeClr>
                </a:solidFill>
              </a:defRPr>
            </a:lvl2pPr>
            <a:lvl3pPr marL="646755" indent="0">
              <a:buNone/>
              <a:defRPr sz="1273">
                <a:solidFill>
                  <a:schemeClr val="tx1">
                    <a:tint val="75000"/>
                  </a:schemeClr>
                </a:solidFill>
              </a:defRPr>
            </a:lvl3pPr>
            <a:lvl4pPr marL="970133" indent="0">
              <a:buNone/>
              <a:defRPr sz="1132">
                <a:solidFill>
                  <a:schemeClr val="tx1">
                    <a:tint val="75000"/>
                  </a:schemeClr>
                </a:solidFill>
              </a:defRPr>
            </a:lvl4pPr>
            <a:lvl5pPr marL="1293510" indent="0">
              <a:buNone/>
              <a:defRPr sz="1132">
                <a:solidFill>
                  <a:schemeClr val="tx1">
                    <a:tint val="75000"/>
                  </a:schemeClr>
                </a:solidFill>
              </a:defRPr>
            </a:lvl5pPr>
            <a:lvl6pPr marL="1616888" indent="0">
              <a:buNone/>
              <a:defRPr sz="1132">
                <a:solidFill>
                  <a:schemeClr val="tx1">
                    <a:tint val="75000"/>
                  </a:schemeClr>
                </a:solidFill>
              </a:defRPr>
            </a:lvl6pPr>
            <a:lvl7pPr marL="1940265" indent="0">
              <a:buNone/>
              <a:defRPr sz="1132">
                <a:solidFill>
                  <a:schemeClr val="tx1">
                    <a:tint val="75000"/>
                  </a:schemeClr>
                </a:solidFill>
              </a:defRPr>
            </a:lvl7pPr>
            <a:lvl8pPr marL="2263643" indent="0">
              <a:buNone/>
              <a:defRPr sz="1132">
                <a:solidFill>
                  <a:schemeClr val="tx1">
                    <a:tint val="75000"/>
                  </a:schemeClr>
                </a:solidFill>
              </a:defRPr>
            </a:lvl8pPr>
            <a:lvl9pPr marL="2587020" indent="0">
              <a:buNone/>
              <a:defRPr sz="11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7196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094" y="11392407"/>
            <a:ext cx="12864941" cy="27153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24415" y="11392407"/>
            <a:ext cx="12864941" cy="27153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036" y="2278491"/>
            <a:ext cx="26108263" cy="8271881"/>
          </a:xfrm>
        </p:spPr>
        <p:txBody>
          <a:bodyPr/>
          <a:lstStyle/>
          <a:p>
            <a:r>
              <a:rPr lang="en-US"/>
              <a:t>Click to edit Master title style</a:t>
            </a:r>
          </a:p>
        </p:txBody>
      </p:sp>
      <p:sp>
        <p:nvSpPr>
          <p:cNvPr id="3" name="Text Placeholder 2"/>
          <p:cNvSpPr>
            <a:spLocks noGrp="1"/>
          </p:cNvSpPr>
          <p:nvPr>
            <p:ph type="body" idx="1"/>
          </p:nvPr>
        </p:nvSpPr>
        <p:spPr>
          <a:xfrm>
            <a:off x="2085040" y="10490924"/>
            <a:ext cx="12805817" cy="5141440"/>
          </a:xfrm>
        </p:spPr>
        <p:txBody>
          <a:bodyPr anchor="b"/>
          <a:lstStyle>
            <a:lvl1pPr marL="0" indent="0">
              <a:buNone/>
              <a:defRPr sz="1698" b="1"/>
            </a:lvl1pPr>
            <a:lvl2pPr marL="323378" indent="0">
              <a:buNone/>
              <a:defRPr sz="1415" b="1"/>
            </a:lvl2pPr>
            <a:lvl3pPr marL="646755" indent="0">
              <a:buNone/>
              <a:defRPr sz="1273" b="1"/>
            </a:lvl3pPr>
            <a:lvl4pPr marL="970133" indent="0">
              <a:buNone/>
              <a:defRPr sz="1132" b="1"/>
            </a:lvl4pPr>
            <a:lvl5pPr marL="1293510" indent="0">
              <a:buNone/>
              <a:defRPr sz="1132" b="1"/>
            </a:lvl5pPr>
            <a:lvl6pPr marL="1616888" indent="0">
              <a:buNone/>
              <a:defRPr sz="1132" b="1"/>
            </a:lvl6pPr>
            <a:lvl7pPr marL="1940265" indent="0">
              <a:buNone/>
              <a:defRPr sz="1132" b="1"/>
            </a:lvl7pPr>
            <a:lvl8pPr marL="2263643" indent="0">
              <a:buNone/>
              <a:defRPr sz="1132" b="1"/>
            </a:lvl8pPr>
            <a:lvl9pPr marL="2587020" indent="0">
              <a:buNone/>
              <a:defRPr sz="1132" b="1"/>
            </a:lvl9pPr>
          </a:lstStyle>
          <a:p>
            <a:pPr lvl="0"/>
            <a:r>
              <a:rPr lang="en-US"/>
              <a:t>Click to edit Master text styles</a:t>
            </a:r>
          </a:p>
        </p:txBody>
      </p:sp>
      <p:sp>
        <p:nvSpPr>
          <p:cNvPr id="4" name="Content Placeholder 3"/>
          <p:cNvSpPr>
            <a:spLocks noGrp="1"/>
          </p:cNvSpPr>
          <p:nvPr>
            <p:ph sz="half" idx="2"/>
          </p:nvPr>
        </p:nvSpPr>
        <p:spPr>
          <a:xfrm>
            <a:off x="2085040" y="15632364"/>
            <a:ext cx="12805817" cy="22992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4417" y="10490924"/>
            <a:ext cx="12868884" cy="5141440"/>
          </a:xfrm>
        </p:spPr>
        <p:txBody>
          <a:bodyPr anchor="b"/>
          <a:lstStyle>
            <a:lvl1pPr marL="0" indent="0">
              <a:buNone/>
              <a:defRPr sz="1698" b="1"/>
            </a:lvl1pPr>
            <a:lvl2pPr marL="323378" indent="0">
              <a:buNone/>
              <a:defRPr sz="1415" b="1"/>
            </a:lvl2pPr>
            <a:lvl3pPr marL="646755" indent="0">
              <a:buNone/>
              <a:defRPr sz="1273" b="1"/>
            </a:lvl3pPr>
            <a:lvl4pPr marL="970133" indent="0">
              <a:buNone/>
              <a:defRPr sz="1132" b="1"/>
            </a:lvl4pPr>
            <a:lvl5pPr marL="1293510" indent="0">
              <a:buNone/>
              <a:defRPr sz="1132" b="1"/>
            </a:lvl5pPr>
            <a:lvl6pPr marL="1616888" indent="0">
              <a:buNone/>
              <a:defRPr sz="1132" b="1"/>
            </a:lvl6pPr>
            <a:lvl7pPr marL="1940265" indent="0">
              <a:buNone/>
              <a:defRPr sz="1132" b="1"/>
            </a:lvl7pPr>
            <a:lvl8pPr marL="2263643" indent="0">
              <a:buNone/>
              <a:defRPr sz="1132" b="1"/>
            </a:lvl8pPr>
            <a:lvl9pPr marL="2587020" indent="0">
              <a:buNone/>
              <a:defRPr sz="1132" b="1"/>
            </a:lvl9pPr>
          </a:lstStyle>
          <a:p>
            <a:pPr lvl="0"/>
            <a:r>
              <a:rPr lang="en-US"/>
              <a:t>Click to edit Master text styles</a:t>
            </a:r>
          </a:p>
        </p:txBody>
      </p:sp>
      <p:sp>
        <p:nvSpPr>
          <p:cNvPr id="6" name="Content Placeholder 5"/>
          <p:cNvSpPr>
            <a:spLocks noGrp="1"/>
          </p:cNvSpPr>
          <p:nvPr>
            <p:ph sz="quarter" idx="4"/>
          </p:nvPr>
        </p:nvSpPr>
        <p:spPr>
          <a:xfrm>
            <a:off x="15324417" y="15632364"/>
            <a:ext cx="12868884" cy="22992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4667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613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4543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036" y="2853055"/>
            <a:ext cx="9763008" cy="9985693"/>
          </a:xfrm>
        </p:spPr>
        <p:txBody>
          <a:bodyPr anchor="b"/>
          <a:lstStyle>
            <a:lvl1pPr>
              <a:defRPr sz="2263"/>
            </a:lvl1pPr>
          </a:lstStyle>
          <a:p>
            <a:r>
              <a:rPr lang="en-US"/>
              <a:t>Click to edit Master title style</a:t>
            </a:r>
          </a:p>
        </p:txBody>
      </p:sp>
      <p:sp>
        <p:nvSpPr>
          <p:cNvPr id="3" name="Content Placeholder 2"/>
          <p:cNvSpPr>
            <a:spLocks noGrp="1"/>
          </p:cNvSpPr>
          <p:nvPr>
            <p:ph idx="1"/>
          </p:nvPr>
        </p:nvSpPr>
        <p:spPr>
          <a:xfrm>
            <a:off x="12868884" y="6161816"/>
            <a:ext cx="15324415" cy="30412774"/>
          </a:xfrm>
        </p:spPr>
        <p:txBody>
          <a:bodyPr/>
          <a:lstStyle>
            <a:lvl1pPr>
              <a:defRPr sz="2263"/>
            </a:lvl1pPr>
            <a:lvl2pPr>
              <a:defRPr sz="1980"/>
            </a:lvl2pPr>
            <a:lvl3pPr>
              <a:defRPr sz="1698"/>
            </a:lvl3pPr>
            <a:lvl4pPr>
              <a:defRPr sz="1415"/>
            </a:lvl4pPr>
            <a:lvl5pPr>
              <a:defRPr sz="1415"/>
            </a:lvl5pPr>
            <a:lvl6pPr>
              <a:defRPr sz="1415"/>
            </a:lvl6pPr>
            <a:lvl7pPr>
              <a:defRPr sz="1415"/>
            </a:lvl7pPr>
            <a:lvl8pPr>
              <a:defRPr sz="1415"/>
            </a:lvl8pPr>
            <a:lvl9pPr>
              <a:defRPr sz="14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5036" y="12838747"/>
            <a:ext cx="9763008" cy="23785368"/>
          </a:xfrm>
        </p:spPr>
        <p:txBody>
          <a:bodyPr/>
          <a:lstStyle>
            <a:lvl1pPr marL="0" indent="0">
              <a:buNone/>
              <a:defRPr sz="1132"/>
            </a:lvl1pPr>
            <a:lvl2pPr marL="323378" indent="0">
              <a:buNone/>
              <a:defRPr sz="990"/>
            </a:lvl2pPr>
            <a:lvl3pPr marL="646755" indent="0">
              <a:buNone/>
              <a:defRPr sz="849"/>
            </a:lvl3pPr>
            <a:lvl4pPr marL="970133" indent="0">
              <a:buNone/>
              <a:defRPr sz="707"/>
            </a:lvl4pPr>
            <a:lvl5pPr marL="1293510" indent="0">
              <a:buNone/>
              <a:defRPr sz="707"/>
            </a:lvl5pPr>
            <a:lvl6pPr marL="1616888" indent="0">
              <a:buNone/>
              <a:defRPr sz="707"/>
            </a:lvl6pPr>
            <a:lvl7pPr marL="1940265" indent="0">
              <a:buNone/>
              <a:defRPr sz="707"/>
            </a:lvl7pPr>
            <a:lvl8pPr marL="2263643" indent="0">
              <a:buNone/>
              <a:defRPr sz="707"/>
            </a:lvl8pPr>
            <a:lvl9pPr marL="2587020" indent="0">
              <a:buNone/>
              <a:defRPr sz="70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9747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036" y="2853055"/>
            <a:ext cx="9763008" cy="9985693"/>
          </a:xfrm>
        </p:spPr>
        <p:txBody>
          <a:bodyPr anchor="b"/>
          <a:lstStyle>
            <a:lvl1pPr>
              <a:defRPr sz="2263"/>
            </a:lvl1pPr>
          </a:lstStyle>
          <a:p>
            <a:r>
              <a:rPr lang="en-US"/>
              <a:t>Click to edit Master title style</a:t>
            </a:r>
          </a:p>
        </p:txBody>
      </p:sp>
      <p:sp>
        <p:nvSpPr>
          <p:cNvPr id="3" name="Picture Placeholder 2"/>
          <p:cNvSpPr>
            <a:spLocks noGrp="1" noChangeAspect="1"/>
          </p:cNvSpPr>
          <p:nvPr>
            <p:ph type="pic" idx="1"/>
          </p:nvPr>
        </p:nvSpPr>
        <p:spPr>
          <a:xfrm>
            <a:off x="12868884" y="6161816"/>
            <a:ext cx="15324415" cy="30412774"/>
          </a:xfrm>
        </p:spPr>
        <p:txBody>
          <a:bodyPr anchor="t"/>
          <a:lstStyle>
            <a:lvl1pPr marL="0" indent="0">
              <a:buNone/>
              <a:defRPr sz="2263"/>
            </a:lvl1pPr>
            <a:lvl2pPr marL="323378" indent="0">
              <a:buNone/>
              <a:defRPr sz="1980"/>
            </a:lvl2pPr>
            <a:lvl3pPr marL="646755" indent="0">
              <a:buNone/>
              <a:defRPr sz="1698"/>
            </a:lvl3pPr>
            <a:lvl4pPr marL="970133" indent="0">
              <a:buNone/>
              <a:defRPr sz="1415"/>
            </a:lvl4pPr>
            <a:lvl5pPr marL="1293510" indent="0">
              <a:buNone/>
              <a:defRPr sz="1415"/>
            </a:lvl5pPr>
            <a:lvl6pPr marL="1616888" indent="0">
              <a:buNone/>
              <a:defRPr sz="1415"/>
            </a:lvl6pPr>
            <a:lvl7pPr marL="1940265" indent="0">
              <a:buNone/>
              <a:defRPr sz="1415"/>
            </a:lvl7pPr>
            <a:lvl8pPr marL="2263643" indent="0">
              <a:buNone/>
              <a:defRPr sz="1415"/>
            </a:lvl8pPr>
            <a:lvl9pPr marL="2587020" indent="0">
              <a:buNone/>
              <a:defRPr sz="1415"/>
            </a:lvl9pPr>
          </a:lstStyle>
          <a:p>
            <a:endParaRPr lang="en-US"/>
          </a:p>
        </p:txBody>
      </p:sp>
      <p:sp>
        <p:nvSpPr>
          <p:cNvPr id="4" name="Text Placeholder 3"/>
          <p:cNvSpPr>
            <a:spLocks noGrp="1"/>
          </p:cNvSpPr>
          <p:nvPr>
            <p:ph type="body" sz="half" idx="2"/>
          </p:nvPr>
        </p:nvSpPr>
        <p:spPr>
          <a:xfrm>
            <a:off x="2085036" y="12838747"/>
            <a:ext cx="9763008" cy="23785368"/>
          </a:xfrm>
        </p:spPr>
        <p:txBody>
          <a:bodyPr/>
          <a:lstStyle>
            <a:lvl1pPr marL="0" indent="0">
              <a:buNone/>
              <a:defRPr sz="1132"/>
            </a:lvl1pPr>
            <a:lvl2pPr marL="323378" indent="0">
              <a:buNone/>
              <a:defRPr sz="990"/>
            </a:lvl2pPr>
            <a:lvl3pPr marL="646755" indent="0">
              <a:buNone/>
              <a:defRPr sz="849"/>
            </a:lvl3pPr>
            <a:lvl4pPr marL="970133" indent="0">
              <a:buNone/>
              <a:defRPr sz="707"/>
            </a:lvl4pPr>
            <a:lvl5pPr marL="1293510" indent="0">
              <a:buNone/>
              <a:defRPr sz="707"/>
            </a:lvl5pPr>
            <a:lvl6pPr marL="1616888" indent="0">
              <a:buNone/>
              <a:defRPr sz="707"/>
            </a:lvl6pPr>
            <a:lvl7pPr marL="1940265" indent="0">
              <a:buNone/>
              <a:defRPr sz="707"/>
            </a:lvl7pPr>
            <a:lvl8pPr marL="2263643" indent="0">
              <a:buNone/>
              <a:defRPr sz="707"/>
            </a:lvl8pPr>
            <a:lvl9pPr marL="2587020" indent="0">
              <a:buNone/>
              <a:defRPr sz="70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7695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094" y="2278491"/>
            <a:ext cx="26108263" cy="827188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094" y="11392407"/>
            <a:ext cx="26108263" cy="271535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094" y="39665399"/>
            <a:ext cx="6810851" cy="2278481"/>
          </a:xfrm>
          <a:prstGeom prst="rect">
            <a:avLst/>
          </a:prstGeom>
        </p:spPr>
        <p:txBody>
          <a:bodyPr vert="horz" lIns="91440" tIns="45720" rIns="91440" bIns="45720" rtlCol="0" anchor="ctr"/>
          <a:lstStyle>
            <a:lvl1pPr algn="l">
              <a:defRPr sz="849">
                <a:solidFill>
                  <a:schemeClr val="tx1">
                    <a:tint val="75000"/>
                  </a:schemeClr>
                </a:solidFill>
              </a:defRPr>
            </a:lvl1pPr>
          </a:lstStyle>
          <a:p>
            <a:fld id="{C764DE79-268F-4C1A-8933-263129D2AF90}" type="datetimeFigureOut">
              <a:rPr lang="en-US" dirty="0"/>
              <a:t>10/31/2023</a:t>
            </a:fld>
            <a:endParaRPr lang="en-US"/>
          </a:p>
        </p:txBody>
      </p:sp>
      <p:sp>
        <p:nvSpPr>
          <p:cNvPr id="5" name="Footer Placeholder 4"/>
          <p:cNvSpPr>
            <a:spLocks noGrp="1"/>
          </p:cNvSpPr>
          <p:nvPr>
            <p:ph type="ftr" sz="quarter" idx="3"/>
          </p:nvPr>
        </p:nvSpPr>
        <p:spPr>
          <a:xfrm>
            <a:off x="10027087" y="39665399"/>
            <a:ext cx="10216277" cy="2278481"/>
          </a:xfrm>
          <a:prstGeom prst="rect">
            <a:avLst/>
          </a:prstGeom>
        </p:spPr>
        <p:txBody>
          <a:bodyPr vert="horz" lIns="91440" tIns="45720" rIns="91440" bIns="45720" rtlCol="0" anchor="ctr"/>
          <a:lstStyle>
            <a:lvl1pPr algn="ctr">
              <a:defRPr sz="84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78505" y="39665399"/>
            <a:ext cx="6810851" cy="2278481"/>
          </a:xfrm>
          <a:prstGeom prst="rect">
            <a:avLst/>
          </a:prstGeom>
        </p:spPr>
        <p:txBody>
          <a:bodyPr vert="horz" lIns="91440" tIns="45720" rIns="91440" bIns="45720" rtlCol="0" anchor="ctr"/>
          <a:lstStyle>
            <a:lvl1pPr algn="r">
              <a:defRPr sz="849">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1981856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jpeg"/><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sv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86F505E9-55BB-4FD8-A99A-69D56C805A52}"/>
              </a:ext>
            </a:extLst>
          </p:cNvPr>
          <p:cNvSpPr/>
          <p:nvPr/>
        </p:nvSpPr>
        <p:spPr>
          <a:xfrm>
            <a:off x="7138622" y="32948069"/>
            <a:ext cx="26922427" cy="6512550"/>
          </a:xfrm>
          <a:prstGeom prst="roundRect">
            <a:avLst/>
          </a:prstGeom>
          <a:gradFill flip="none" rotWithShape="1">
            <a:gsLst>
              <a:gs pos="0">
                <a:srgbClr val="8C52FF">
                  <a:tint val="66000"/>
                  <a:satMod val="160000"/>
                </a:srgbClr>
              </a:gs>
              <a:gs pos="50000">
                <a:srgbClr val="8C52FF">
                  <a:tint val="44500"/>
                  <a:satMod val="160000"/>
                </a:srgbClr>
              </a:gs>
              <a:gs pos="100000">
                <a:srgbClr val="8C52FF">
                  <a:tint val="23500"/>
                  <a:satMod val="160000"/>
                </a:srgbClr>
              </a:gs>
            </a:gsLst>
            <a:path path="circle">
              <a:fillToRect r="100000" b="100000"/>
            </a:path>
            <a:tileRect l="-100000" t="-100000"/>
          </a:gradFill>
          <a:ln>
            <a:noFill/>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a:lstStyle>
          <a:p>
            <a:pPr algn="ctr"/>
            <a:endParaRPr lang="en-GB" sz="1800"/>
          </a:p>
        </p:txBody>
      </p:sp>
      <p:sp>
        <p:nvSpPr>
          <p:cNvPr id="46" name="Rectangle 45">
            <a:extLst>
              <a:ext uri="{FF2B5EF4-FFF2-40B4-BE49-F238E27FC236}">
                <a16:creationId xmlns:a16="http://schemas.microsoft.com/office/drawing/2014/main" id="{65A83B7B-6F7F-4B9A-A913-7179CC4BC344}"/>
              </a:ext>
            </a:extLst>
          </p:cNvPr>
          <p:cNvSpPr/>
          <p:nvPr/>
        </p:nvSpPr>
        <p:spPr>
          <a:xfrm>
            <a:off x="0" y="-11603"/>
            <a:ext cx="5058000" cy="3292200"/>
          </a:xfrm>
          <a:prstGeom prst="rect">
            <a:avLst/>
          </a:prstGeom>
          <a:solidFill>
            <a:srgbClr val="5C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0693B454-7F59-4D40-B0D9-97857453F4B4}"/>
              </a:ext>
            </a:extLst>
          </p:cNvPr>
          <p:cNvSpPr/>
          <p:nvPr/>
        </p:nvSpPr>
        <p:spPr>
          <a:xfrm>
            <a:off x="5045347" y="-11603"/>
            <a:ext cx="5058000" cy="3292200"/>
          </a:xfrm>
          <a:prstGeom prst="rect">
            <a:avLst/>
          </a:prstGeom>
          <a:solidFill>
            <a:srgbClr val="35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4DE9B81-3DD6-4C63-883F-8C7ADF99E1EF}"/>
              </a:ext>
            </a:extLst>
          </p:cNvPr>
          <p:cNvSpPr/>
          <p:nvPr/>
        </p:nvSpPr>
        <p:spPr>
          <a:xfrm>
            <a:off x="10090694" y="-11603"/>
            <a:ext cx="5058000" cy="3292200"/>
          </a:xfrm>
          <a:prstGeom prst="rect">
            <a:avLst/>
          </a:prstGeom>
          <a:solidFill>
            <a:srgbClr val="527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D7CD249C-382C-42FB-ACCB-CD8B1BEB042C}"/>
              </a:ext>
            </a:extLst>
          </p:cNvPr>
          <p:cNvSpPr/>
          <p:nvPr/>
        </p:nvSpPr>
        <p:spPr>
          <a:xfrm>
            <a:off x="15136041" y="-11603"/>
            <a:ext cx="5058000" cy="3292200"/>
          </a:xfrm>
          <a:prstGeom prst="rect">
            <a:avLst/>
          </a:prstGeom>
          <a:solidFill>
            <a:srgbClr val="2B3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38005830-7E4D-456A-AD33-183746AC6326}"/>
              </a:ext>
            </a:extLst>
          </p:cNvPr>
          <p:cNvSpPr/>
          <p:nvPr/>
        </p:nvSpPr>
        <p:spPr>
          <a:xfrm>
            <a:off x="20181388" y="-11603"/>
            <a:ext cx="5058000" cy="3292200"/>
          </a:xfrm>
          <a:prstGeom prst="rect">
            <a:avLst/>
          </a:prstGeom>
          <a:solidFill>
            <a:srgbClr val="545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598842AA-96AA-486C-A7EA-59D2A806CA6B}"/>
              </a:ext>
            </a:extLst>
          </p:cNvPr>
          <p:cNvSpPr/>
          <p:nvPr/>
        </p:nvSpPr>
        <p:spPr>
          <a:xfrm>
            <a:off x="25226737" y="-11603"/>
            <a:ext cx="5058000" cy="3292200"/>
          </a:xfrm>
          <a:prstGeom prst="rect">
            <a:avLst/>
          </a:prstGeom>
          <a:solidFill>
            <a:srgbClr val="8C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F8B0F28-7C6C-486C-9634-9C5ACEC2E7F0}"/>
              </a:ext>
            </a:extLst>
          </p:cNvPr>
          <p:cNvSpPr/>
          <p:nvPr/>
        </p:nvSpPr>
        <p:spPr>
          <a:xfrm>
            <a:off x="-346039" y="4903806"/>
            <a:ext cx="30989466" cy="4488365"/>
          </a:xfrm>
          <a:prstGeom prst="rect">
            <a:avLst/>
          </a:prstGeom>
          <a:noFill/>
          <a:ln w="228600">
            <a:solidFill>
              <a:srgbClr val="5CE1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a:lstStyle>
          <a:p>
            <a:pPr algn="ctr"/>
            <a:endParaRPr lang="en-GB" sz="1800"/>
          </a:p>
        </p:txBody>
      </p:sp>
      <p:sp>
        <p:nvSpPr>
          <p:cNvPr id="2" name="Title 1"/>
          <p:cNvSpPr>
            <a:spLocks noGrp="1"/>
          </p:cNvSpPr>
          <p:nvPr>
            <p:ph type="title"/>
          </p:nvPr>
        </p:nvSpPr>
        <p:spPr>
          <a:xfrm>
            <a:off x="-25535" y="519547"/>
            <a:ext cx="30004338" cy="2199250"/>
          </a:xfrm>
          <a:prstGeom prst="homePlate">
            <a:avLst/>
          </a:prstGeom>
          <a:solidFill>
            <a:schemeClr val="bg1"/>
          </a:solid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anchor="ctr">
            <a:noAutofit/>
          </a:bodyPr>
          <a:lst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a:lstStyle>
          <a:p>
            <a:pPr marL="609600"/>
            <a:r>
              <a:rPr lang="en-GB" sz="8000" b="1">
                <a:latin typeface="+mj-lt"/>
                <a:cs typeface="Calibri Light"/>
              </a:rPr>
              <a:t>The Group A Strep Demand in Wales 2022-23</a:t>
            </a:r>
            <a:br>
              <a:rPr lang="en-GB" sz="8000" b="1">
                <a:latin typeface="+mj-lt"/>
                <a:cs typeface="Calibri Light"/>
              </a:rPr>
            </a:br>
            <a:r>
              <a:rPr lang="en-GB" sz="7200">
                <a:latin typeface="+mj-lt"/>
                <a:cs typeface="Calibri Light"/>
              </a:rPr>
              <a:t>How the Welsh Medicines Advice Service responded</a:t>
            </a:r>
            <a:endParaRPr lang="en-GB" sz="8000">
              <a:latin typeface="+mj-lt"/>
            </a:endParaRPr>
          </a:p>
        </p:txBody>
      </p:sp>
      <p:sp>
        <p:nvSpPr>
          <p:cNvPr id="4" name="Text Placeholder 3">
            <a:extLst>
              <a:ext uri="{FF2B5EF4-FFF2-40B4-BE49-F238E27FC236}">
                <a16:creationId xmlns:a16="http://schemas.microsoft.com/office/drawing/2014/main" id="{BED126E5-687F-FACB-565E-6658F157D5F8}"/>
              </a:ext>
            </a:extLst>
          </p:cNvPr>
          <p:cNvSpPr>
            <a:spLocks noGrp="1"/>
          </p:cNvSpPr>
          <p:nvPr>
            <p:ph type="body" sz="half" idx="2"/>
          </p:nvPr>
        </p:nvSpPr>
        <p:spPr>
          <a:xfrm>
            <a:off x="304974" y="4946782"/>
            <a:ext cx="22600573" cy="414002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a:lstStyle>
          <a:p>
            <a:r>
              <a:rPr lang="en-GB" sz="5400" b="1">
                <a:solidFill>
                  <a:srgbClr val="5CE1E6"/>
                </a:solidFill>
                <a:latin typeface="Calibri Light"/>
                <a:cs typeface="Calibri Light"/>
              </a:rPr>
              <a:t>Background</a:t>
            </a:r>
            <a:endParaRPr lang="en-US">
              <a:solidFill>
                <a:srgbClr val="5CE1E6"/>
              </a:solidFill>
            </a:endParaRPr>
          </a:p>
          <a:p>
            <a:r>
              <a:rPr lang="en-GB" sz="4200"/>
              <a:t>WMAS is a Wales wide team of medicines information (MI) experts working together, to  provide medicines advice and information for NHS Wales. One of the objectives of WMAS is to provide advice about the safe and effective use of medicines to health care professionals and their patients "Once for Wales".  The Group A streptococcal  disease outbreak in Wales provided WMAS with an opportunity to demonstrate  this</a:t>
            </a:r>
            <a:r>
              <a:rPr lang="en-GB" sz="4200">
                <a:latin typeface="Calibri"/>
                <a:ea typeface="Calibri"/>
                <a:cs typeface="Calibri"/>
              </a:rPr>
              <a:t> cohesive team approach</a:t>
            </a:r>
            <a:r>
              <a:rPr lang="en-GB" sz="4200">
                <a:latin typeface="+mj-lt"/>
              </a:rPr>
              <a:t>. </a:t>
            </a:r>
            <a:endParaRPr lang="en-GB" sz="4200">
              <a:cs typeface="Calibri"/>
            </a:endParaRPr>
          </a:p>
        </p:txBody>
      </p:sp>
      <p:pic>
        <p:nvPicPr>
          <p:cNvPr id="5" name="Picture 4">
            <a:extLst>
              <a:ext uri="{FF2B5EF4-FFF2-40B4-BE49-F238E27FC236}">
                <a16:creationId xmlns:a16="http://schemas.microsoft.com/office/drawing/2014/main" id="{277B531B-DA06-4C75-ADB4-C153F02DF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463" y="804525"/>
            <a:ext cx="7939785" cy="2104881"/>
          </a:xfrm>
          <a:prstGeom prst="rect">
            <a:avLst/>
          </a:prstGeom>
        </p:spPr>
      </p:pic>
      <p:pic>
        <p:nvPicPr>
          <p:cNvPr id="25" name="Picture 4" descr="https://attachments.office.net/owa/Adam.Mackridge%40wales.nhs.uk/service.svc/s/GetAttachmentThumbnail?id=AAMkADlhM2NjZjg2LWEyNjQtNDk0YS04MGI1LWRhMDhhNmQxNmE5ZABGAAAAAACKd5TOlci1ToZfcBgBTLUpBwBM8VBnA5vjRqv3yp3IBE77AAAAHW2mAAD8R7j4SiWUTJhzf5pTsEaJAAJzge3ZAAABEgAQABu4HRAerKFMo1ItDNoFZlc%3D&amp;thumbnailType=2&amp;token=eyJhbGciOiJSUzI1NiIsImtpZCI6IjczRkI5QkJFRjYzNjc4RDRGN0U4NEI0NDBCQUJCMTJBMzM5RDlGOTgiLCJ0eXAiOiJKV1QiLCJ4NXQiOiJjX3VidnZZMmVOVDM2RXRFQzZ1eEtqT2RuNWcifQ.eyJvcmlnaW4iOiJodHRwczovL291dGxvb2sub2ZmaWNlLmNvbSIsInVjIjoiOTAzNTUyOWQxZWU2NDM3ODg3ZDczODZhMWQ2OGFiMWYiLCJzaWduaW5fc3RhdGUiOiJbXCJkdmNfbW5nZFwiLFwiZHZjX2NtcFwiLFwiZHZjX2RtamRcIixcImlua25vd25udHdrXCIsXCJrbXNpXCJdIiwidmVyIjoiRXhjaGFuZ2UuQ2FsbGJhY2suVjEiLCJhcHBjdHhzZW5kZXIiOiJPd2FEb3dubG9hZEBiYjU2MjhiOC1lMzI4LTQwODItYTg1Ni00MzNjOWVkYzhmYWUiLCJpc3NyaW5nIjoiV1ciLCJhcHBjdHgiOiJ7XCJtc2V4Y2hwcm90XCI6XCJvd2FcIixcInB1aWRcIjpcIjExNTM4MzYyOTY3MzU3ODg4NjNcIixcInNjb3BlXCI6XCJPd2FEb3dubG9hZFwiLFwib2lkXCI6XCIxM2M5ZGQxZi0xNTExLTRhOTUtYTEwZC0zMjg0NTFkNDk2NGRcIixcInByaW1hcnlzaWRcIjpcIlMtMS01LTIxLTEyNDgyMjkzODMtMjU2OTE1MTA1NC0yMjA5NTE2Mzc2LTExMjc2MDY1XCJ9IiwibmJmIjoxNjg4Mzc1MzY1LCJleHAiOjE2ODgzNzU5NjUsImlzcyI6IjAwMDAwMDAyLTAwMDAtMGZmMS1jZTAwLTAwMDAwMDAwMDAwMEBiYjU2MjhiOC1lMzI4LTQwODItYTg1Ni00MzNjOWVkYzhmYWUiLCJhdWQiOiIwMDAwMDAwMi0wMDAwLTBmZjEtY2UwMC0wMDAwMDAwMDAwMDAvYXR0YWNobWVudHMub2ZmaWNlLm5ldEBiYjU2MjhiOC1lMzI4LTQwODItYTg1Ni00MzNjOWVkYzhmYWUiLCJoYXBwIjoib3dhIn0.qpWhTArhQ-5XLU0wL-zkOUSva6xZsMKz8WC66b3NTzKc58Pa9lBWSc1zimB4PZxrigTF8Bj7IACAOy8dyVgbRRm4ISieCF9nQjT2dfDC0oB-oio5SKpOupZXFZLxt_xkUoPbQmuntPQ0wZCwJsSo_yBaLY2dDpIeFlv6iHf6qKqdbUTovvP1y5YCh1b8h4BEkKEKKLPONSwZqP-t65CUcJlCkhGCNncdhCa0KLBZDgq4F3UFmuWZbtTB67ugo_hkaTJ2M13oYuOdOJPsYC8hkvHgBvMAG3dWrRkHQwKjIldcqREV9I6ic9P8C7eP5Skerw1QjX8p9ohjbZpodBIfxA&amp;X-OWA-CANARY=gJ-p8bt9NEukyNMZ5kSIKNA8gmyle9sYzUh_f-nxKLPiEf9ZA1Hx9z7hDvxfW5eHfMQeb05hVlU.&amp;owa=outlook.office.com&amp;scriptVer=20230623002.12&amp;animation=true">
            <a:extLst>
              <a:ext uri="{FF2B5EF4-FFF2-40B4-BE49-F238E27FC236}">
                <a16:creationId xmlns:a16="http://schemas.microsoft.com/office/drawing/2014/main" id="{DD51E93F-3C73-414C-8E1D-7B18CE71C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3677" y="10161016"/>
            <a:ext cx="17871799" cy="618187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E20B232-9871-43EF-83F6-88ED4F4E1139}"/>
              </a:ext>
            </a:extLst>
          </p:cNvPr>
          <p:cNvSpPr txBox="1"/>
          <p:nvPr/>
        </p:nvSpPr>
        <p:spPr>
          <a:xfrm>
            <a:off x="704445" y="9834288"/>
            <a:ext cx="11023109" cy="674017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a:lstStyle>
          <a:p>
            <a:r>
              <a:rPr lang="en-GB" sz="5399" b="1">
                <a:solidFill>
                  <a:srgbClr val="35ACC6"/>
                </a:solidFill>
                <a:latin typeface="+mj-lt"/>
              </a:rPr>
              <a:t>Problem</a:t>
            </a:r>
          </a:p>
          <a:p>
            <a:pPr marL="570865" indent="-570865" fontAlgn="base">
              <a:buFont typeface="Arial" panose="020B0604020202020204" pitchFamily="34" charset="0"/>
              <a:buChar char="•"/>
            </a:pPr>
            <a:r>
              <a:rPr lang="en-GB" sz="4200"/>
              <a:t>Media reports of increases in Scarlet fever and invasive Group A streptococcal  (</a:t>
            </a:r>
            <a:r>
              <a:rPr lang="en-GB" sz="4200" err="1"/>
              <a:t>iGAS</a:t>
            </a:r>
            <a:r>
              <a:rPr lang="en-GB" sz="4200"/>
              <a:t>) disease </a:t>
            </a:r>
            <a:endParaRPr lang="en-GB" sz="4200">
              <a:ea typeface="Calibri"/>
              <a:cs typeface="Calibri"/>
            </a:endParaRPr>
          </a:p>
          <a:p>
            <a:pPr marL="570865" indent="-570865" fontAlgn="base">
              <a:buFont typeface="Arial" panose="020B0604020202020204" pitchFamily="34" charset="0"/>
              <a:buChar char="•"/>
            </a:pPr>
            <a:r>
              <a:rPr lang="en-GB" sz="4200"/>
              <a:t>High demand for assessment and treatment</a:t>
            </a:r>
            <a:endParaRPr lang="en-GB" sz="4200">
              <a:ea typeface="Calibri"/>
              <a:cs typeface="Calibri"/>
            </a:endParaRPr>
          </a:p>
          <a:p>
            <a:pPr marL="570865" indent="-570865" fontAlgn="base">
              <a:buFont typeface="Arial" panose="020B0604020202020204" pitchFamily="34" charset="0"/>
              <a:buChar char="•"/>
            </a:pPr>
            <a:r>
              <a:rPr lang="en-GB" sz="4200"/>
              <a:t>Increased pressure to supply antibiotics </a:t>
            </a:r>
            <a:endParaRPr lang="en-GB" sz="4200">
              <a:ea typeface="Calibri"/>
              <a:cs typeface="Calibri"/>
            </a:endParaRPr>
          </a:p>
          <a:p>
            <a:pPr marL="570865" indent="-570865" fontAlgn="base">
              <a:buFont typeface="Arial" panose="020B0604020202020204" pitchFamily="34" charset="0"/>
              <a:buChar char="•"/>
            </a:pPr>
            <a:r>
              <a:rPr lang="en-GB" sz="4200"/>
              <a:t>Demand for antibiotics exceeded usual levels</a:t>
            </a:r>
            <a:endParaRPr lang="en-GB" sz="4200">
              <a:ea typeface="Calibri"/>
              <a:cs typeface="Calibri"/>
            </a:endParaRPr>
          </a:p>
          <a:p>
            <a:pPr marL="570865" indent="-570865" fontAlgn="base">
              <a:buFont typeface="Arial" panose="020B0604020202020204" pitchFamily="34" charset="0"/>
              <a:buChar char="•"/>
            </a:pPr>
            <a:r>
              <a:rPr lang="en-GB" sz="4200"/>
              <a:t>Supply-chain mechanism insufficient to cope</a:t>
            </a:r>
            <a:endParaRPr lang="en-GB" sz="4200">
              <a:ea typeface="Calibri"/>
              <a:cs typeface="Calibri"/>
            </a:endParaRPr>
          </a:p>
          <a:p>
            <a:pPr marL="570865" indent="-570865" fontAlgn="base">
              <a:buFont typeface="Arial" panose="020B0604020202020204" pitchFamily="34" charset="0"/>
              <a:buChar char="•"/>
            </a:pPr>
            <a:r>
              <a:rPr lang="en-GB" sz="4200"/>
              <a:t>Patients presenting in multiple pharmacies </a:t>
            </a:r>
            <a:endParaRPr lang="en-GB" sz="4200">
              <a:ea typeface="Calibri"/>
              <a:cs typeface="Calibri"/>
            </a:endParaRPr>
          </a:p>
          <a:p>
            <a:pPr marL="570865" indent="-570865" fontAlgn="base">
              <a:buFont typeface="Arial" panose="020B0604020202020204" pitchFamily="34" charset="0"/>
              <a:buChar char="•"/>
            </a:pPr>
            <a:r>
              <a:rPr lang="en-GB" sz="4200"/>
              <a:t>Prescription changes needed or multiple prescriptions issued</a:t>
            </a:r>
            <a:endParaRPr lang="en-GB" sz="4200">
              <a:ea typeface="Calibri"/>
              <a:cs typeface="Calibri"/>
            </a:endParaRPr>
          </a:p>
        </p:txBody>
      </p:sp>
      <p:sp>
        <p:nvSpPr>
          <p:cNvPr id="29" name="Freeform: Shape 28">
            <a:extLst>
              <a:ext uri="{FF2B5EF4-FFF2-40B4-BE49-F238E27FC236}">
                <a16:creationId xmlns:a16="http://schemas.microsoft.com/office/drawing/2014/main" id="{F8A5A077-40B1-4373-8B31-17D37477A015}"/>
              </a:ext>
            </a:extLst>
          </p:cNvPr>
          <p:cNvSpPr/>
          <p:nvPr/>
        </p:nvSpPr>
        <p:spPr>
          <a:xfrm rot="16200000">
            <a:off x="3314444" y="18400097"/>
            <a:ext cx="6564699" cy="6153581"/>
          </a:xfrm>
          <a:custGeom>
            <a:avLst/>
            <a:gdLst>
              <a:gd name="connsiteX0" fmla="*/ 0 w 5470581"/>
              <a:gd name="connsiteY0" fmla="*/ 273529 h 6564697"/>
              <a:gd name="connsiteX1" fmla="*/ 273529 w 5470581"/>
              <a:gd name="connsiteY1" fmla="*/ 0 h 6564697"/>
              <a:gd name="connsiteX2" fmla="*/ 5197052 w 5470581"/>
              <a:gd name="connsiteY2" fmla="*/ 0 h 6564697"/>
              <a:gd name="connsiteX3" fmla="*/ 5470581 w 5470581"/>
              <a:gd name="connsiteY3" fmla="*/ 273529 h 6564697"/>
              <a:gd name="connsiteX4" fmla="*/ 5470581 w 5470581"/>
              <a:gd name="connsiteY4" fmla="*/ 6291168 h 6564697"/>
              <a:gd name="connsiteX5" fmla="*/ 5197052 w 5470581"/>
              <a:gd name="connsiteY5" fmla="*/ 6564697 h 6564697"/>
              <a:gd name="connsiteX6" fmla="*/ 273529 w 5470581"/>
              <a:gd name="connsiteY6" fmla="*/ 6564697 h 6564697"/>
              <a:gd name="connsiteX7" fmla="*/ 0 w 5470581"/>
              <a:gd name="connsiteY7" fmla="*/ 6291168 h 6564697"/>
              <a:gd name="connsiteX8" fmla="*/ 0 w 5470581"/>
              <a:gd name="connsiteY8" fmla="*/ 273529 h 656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0581" h="6564697">
                <a:moveTo>
                  <a:pt x="5242640" y="1"/>
                </a:moveTo>
                <a:cubicBezTo>
                  <a:pt x="5368528" y="1"/>
                  <a:pt x="5470581" y="146956"/>
                  <a:pt x="5470581" y="328235"/>
                </a:cubicBezTo>
                <a:lnTo>
                  <a:pt x="5470581" y="6236462"/>
                </a:lnTo>
                <a:cubicBezTo>
                  <a:pt x="5470581" y="6417741"/>
                  <a:pt x="5368528" y="6564696"/>
                  <a:pt x="5242640" y="6564696"/>
                </a:cubicBezTo>
                <a:lnTo>
                  <a:pt x="227941" y="6564696"/>
                </a:lnTo>
                <a:cubicBezTo>
                  <a:pt x="102053" y="6564696"/>
                  <a:pt x="0" y="6417741"/>
                  <a:pt x="0" y="6236462"/>
                </a:cubicBezTo>
                <a:lnTo>
                  <a:pt x="0" y="328235"/>
                </a:lnTo>
                <a:cubicBezTo>
                  <a:pt x="0" y="146956"/>
                  <a:pt x="102053" y="1"/>
                  <a:pt x="227941" y="1"/>
                </a:cubicBezTo>
                <a:lnTo>
                  <a:pt x="5242640" y="1"/>
                </a:lnTo>
                <a:close/>
              </a:path>
            </a:pathLst>
          </a:custGeom>
          <a:solidFill>
            <a:srgbClr val="5CE1E6"/>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181645" tIns="212600" rIns="275591" bIns="4376465" numCol="1" spcCol="1270" anchor="t" anchorCtr="0">
            <a:noAutofit/>
          </a:bodyPr>
          <a:lstStyle/>
          <a:p>
            <a:pPr lvl="0" algn="r" defTabSz="2755900">
              <a:lnSpc>
                <a:spcPct val="90000"/>
              </a:lnSpc>
              <a:spcBef>
                <a:spcPct val="0"/>
              </a:spcBef>
              <a:spcAft>
                <a:spcPct val="35000"/>
              </a:spcAft>
            </a:pPr>
            <a:r>
              <a:rPr lang="en-GB" sz="6200" b="1" kern="1200">
                <a:solidFill>
                  <a:schemeClr val="bg1"/>
                </a:solidFill>
              </a:rPr>
              <a:t> </a:t>
            </a:r>
            <a:r>
              <a:rPr lang="en-GB" sz="6200" b="1">
                <a:solidFill>
                  <a:schemeClr val="bg1"/>
                </a:solidFill>
              </a:rPr>
              <a:t>Connect</a:t>
            </a:r>
            <a:endParaRPr lang="en-GB" sz="6200" b="1" kern="1200">
              <a:solidFill>
                <a:schemeClr val="bg1"/>
              </a:solidFill>
            </a:endParaRPr>
          </a:p>
        </p:txBody>
      </p:sp>
      <p:sp>
        <p:nvSpPr>
          <p:cNvPr id="33" name="Freeform: Shape 32">
            <a:extLst>
              <a:ext uri="{FF2B5EF4-FFF2-40B4-BE49-F238E27FC236}">
                <a16:creationId xmlns:a16="http://schemas.microsoft.com/office/drawing/2014/main" id="{48054EDA-86C3-471A-87F6-120899C8533F}"/>
              </a:ext>
            </a:extLst>
          </p:cNvPr>
          <p:cNvSpPr/>
          <p:nvPr/>
        </p:nvSpPr>
        <p:spPr>
          <a:xfrm rot="16200000">
            <a:off x="9942922" y="18460008"/>
            <a:ext cx="6564697" cy="6153580"/>
          </a:xfrm>
          <a:custGeom>
            <a:avLst/>
            <a:gdLst>
              <a:gd name="connsiteX0" fmla="*/ 0 w 5470581"/>
              <a:gd name="connsiteY0" fmla="*/ 273529 h 6564697"/>
              <a:gd name="connsiteX1" fmla="*/ 273529 w 5470581"/>
              <a:gd name="connsiteY1" fmla="*/ 0 h 6564697"/>
              <a:gd name="connsiteX2" fmla="*/ 5197052 w 5470581"/>
              <a:gd name="connsiteY2" fmla="*/ 0 h 6564697"/>
              <a:gd name="connsiteX3" fmla="*/ 5470581 w 5470581"/>
              <a:gd name="connsiteY3" fmla="*/ 273529 h 6564697"/>
              <a:gd name="connsiteX4" fmla="*/ 5470581 w 5470581"/>
              <a:gd name="connsiteY4" fmla="*/ 6291168 h 6564697"/>
              <a:gd name="connsiteX5" fmla="*/ 5197052 w 5470581"/>
              <a:gd name="connsiteY5" fmla="*/ 6564697 h 6564697"/>
              <a:gd name="connsiteX6" fmla="*/ 273529 w 5470581"/>
              <a:gd name="connsiteY6" fmla="*/ 6564697 h 6564697"/>
              <a:gd name="connsiteX7" fmla="*/ 0 w 5470581"/>
              <a:gd name="connsiteY7" fmla="*/ 6291168 h 6564697"/>
              <a:gd name="connsiteX8" fmla="*/ 0 w 5470581"/>
              <a:gd name="connsiteY8" fmla="*/ 273529 h 656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0581" h="6564697">
                <a:moveTo>
                  <a:pt x="5242640" y="1"/>
                </a:moveTo>
                <a:cubicBezTo>
                  <a:pt x="5368528" y="1"/>
                  <a:pt x="5470581" y="146956"/>
                  <a:pt x="5470581" y="328235"/>
                </a:cubicBezTo>
                <a:lnTo>
                  <a:pt x="5470581" y="6236462"/>
                </a:lnTo>
                <a:cubicBezTo>
                  <a:pt x="5470581" y="6417741"/>
                  <a:pt x="5368528" y="6564696"/>
                  <a:pt x="5242640" y="6564696"/>
                </a:cubicBezTo>
                <a:lnTo>
                  <a:pt x="227941" y="6564696"/>
                </a:lnTo>
                <a:cubicBezTo>
                  <a:pt x="102053" y="6564696"/>
                  <a:pt x="0" y="6417741"/>
                  <a:pt x="0" y="6236462"/>
                </a:cubicBezTo>
                <a:lnTo>
                  <a:pt x="0" y="328235"/>
                </a:lnTo>
                <a:cubicBezTo>
                  <a:pt x="0" y="146956"/>
                  <a:pt x="102053" y="1"/>
                  <a:pt x="227941" y="1"/>
                </a:cubicBezTo>
                <a:lnTo>
                  <a:pt x="5242640" y="1"/>
                </a:lnTo>
                <a:close/>
              </a:path>
            </a:pathLst>
          </a:custGeom>
          <a:solidFill>
            <a:srgbClr val="35ACC6"/>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181645" tIns="212599" rIns="275589" bIns="4376464" numCol="1" spcCol="1270" anchor="t" anchorCtr="0">
            <a:noAutofit/>
          </a:bodyPr>
          <a:lstStyle/>
          <a:p>
            <a:pPr marL="0" lvl="0" indent="0" algn="r" defTabSz="2755900">
              <a:lnSpc>
                <a:spcPct val="90000"/>
              </a:lnSpc>
              <a:spcBef>
                <a:spcPct val="0"/>
              </a:spcBef>
              <a:spcAft>
                <a:spcPct val="35000"/>
              </a:spcAft>
              <a:buNone/>
            </a:pPr>
            <a:r>
              <a:rPr lang="en-GB" sz="6200" b="1" kern="1200">
                <a:solidFill>
                  <a:schemeClr val="bg1"/>
                </a:solidFill>
              </a:rPr>
              <a:t> Communicate</a:t>
            </a:r>
          </a:p>
        </p:txBody>
      </p:sp>
      <p:sp>
        <p:nvSpPr>
          <p:cNvPr id="36" name="Freeform: Shape 35">
            <a:extLst>
              <a:ext uri="{FF2B5EF4-FFF2-40B4-BE49-F238E27FC236}">
                <a16:creationId xmlns:a16="http://schemas.microsoft.com/office/drawing/2014/main" id="{D67F9AAD-BD79-4B32-BC7D-B638B6C547BE}"/>
              </a:ext>
            </a:extLst>
          </p:cNvPr>
          <p:cNvSpPr/>
          <p:nvPr/>
        </p:nvSpPr>
        <p:spPr>
          <a:xfrm rot="16200000">
            <a:off x="16571399" y="18376380"/>
            <a:ext cx="6564697" cy="6153580"/>
          </a:xfrm>
          <a:custGeom>
            <a:avLst/>
            <a:gdLst>
              <a:gd name="connsiteX0" fmla="*/ 0 w 5470581"/>
              <a:gd name="connsiteY0" fmla="*/ 273529 h 6564697"/>
              <a:gd name="connsiteX1" fmla="*/ 273529 w 5470581"/>
              <a:gd name="connsiteY1" fmla="*/ 0 h 6564697"/>
              <a:gd name="connsiteX2" fmla="*/ 5197052 w 5470581"/>
              <a:gd name="connsiteY2" fmla="*/ 0 h 6564697"/>
              <a:gd name="connsiteX3" fmla="*/ 5470581 w 5470581"/>
              <a:gd name="connsiteY3" fmla="*/ 273529 h 6564697"/>
              <a:gd name="connsiteX4" fmla="*/ 5470581 w 5470581"/>
              <a:gd name="connsiteY4" fmla="*/ 6291168 h 6564697"/>
              <a:gd name="connsiteX5" fmla="*/ 5197052 w 5470581"/>
              <a:gd name="connsiteY5" fmla="*/ 6564697 h 6564697"/>
              <a:gd name="connsiteX6" fmla="*/ 273529 w 5470581"/>
              <a:gd name="connsiteY6" fmla="*/ 6564697 h 6564697"/>
              <a:gd name="connsiteX7" fmla="*/ 0 w 5470581"/>
              <a:gd name="connsiteY7" fmla="*/ 6291168 h 6564697"/>
              <a:gd name="connsiteX8" fmla="*/ 0 w 5470581"/>
              <a:gd name="connsiteY8" fmla="*/ 273529 h 656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0581" h="6564697">
                <a:moveTo>
                  <a:pt x="5242640" y="1"/>
                </a:moveTo>
                <a:cubicBezTo>
                  <a:pt x="5368528" y="1"/>
                  <a:pt x="5470581" y="146956"/>
                  <a:pt x="5470581" y="328235"/>
                </a:cubicBezTo>
                <a:lnTo>
                  <a:pt x="5470581" y="6236462"/>
                </a:lnTo>
                <a:cubicBezTo>
                  <a:pt x="5470581" y="6417741"/>
                  <a:pt x="5368528" y="6564696"/>
                  <a:pt x="5242640" y="6564696"/>
                </a:cubicBezTo>
                <a:lnTo>
                  <a:pt x="227941" y="6564696"/>
                </a:lnTo>
                <a:cubicBezTo>
                  <a:pt x="102053" y="6564696"/>
                  <a:pt x="0" y="6417741"/>
                  <a:pt x="0" y="6236462"/>
                </a:cubicBezTo>
                <a:lnTo>
                  <a:pt x="0" y="328235"/>
                </a:lnTo>
                <a:cubicBezTo>
                  <a:pt x="0" y="146956"/>
                  <a:pt x="102053" y="1"/>
                  <a:pt x="227941" y="1"/>
                </a:cubicBezTo>
                <a:lnTo>
                  <a:pt x="5242640" y="1"/>
                </a:lnTo>
                <a:close/>
              </a:path>
            </a:pathLst>
          </a:custGeom>
          <a:solidFill>
            <a:srgbClr val="5271FF"/>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181645" tIns="212599" rIns="275589" bIns="4376464" numCol="1" spcCol="1270" anchor="t" anchorCtr="0">
            <a:noAutofit/>
          </a:bodyPr>
          <a:lstStyle/>
          <a:p>
            <a:pPr marL="0" lvl="0" indent="0" algn="r" defTabSz="2755900">
              <a:lnSpc>
                <a:spcPct val="90000"/>
              </a:lnSpc>
              <a:spcBef>
                <a:spcPct val="0"/>
              </a:spcBef>
              <a:spcAft>
                <a:spcPct val="35000"/>
              </a:spcAft>
              <a:buNone/>
            </a:pPr>
            <a:r>
              <a:rPr lang="en-GB" sz="6200" b="1" kern="1200">
                <a:solidFill>
                  <a:schemeClr val="bg1"/>
                </a:solidFill>
              </a:rPr>
              <a:t>Collaborate</a:t>
            </a:r>
          </a:p>
        </p:txBody>
      </p:sp>
      <p:sp>
        <p:nvSpPr>
          <p:cNvPr id="38" name="Freeform: Shape 37">
            <a:extLst>
              <a:ext uri="{FF2B5EF4-FFF2-40B4-BE49-F238E27FC236}">
                <a16:creationId xmlns:a16="http://schemas.microsoft.com/office/drawing/2014/main" id="{16BD705A-7A6B-4DDF-A610-0BF15B388DBF}"/>
              </a:ext>
            </a:extLst>
          </p:cNvPr>
          <p:cNvSpPr/>
          <p:nvPr/>
        </p:nvSpPr>
        <p:spPr>
          <a:xfrm>
            <a:off x="5136615" y="18269798"/>
            <a:ext cx="4299809" cy="6295542"/>
          </a:xfrm>
          <a:custGeom>
            <a:avLst/>
            <a:gdLst>
              <a:gd name="connsiteX0" fmla="*/ 0 w 4075583"/>
              <a:gd name="connsiteY0" fmla="*/ 0 h 6564697"/>
              <a:gd name="connsiteX1" fmla="*/ 4075583 w 4075583"/>
              <a:gd name="connsiteY1" fmla="*/ 0 h 6564697"/>
              <a:gd name="connsiteX2" fmla="*/ 4075583 w 4075583"/>
              <a:gd name="connsiteY2" fmla="*/ 6564697 h 6564697"/>
              <a:gd name="connsiteX3" fmla="*/ 0 w 4075583"/>
              <a:gd name="connsiteY3" fmla="*/ 6564697 h 6564697"/>
              <a:gd name="connsiteX4" fmla="*/ 0 w 4075583"/>
              <a:gd name="connsiteY4" fmla="*/ 0 h 656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583" h="6564697">
                <a:moveTo>
                  <a:pt x="0" y="0"/>
                </a:moveTo>
                <a:lnTo>
                  <a:pt x="4075583" y="0"/>
                </a:lnTo>
                <a:lnTo>
                  <a:pt x="4075583" y="6564697"/>
                </a:lnTo>
                <a:lnTo>
                  <a:pt x="0" y="6564697"/>
                </a:lnTo>
                <a:lnTo>
                  <a:pt x="0" y="0"/>
                </a:lnTo>
                <a:close/>
              </a:path>
            </a:pathLst>
          </a:custGeom>
          <a:noFill/>
          <a:ln>
            <a:noFill/>
          </a:ln>
          <a:sp3d/>
        </p:spPr>
        <p:style>
          <a:lnRef idx="2">
            <a:scrgbClr r="0" g="0" b="0"/>
          </a:lnRef>
          <a:fillRef idx="1">
            <a:scrgbClr r="0" g="0" b="0"/>
          </a:fillRef>
          <a:effectRef idx="0">
            <a:schemeClr val="accent5">
              <a:hueOff val="-4505695"/>
              <a:satOff val="-11613"/>
              <a:lumOff val="-7843"/>
              <a:alphaOff val="0"/>
            </a:schemeClr>
          </a:effectRef>
          <a:fontRef idx="minor">
            <a:schemeClr val="lt1"/>
          </a:fontRef>
        </p:style>
        <p:txBody>
          <a:bodyPr spcFirstLastPara="0" vert="horz" wrap="square" lIns="0" tIns="150876" rIns="0" bIns="0" numCol="1" spcCol="1270" anchor="t" anchorCtr="0">
            <a:noAutofit/>
          </a:bodyPr>
          <a:lstStyle/>
          <a:p>
            <a:pPr defTabSz="1955800">
              <a:lnSpc>
                <a:spcPct val="90000"/>
              </a:lnSpc>
              <a:spcBef>
                <a:spcPct val="0"/>
              </a:spcBef>
              <a:spcAft>
                <a:spcPct val="35000"/>
              </a:spcAft>
            </a:pPr>
            <a:r>
              <a:rPr lang="en-GB" sz="4000" kern="1200">
                <a:solidFill>
                  <a:schemeClr val="tx1"/>
                </a:solidFill>
              </a:rPr>
              <a:t>Intelligence  from </a:t>
            </a:r>
            <a:r>
              <a:rPr lang="en-GB" sz="4000">
                <a:solidFill>
                  <a:schemeClr val="tx1"/>
                </a:solidFill>
              </a:rPr>
              <a:t>Community Pharmacy and procurement teams guided resources needed for </a:t>
            </a:r>
            <a:r>
              <a:rPr lang="en-GB" sz="4000" kern="1200">
                <a:solidFill>
                  <a:schemeClr val="tx1"/>
                </a:solidFill>
              </a:rPr>
              <a:t>antibiotic choice considerations for liquid or solid forms, and advice for patients</a:t>
            </a:r>
            <a:r>
              <a:rPr lang="en-GB" sz="4000">
                <a:solidFill>
                  <a:schemeClr val="tx1"/>
                </a:solidFill>
              </a:rPr>
              <a:t> </a:t>
            </a:r>
            <a:endParaRPr lang="en-GB" sz="4000" kern="1200">
              <a:solidFill>
                <a:schemeClr val="tx1"/>
              </a:solidFill>
            </a:endParaRPr>
          </a:p>
        </p:txBody>
      </p:sp>
      <p:sp>
        <p:nvSpPr>
          <p:cNvPr id="39" name="Freeform: Shape 38">
            <a:extLst>
              <a:ext uri="{FF2B5EF4-FFF2-40B4-BE49-F238E27FC236}">
                <a16:creationId xmlns:a16="http://schemas.microsoft.com/office/drawing/2014/main" id="{31C8D2E5-73EB-42F3-ACA8-0439BD2C60D4}"/>
              </a:ext>
            </a:extLst>
          </p:cNvPr>
          <p:cNvSpPr/>
          <p:nvPr/>
        </p:nvSpPr>
        <p:spPr>
          <a:xfrm rot="16200000">
            <a:off x="23199877" y="18400099"/>
            <a:ext cx="6564697" cy="6153579"/>
          </a:xfrm>
          <a:custGeom>
            <a:avLst/>
            <a:gdLst>
              <a:gd name="connsiteX0" fmla="*/ 0 w 5470581"/>
              <a:gd name="connsiteY0" fmla="*/ 273529 h 6564697"/>
              <a:gd name="connsiteX1" fmla="*/ 273529 w 5470581"/>
              <a:gd name="connsiteY1" fmla="*/ 0 h 6564697"/>
              <a:gd name="connsiteX2" fmla="*/ 5197052 w 5470581"/>
              <a:gd name="connsiteY2" fmla="*/ 0 h 6564697"/>
              <a:gd name="connsiteX3" fmla="*/ 5470581 w 5470581"/>
              <a:gd name="connsiteY3" fmla="*/ 273529 h 6564697"/>
              <a:gd name="connsiteX4" fmla="*/ 5470581 w 5470581"/>
              <a:gd name="connsiteY4" fmla="*/ 6291168 h 6564697"/>
              <a:gd name="connsiteX5" fmla="*/ 5197052 w 5470581"/>
              <a:gd name="connsiteY5" fmla="*/ 6564697 h 6564697"/>
              <a:gd name="connsiteX6" fmla="*/ 273529 w 5470581"/>
              <a:gd name="connsiteY6" fmla="*/ 6564697 h 6564697"/>
              <a:gd name="connsiteX7" fmla="*/ 0 w 5470581"/>
              <a:gd name="connsiteY7" fmla="*/ 6291168 h 6564697"/>
              <a:gd name="connsiteX8" fmla="*/ 0 w 5470581"/>
              <a:gd name="connsiteY8" fmla="*/ 273529 h 656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0581" h="6564697">
                <a:moveTo>
                  <a:pt x="5242640" y="1"/>
                </a:moveTo>
                <a:cubicBezTo>
                  <a:pt x="5368528" y="1"/>
                  <a:pt x="5470581" y="146956"/>
                  <a:pt x="5470581" y="328235"/>
                </a:cubicBezTo>
                <a:lnTo>
                  <a:pt x="5470581" y="6236462"/>
                </a:lnTo>
                <a:cubicBezTo>
                  <a:pt x="5470581" y="6417741"/>
                  <a:pt x="5368528" y="6564696"/>
                  <a:pt x="5242640" y="6564696"/>
                </a:cubicBezTo>
                <a:lnTo>
                  <a:pt x="227941" y="6564696"/>
                </a:lnTo>
                <a:cubicBezTo>
                  <a:pt x="102053" y="6564696"/>
                  <a:pt x="0" y="6417741"/>
                  <a:pt x="0" y="6236462"/>
                </a:cubicBezTo>
                <a:lnTo>
                  <a:pt x="0" y="328235"/>
                </a:lnTo>
                <a:cubicBezTo>
                  <a:pt x="0" y="146956"/>
                  <a:pt x="102053" y="1"/>
                  <a:pt x="227941" y="1"/>
                </a:cubicBezTo>
                <a:lnTo>
                  <a:pt x="5242640" y="1"/>
                </a:lnTo>
                <a:close/>
              </a:path>
            </a:pathLst>
          </a:custGeom>
          <a:solidFill>
            <a:srgbClr val="8C52FF"/>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181644" tIns="212598" rIns="275591" bIns="4376465" numCol="1" spcCol="1270" anchor="t" anchorCtr="0">
            <a:noAutofit/>
          </a:bodyPr>
          <a:lstStyle/>
          <a:p>
            <a:pPr marL="0" lvl="0" indent="0" algn="r" defTabSz="2755900">
              <a:lnSpc>
                <a:spcPct val="90000"/>
              </a:lnSpc>
              <a:spcBef>
                <a:spcPct val="0"/>
              </a:spcBef>
              <a:spcAft>
                <a:spcPct val="35000"/>
              </a:spcAft>
              <a:buNone/>
            </a:pPr>
            <a:r>
              <a:rPr lang="en-GB" sz="6200" b="1" kern="1200"/>
              <a:t>Consolidate</a:t>
            </a:r>
          </a:p>
        </p:txBody>
      </p:sp>
      <p:sp>
        <p:nvSpPr>
          <p:cNvPr id="41" name="Freeform: Shape 40">
            <a:extLst>
              <a:ext uri="{FF2B5EF4-FFF2-40B4-BE49-F238E27FC236}">
                <a16:creationId xmlns:a16="http://schemas.microsoft.com/office/drawing/2014/main" id="{5E54B96D-DDC6-4D40-B3CE-3980DB2DCE90}"/>
              </a:ext>
            </a:extLst>
          </p:cNvPr>
          <p:cNvSpPr/>
          <p:nvPr/>
        </p:nvSpPr>
        <p:spPr>
          <a:xfrm>
            <a:off x="25230980" y="18260468"/>
            <a:ext cx="4459157" cy="6472776"/>
          </a:xfrm>
          <a:custGeom>
            <a:avLst/>
            <a:gdLst>
              <a:gd name="connsiteX0" fmla="*/ 0 w 4075583"/>
              <a:gd name="connsiteY0" fmla="*/ 0 h 6564697"/>
              <a:gd name="connsiteX1" fmla="*/ 4075583 w 4075583"/>
              <a:gd name="connsiteY1" fmla="*/ 0 h 6564697"/>
              <a:gd name="connsiteX2" fmla="*/ 4075583 w 4075583"/>
              <a:gd name="connsiteY2" fmla="*/ 6564697 h 6564697"/>
              <a:gd name="connsiteX3" fmla="*/ 0 w 4075583"/>
              <a:gd name="connsiteY3" fmla="*/ 6564697 h 6564697"/>
              <a:gd name="connsiteX4" fmla="*/ 0 w 4075583"/>
              <a:gd name="connsiteY4" fmla="*/ 0 h 656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583" h="6564697">
                <a:moveTo>
                  <a:pt x="0" y="0"/>
                </a:moveTo>
                <a:lnTo>
                  <a:pt x="4075583" y="0"/>
                </a:lnTo>
                <a:lnTo>
                  <a:pt x="4075583" y="6564697"/>
                </a:lnTo>
                <a:lnTo>
                  <a:pt x="0" y="6564697"/>
                </a:lnTo>
                <a:lnTo>
                  <a:pt x="0" y="0"/>
                </a:lnTo>
                <a:close/>
              </a:path>
            </a:pathLst>
          </a:custGeom>
          <a:noFill/>
          <a:ln>
            <a:noFill/>
          </a:ln>
          <a:sp3d/>
        </p:spPr>
        <p:style>
          <a:lnRef idx="2">
            <a:scrgbClr r="0" g="0" b="0"/>
          </a:lnRef>
          <a:fillRef idx="1">
            <a:scrgbClr r="0" g="0" b="0"/>
          </a:fillRef>
          <a:effectRef idx="0">
            <a:schemeClr val="accent5">
              <a:hueOff val="-6758543"/>
              <a:satOff val="-17419"/>
              <a:lumOff val="-11765"/>
              <a:alphaOff val="0"/>
            </a:schemeClr>
          </a:effectRef>
          <a:fontRef idx="minor">
            <a:schemeClr val="lt1"/>
          </a:fontRef>
        </p:style>
        <p:txBody>
          <a:bodyPr spcFirstLastPara="0" vert="horz" wrap="square" lIns="0" tIns="150876" rIns="0" bIns="0" numCol="1" spcCol="1270" anchor="t" anchorCtr="0">
            <a:noAutofit/>
          </a:bodyPr>
          <a:lstStyle/>
          <a:p>
            <a:pPr defTabSz="1955800">
              <a:lnSpc>
                <a:spcPct val="90000"/>
              </a:lnSpc>
              <a:spcBef>
                <a:spcPct val="0"/>
              </a:spcBef>
              <a:spcAft>
                <a:spcPct val="35000"/>
              </a:spcAft>
            </a:pPr>
            <a:r>
              <a:rPr lang="en-GB" sz="4400">
                <a:solidFill>
                  <a:schemeClr val="tx1"/>
                </a:solidFill>
              </a:rPr>
              <a:t>WMAS updated the national </a:t>
            </a:r>
            <a:r>
              <a:rPr lang="en-GB" sz="4400" kern="1200">
                <a:solidFill>
                  <a:schemeClr val="tx1"/>
                </a:solidFill>
              </a:rPr>
              <a:t>Sore Throat Test and Treat clinical framework to include WMAS resources for</a:t>
            </a:r>
            <a:r>
              <a:rPr lang="en-GB" sz="4400">
                <a:solidFill>
                  <a:schemeClr val="tx1"/>
                </a:solidFill>
              </a:rPr>
              <a:t> antibiotic choices and additional guidance </a:t>
            </a:r>
            <a:endParaRPr lang="en-GB" sz="4400" kern="1200">
              <a:solidFill>
                <a:schemeClr val="tx1"/>
              </a:solidFill>
            </a:endParaRPr>
          </a:p>
        </p:txBody>
      </p:sp>
      <p:sp>
        <p:nvSpPr>
          <p:cNvPr id="14" name="Rectangle 13">
            <a:extLst>
              <a:ext uri="{FF2B5EF4-FFF2-40B4-BE49-F238E27FC236}">
                <a16:creationId xmlns:a16="http://schemas.microsoft.com/office/drawing/2014/main" id="{1CBAADCA-CD0A-41BA-9A21-7FB337285B3E}"/>
              </a:ext>
            </a:extLst>
          </p:cNvPr>
          <p:cNvSpPr/>
          <p:nvPr/>
        </p:nvSpPr>
        <p:spPr>
          <a:xfrm>
            <a:off x="-314707" y="9618907"/>
            <a:ext cx="30989466" cy="7848955"/>
          </a:xfrm>
          <a:prstGeom prst="rect">
            <a:avLst/>
          </a:prstGeom>
          <a:noFill/>
          <a:ln w="228600">
            <a:solidFill>
              <a:srgbClr val="35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a:lstStyle>
          <a:p>
            <a:pPr algn="ctr"/>
            <a:endParaRPr lang="en-GB" sz="1800"/>
          </a:p>
        </p:txBody>
      </p:sp>
      <p:sp>
        <p:nvSpPr>
          <p:cNvPr id="15" name="Rectangle 14">
            <a:extLst>
              <a:ext uri="{FF2B5EF4-FFF2-40B4-BE49-F238E27FC236}">
                <a16:creationId xmlns:a16="http://schemas.microsoft.com/office/drawing/2014/main" id="{3B9B84C8-5788-4A51-B92E-907A4ECE451A}"/>
              </a:ext>
            </a:extLst>
          </p:cNvPr>
          <p:cNvSpPr/>
          <p:nvPr/>
        </p:nvSpPr>
        <p:spPr>
          <a:xfrm>
            <a:off x="-314707" y="17683514"/>
            <a:ext cx="30989466" cy="7622496"/>
          </a:xfrm>
          <a:prstGeom prst="rect">
            <a:avLst/>
          </a:prstGeom>
          <a:noFill/>
          <a:ln w="228600">
            <a:solidFill>
              <a:srgbClr val="2B3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a:lstStyle>
          <a:p>
            <a:pPr algn="ctr"/>
            <a:endParaRPr lang="en-GB" sz="1800"/>
          </a:p>
        </p:txBody>
      </p:sp>
      <p:sp>
        <p:nvSpPr>
          <p:cNvPr id="16" name="TextBox 15">
            <a:extLst>
              <a:ext uri="{FF2B5EF4-FFF2-40B4-BE49-F238E27FC236}">
                <a16:creationId xmlns:a16="http://schemas.microsoft.com/office/drawing/2014/main" id="{6D6E5437-FB69-474A-A784-324BC36AD8C2}"/>
              </a:ext>
            </a:extLst>
          </p:cNvPr>
          <p:cNvSpPr txBox="1"/>
          <p:nvPr/>
        </p:nvSpPr>
        <p:spPr>
          <a:xfrm>
            <a:off x="547485" y="18046260"/>
            <a:ext cx="10424991" cy="9231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a:lstStyle>
          <a:p>
            <a:r>
              <a:rPr lang="en-GB" sz="5399" b="1">
                <a:solidFill>
                  <a:srgbClr val="2B3C74"/>
                </a:solidFill>
                <a:latin typeface="+mj-lt"/>
              </a:rPr>
              <a:t>Approach</a:t>
            </a:r>
          </a:p>
        </p:txBody>
      </p:sp>
      <p:sp>
        <p:nvSpPr>
          <p:cNvPr id="17" name="Rectangle 16">
            <a:extLst>
              <a:ext uri="{FF2B5EF4-FFF2-40B4-BE49-F238E27FC236}">
                <a16:creationId xmlns:a16="http://schemas.microsoft.com/office/drawing/2014/main" id="{E7C14508-99A2-437B-8C81-F450EF0A1FF2}"/>
              </a:ext>
            </a:extLst>
          </p:cNvPr>
          <p:cNvSpPr/>
          <p:nvPr/>
        </p:nvSpPr>
        <p:spPr>
          <a:xfrm>
            <a:off x="-287773" y="25529180"/>
            <a:ext cx="30989466" cy="14413742"/>
          </a:xfrm>
          <a:prstGeom prst="rect">
            <a:avLst/>
          </a:prstGeom>
          <a:noFill/>
          <a:ln w="228600">
            <a:solidFill>
              <a:srgbClr val="8C5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a:lstStyle>
          <a:p>
            <a:pPr algn="ctr"/>
            <a:endParaRPr lang="en-GB" sz="1800"/>
          </a:p>
        </p:txBody>
      </p:sp>
      <p:sp>
        <p:nvSpPr>
          <p:cNvPr id="18" name="TextBox 17">
            <a:extLst>
              <a:ext uri="{FF2B5EF4-FFF2-40B4-BE49-F238E27FC236}">
                <a16:creationId xmlns:a16="http://schemas.microsoft.com/office/drawing/2014/main" id="{0BB5877F-BF02-48C3-957E-61DF355C9969}"/>
              </a:ext>
            </a:extLst>
          </p:cNvPr>
          <p:cNvSpPr txBox="1"/>
          <p:nvPr/>
        </p:nvSpPr>
        <p:spPr>
          <a:xfrm>
            <a:off x="760978" y="25794221"/>
            <a:ext cx="10424991" cy="9231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a:lstStyle>
          <a:p>
            <a:r>
              <a:rPr lang="en-GB" sz="5399" b="1">
                <a:solidFill>
                  <a:srgbClr val="8C52FF"/>
                </a:solidFill>
                <a:latin typeface="+mj-lt"/>
              </a:rPr>
              <a:t>Solution</a:t>
            </a:r>
          </a:p>
        </p:txBody>
      </p:sp>
      <p:sp>
        <p:nvSpPr>
          <p:cNvPr id="13" name="Rectangle: Rounded Corners 12">
            <a:extLst>
              <a:ext uri="{FF2B5EF4-FFF2-40B4-BE49-F238E27FC236}">
                <a16:creationId xmlns:a16="http://schemas.microsoft.com/office/drawing/2014/main" id="{A6479FE1-17B6-4769-845B-043C4271579E}"/>
              </a:ext>
            </a:extLst>
          </p:cNvPr>
          <p:cNvSpPr/>
          <p:nvPr/>
        </p:nvSpPr>
        <p:spPr>
          <a:xfrm>
            <a:off x="7051342" y="26012744"/>
            <a:ext cx="27676370" cy="6681138"/>
          </a:xfrm>
          <a:prstGeom prst="roundRect">
            <a:avLst/>
          </a:prstGeom>
          <a:gradFill flip="none" rotWithShape="1">
            <a:gsLst>
              <a:gs pos="0">
                <a:srgbClr val="8C52FF">
                  <a:tint val="66000"/>
                  <a:satMod val="160000"/>
                </a:srgbClr>
              </a:gs>
              <a:gs pos="50000">
                <a:srgbClr val="8C52FF">
                  <a:tint val="44500"/>
                  <a:satMod val="160000"/>
                </a:srgbClr>
              </a:gs>
              <a:gs pos="100000">
                <a:srgbClr val="8C52FF">
                  <a:tint val="23500"/>
                  <a:satMod val="160000"/>
                </a:srgbClr>
              </a:gs>
            </a:gsLst>
            <a:path path="circle">
              <a:fillToRect r="100000" b="100000"/>
            </a:path>
            <a:tileRect l="-100000" t="-100000"/>
          </a:gradFill>
          <a:ln>
            <a:noFill/>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a:lstStyle>
          <a:p>
            <a:pPr algn="ctr"/>
            <a:endParaRPr lang="en-GB" sz="1800"/>
          </a:p>
        </p:txBody>
      </p:sp>
      <p:pic>
        <p:nvPicPr>
          <p:cNvPr id="12" name="Picture 11">
            <a:extLst>
              <a:ext uri="{FF2B5EF4-FFF2-40B4-BE49-F238E27FC236}">
                <a16:creationId xmlns:a16="http://schemas.microsoft.com/office/drawing/2014/main" id="{E0A426C5-CF68-47DA-8C40-2E4B07A1A0DF}"/>
              </a:ext>
            </a:extLst>
          </p:cNvPr>
          <p:cNvPicPr>
            <a:picLocks noChangeAspect="1"/>
          </p:cNvPicPr>
          <p:nvPr/>
        </p:nvPicPr>
        <p:blipFill>
          <a:blip r:embed="rId4"/>
          <a:stretch>
            <a:fillRect/>
          </a:stretch>
        </p:blipFill>
        <p:spPr>
          <a:xfrm>
            <a:off x="8082247" y="29124371"/>
            <a:ext cx="2708354" cy="2708354"/>
          </a:xfrm>
          <a:prstGeom prst="rect">
            <a:avLst/>
          </a:prstGeom>
        </p:spPr>
      </p:pic>
      <p:sp>
        <p:nvSpPr>
          <p:cNvPr id="20" name="TextBox 19">
            <a:extLst>
              <a:ext uri="{FF2B5EF4-FFF2-40B4-BE49-F238E27FC236}">
                <a16:creationId xmlns:a16="http://schemas.microsoft.com/office/drawing/2014/main" id="{F600E000-6B78-4AB1-8E21-9D58A44650B7}"/>
              </a:ext>
            </a:extLst>
          </p:cNvPr>
          <p:cNvSpPr txBox="1"/>
          <p:nvPr/>
        </p:nvSpPr>
        <p:spPr>
          <a:xfrm>
            <a:off x="7535491" y="26613469"/>
            <a:ext cx="3801866" cy="1938992"/>
          </a:xfrm>
          <a:prstGeom prst="rect">
            <a:avLst/>
          </a:prstGeom>
          <a:noFill/>
        </p:spPr>
        <p:txBody>
          <a:bodyPr wrap="square" rtlCol="0">
            <a:spAutoFit/>
          </a:bodyPr>
          <a:lst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a:lstStyle>
          <a:p>
            <a:pPr algn="ctr"/>
            <a:r>
              <a:rPr lang="en-GB" sz="4000" b="1"/>
              <a:t>Information for Health Care Professionals</a:t>
            </a:r>
          </a:p>
        </p:txBody>
      </p:sp>
      <p:pic>
        <p:nvPicPr>
          <p:cNvPr id="21" name="Picture 20">
            <a:extLst>
              <a:ext uri="{FF2B5EF4-FFF2-40B4-BE49-F238E27FC236}">
                <a16:creationId xmlns:a16="http://schemas.microsoft.com/office/drawing/2014/main" id="{3AEB4AA2-3051-48C1-990F-82DE1218D025}"/>
              </a:ext>
            </a:extLst>
          </p:cNvPr>
          <p:cNvPicPr>
            <a:picLocks noChangeAspect="1"/>
          </p:cNvPicPr>
          <p:nvPr/>
        </p:nvPicPr>
        <p:blipFill>
          <a:blip r:embed="rId5"/>
          <a:stretch>
            <a:fillRect/>
          </a:stretch>
        </p:blipFill>
        <p:spPr>
          <a:xfrm>
            <a:off x="7946309" y="35357917"/>
            <a:ext cx="2708354" cy="2708354"/>
          </a:xfrm>
          <a:prstGeom prst="rect">
            <a:avLst/>
          </a:prstGeom>
        </p:spPr>
      </p:pic>
      <p:sp>
        <p:nvSpPr>
          <p:cNvPr id="27" name="TextBox 26">
            <a:extLst>
              <a:ext uri="{FF2B5EF4-FFF2-40B4-BE49-F238E27FC236}">
                <a16:creationId xmlns:a16="http://schemas.microsoft.com/office/drawing/2014/main" id="{43B868C9-FA13-4850-A467-B66B6F8B36C4}"/>
              </a:ext>
            </a:extLst>
          </p:cNvPr>
          <p:cNvSpPr txBox="1"/>
          <p:nvPr/>
        </p:nvSpPr>
        <p:spPr>
          <a:xfrm>
            <a:off x="7772309" y="33491273"/>
            <a:ext cx="3267122" cy="1323439"/>
          </a:xfrm>
          <a:prstGeom prst="rect">
            <a:avLst/>
          </a:prstGeom>
          <a:noFill/>
        </p:spPr>
        <p:txBody>
          <a:bodyPr wrap="square" rtlCol="0">
            <a:spAutoFit/>
          </a:bodyPr>
          <a:lst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a:lstStyle>
          <a:p>
            <a:pPr algn="ctr"/>
            <a:r>
              <a:rPr lang="en-GB" sz="4000" b="1"/>
              <a:t>Information for Patients </a:t>
            </a:r>
          </a:p>
        </p:txBody>
      </p:sp>
      <p:pic>
        <p:nvPicPr>
          <p:cNvPr id="23" name="Picture 22">
            <a:extLst>
              <a:ext uri="{FF2B5EF4-FFF2-40B4-BE49-F238E27FC236}">
                <a16:creationId xmlns:a16="http://schemas.microsoft.com/office/drawing/2014/main" id="{F87EC32D-80B8-422F-B1A0-EE75F86F183B}"/>
              </a:ext>
            </a:extLst>
          </p:cNvPr>
          <p:cNvPicPr>
            <a:picLocks noChangeAspect="1"/>
          </p:cNvPicPr>
          <p:nvPr/>
        </p:nvPicPr>
        <p:blipFill rotWithShape="1">
          <a:blip r:embed="rId6">
            <a:extLst>
              <a:ext uri="{28A0092B-C50C-407E-A947-70E740481C1C}">
                <a14:useLocalDpi xmlns:a14="http://schemas.microsoft.com/office/drawing/2010/main" val="0"/>
              </a:ext>
            </a:extLst>
          </a:blip>
          <a:srcRect b="53095"/>
          <a:stretch/>
        </p:blipFill>
        <p:spPr>
          <a:xfrm>
            <a:off x="11485630" y="26698471"/>
            <a:ext cx="18309664" cy="5397415"/>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932F7A6C-1156-47F2-8CFE-59723BA9D108}"/>
              </a:ext>
            </a:extLst>
          </p:cNvPr>
          <p:cNvPicPr>
            <a:picLocks noChangeAspect="1"/>
          </p:cNvPicPr>
          <p:nvPr/>
        </p:nvPicPr>
        <p:blipFill rotWithShape="1">
          <a:blip r:embed="rId7"/>
          <a:srcRect l="18502" t="17799" r="60012" b="43584"/>
          <a:stretch/>
        </p:blipFill>
        <p:spPr>
          <a:xfrm>
            <a:off x="11482936" y="33404073"/>
            <a:ext cx="9012583" cy="5343651"/>
          </a:xfrm>
          <a:prstGeom prst="rect">
            <a:avLst/>
          </a:prstGeom>
          <a:ln>
            <a:noFill/>
          </a:ln>
          <a:effectLst>
            <a:outerShdw blurRad="190500" algn="tl" rotWithShape="0">
              <a:srgbClr val="000000">
                <a:alpha val="70000"/>
              </a:srgbClr>
            </a:outerShdw>
          </a:effectLst>
        </p:spPr>
      </p:pic>
      <p:pic>
        <p:nvPicPr>
          <p:cNvPr id="24" name="Picture 23">
            <a:extLst>
              <a:ext uri="{FF2B5EF4-FFF2-40B4-BE49-F238E27FC236}">
                <a16:creationId xmlns:a16="http://schemas.microsoft.com/office/drawing/2014/main" id="{3401F766-6D47-4E95-91A5-4692BE633D0D}"/>
              </a:ext>
            </a:extLst>
          </p:cNvPr>
          <p:cNvPicPr>
            <a:picLocks noChangeAspect="1"/>
          </p:cNvPicPr>
          <p:nvPr/>
        </p:nvPicPr>
        <p:blipFill rotWithShape="1">
          <a:blip r:embed="rId7"/>
          <a:srcRect l="18502" t="56099" r="59937" b="18710"/>
          <a:stretch/>
        </p:blipFill>
        <p:spPr>
          <a:xfrm>
            <a:off x="19937699" y="33437528"/>
            <a:ext cx="9570404" cy="3688777"/>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1F82871D-B275-4FFF-A4DA-025087BA5083}"/>
              </a:ext>
            </a:extLst>
          </p:cNvPr>
          <p:cNvPicPr>
            <a:picLocks noChangeAspect="1"/>
          </p:cNvPicPr>
          <p:nvPr/>
        </p:nvPicPr>
        <p:blipFill rotWithShape="1">
          <a:blip r:embed="rId8"/>
          <a:srcRect l="7703" t="14274"/>
          <a:stretch/>
        </p:blipFill>
        <p:spPr>
          <a:xfrm>
            <a:off x="20966219" y="36219665"/>
            <a:ext cx="9012584" cy="2730348"/>
          </a:xfrm>
          <a:prstGeom prst="rect">
            <a:avLst/>
          </a:prstGeom>
          <a:ln>
            <a:noFill/>
          </a:ln>
          <a:effectLst>
            <a:outerShdw blurRad="190500" algn="tl" rotWithShape="0">
              <a:srgbClr val="000000">
                <a:alpha val="70000"/>
              </a:srgbClr>
            </a:outerShdw>
          </a:effectLst>
        </p:spPr>
      </p:pic>
      <p:sp>
        <p:nvSpPr>
          <p:cNvPr id="1027" name="Text Placeholder 3">
            <a:extLst>
              <a:ext uri="{FF2B5EF4-FFF2-40B4-BE49-F238E27FC236}">
                <a16:creationId xmlns:a16="http://schemas.microsoft.com/office/drawing/2014/main" id="{DBBFC09F-E0CA-3605-69B9-A86568D1AFF8}"/>
              </a:ext>
            </a:extLst>
          </p:cNvPr>
          <p:cNvSpPr txBox="1">
            <a:spLocks/>
          </p:cNvSpPr>
          <p:nvPr/>
        </p:nvSpPr>
        <p:spPr>
          <a:xfrm>
            <a:off x="704445" y="3335207"/>
            <a:ext cx="29518878" cy="1260207"/>
          </a:xfrm>
          <a:prstGeom prst="roundRect">
            <a:avLst/>
          </a:prstGeom>
          <a:solidFill>
            <a:schemeClr val="bg1"/>
          </a:solid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91423" tIns="45712" rIns="91423" bIns="45712" rtlCol="0" anchor="t">
            <a:noAutofit/>
          </a:bodyPr>
          <a:lst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a:lstStyle>
          <a:p>
            <a:r>
              <a:rPr lang="en-GB" sz="4000">
                <a:latin typeface="Calibri Light"/>
                <a:cs typeface="Calibri Light"/>
              </a:rPr>
              <a:t>Authors: Alex Bailey, Dianne Burnett, </a:t>
            </a:r>
            <a:r>
              <a:rPr lang="en-GB" sz="4000" u="sng">
                <a:latin typeface="Calibri Light"/>
                <a:cs typeface="Calibri Light"/>
              </a:rPr>
              <a:t>Lindsay Davies</a:t>
            </a:r>
            <a:r>
              <a:rPr lang="en-GB" sz="4000">
                <a:latin typeface="Calibri Light"/>
                <a:cs typeface="Calibri Light"/>
              </a:rPr>
              <a:t>, Christina Fowler; WMAS Cardiff and Vale University Health Board. </a:t>
            </a:r>
          </a:p>
          <a:p>
            <a:r>
              <a:rPr lang="en-GB" sz="4000">
                <a:latin typeface="Calibri Light"/>
                <a:cs typeface="Calibri Light"/>
              </a:rPr>
              <a:t>Charlotte Hay, Charlotte Storer; WMAS Betsi Cadwaladr University Health board.</a:t>
            </a:r>
          </a:p>
        </p:txBody>
      </p:sp>
      <p:pic>
        <p:nvPicPr>
          <p:cNvPr id="19" name="Picture 4" descr="Image">
            <a:extLst>
              <a:ext uri="{FF2B5EF4-FFF2-40B4-BE49-F238E27FC236}">
                <a16:creationId xmlns:a16="http://schemas.microsoft.com/office/drawing/2014/main" id="{56B9843A-FF9A-4D19-93E6-74A42CBBBA9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5935" r="4231" b="29391"/>
          <a:stretch/>
        </p:blipFill>
        <p:spPr bwMode="auto">
          <a:xfrm>
            <a:off x="23735847" y="5133178"/>
            <a:ext cx="3019145" cy="1877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2" descr="Image">
            <a:extLst>
              <a:ext uri="{FF2B5EF4-FFF2-40B4-BE49-F238E27FC236}">
                <a16:creationId xmlns:a16="http://schemas.microsoft.com/office/drawing/2014/main" id="{811EAD55-EC8F-4527-AF2B-424EE0732DD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0610" r="10730" b="11181"/>
          <a:stretch/>
        </p:blipFill>
        <p:spPr bwMode="auto">
          <a:xfrm>
            <a:off x="26946332" y="5087107"/>
            <a:ext cx="3019144" cy="4102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5" name="Graphic 44" descr="Group brainstorm">
            <a:extLst>
              <a:ext uri="{FF2B5EF4-FFF2-40B4-BE49-F238E27FC236}">
                <a16:creationId xmlns:a16="http://schemas.microsoft.com/office/drawing/2014/main" id="{BA5DCEAC-F229-4A92-B4DB-97B34C6728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803012" y="23323720"/>
            <a:ext cx="1289066" cy="1289066"/>
          </a:xfrm>
          <a:prstGeom prst="rect">
            <a:avLst/>
          </a:prstGeom>
        </p:spPr>
      </p:pic>
      <p:sp>
        <p:nvSpPr>
          <p:cNvPr id="31" name="Freeform: Shape 30">
            <a:extLst>
              <a:ext uri="{FF2B5EF4-FFF2-40B4-BE49-F238E27FC236}">
                <a16:creationId xmlns:a16="http://schemas.microsoft.com/office/drawing/2014/main" id="{7D1C69A1-4AB3-4E4D-90C3-309A9E79DADE}"/>
              </a:ext>
            </a:extLst>
          </p:cNvPr>
          <p:cNvSpPr/>
          <p:nvPr/>
        </p:nvSpPr>
        <p:spPr>
          <a:xfrm>
            <a:off x="11796473" y="18343278"/>
            <a:ext cx="4232963" cy="6564697"/>
          </a:xfrm>
          <a:custGeom>
            <a:avLst/>
            <a:gdLst>
              <a:gd name="connsiteX0" fmla="*/ 0 w 4075583"/>
              <a:gd name="connsiteY0" fmla="*/ 0 h 6564697"/>
              <a:gd name="connsiteX1" fmla="*/ 4075583 w 4075583"/>
              <a:gd name="connsiteY1" fmla="*/ 0 h 6564697"/>
              <a:gd name="connsiteX2" fmla="*/ 4075583 w 4075583"/>
              <a:gd name="connsiteY2" fmla="*/ 6564697 h 6564697"/>
              <a:gd name="connsiteX3" fmla="*/ 0 w 4075583"/>
              <a:gd name="connsiteY3" fmla="*/ 6564697 h 6564697"/>
              <a:gd name="connsiteX4" fmla="*/ 0 w 4075583"/>
              <a:gd name="connsiteY4" fmla="*/ 0 h 656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583" h="6564697">
                <a:moveTo>
                  <a:pt x="0" y="0"/>
                </a:moveTo>
                <a:lnTo>
                  <a:pt x="4075583" y="0"/>
                </a:lnTo>
                <a:lnTo>
                  <a:pt x="4075583" y="6564697"/>
                </a:lnTo>
                <a:lnTo>
                  <a:pt x="0" y="6564697"/>
                </a:lnTo>
                <a:lnTo>
                  <a:pt x="0" y="0"/>
                </a:lnTo>
                <a:close/>
              </a:path>
            </a:pathLst>
          </a:custGeom>
          <a:noFill/>
          <a:ln>
            <a:noFill/>
          </a:ln>
          <a:sp3d/>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0" tIns="150876" rIns="0" bIns="0" numCol="1" spcCol="1270" anchor="t" anchorCtr="0">
            <a:noAutofit/>
          </a:bodyPr>
          <a:lstStyle/>
          <a:p>
            <a:pPr defTabSz="1955800">
              <a:lnSpc>
                <a:spcPct val="90000"/>
              </a:lnSpc>
              <a:spcBef>
                <a:spcPct val="0"/>
              </a:spcBef>
              <a:spcAft>
                <a:spcPct val="35000"/>
              </a:spcAft>
            </a:pPr>
            <a:r>
              <a:rPr lang="en-GB" sz="4400" kern="1200">
                <a:solidFill>
                  <a:schemeClr val="tx1"/>
                </a:solidFill>
              </a:rPr>
              <a:t>WMAS included in </a:t>
            </a:r>
            <a:r>
              <a:rPr lang="en-GB" sz="4400">
                <a:solidFill>
                  <a:schemeClr val="tx1"/>
                </a:solidFill>
              </a:rPr>
              <a:t>multi-agency</a:t>
            </a:r>
            <a:r>
              <a:rPr lang="en-GB" sz="4400" kern="1200">
                <a:solidFill>
                  <a:schemeClr val="tx1"/>
                </a:solidFill>
              </a:rPr>
              <a:t> meetings twice a week</a:t>
            </a:r>
            <a:r>
              <a:rPr lang="en-GB" sz="4400">
                <a:solidFill>
                  <a:schemeClr val="tx1"/>
                </a:solidFill>
              </a:rPr>
              <a:t> with WG, PHW, LHBs, NHS111Wales, AWTTC and Shared Services.</a:t>
            </a:r>
            <a:endParaRPr lang="en-GB" sz="4400" kern="1200">
              <a:solidFill>
                <a:schemeClr val="tx1"/>
              </a:solidFill>
            </a:endParaRPr>
          </a:p>
        </p:txBody>
      </p:sp>
      <p:sp>
        <p:nvSpPr>
          <p:cNvPr id="35" name="Freeform: Shape 34">
            <a:extLst>
              <a:ext uri="{FF2B5EF4-FFF2-40B4-BE49-F238E27FC236}">
                <a16:creationId xmlns:a16="http://schemas.microsoft.com/office/drawing/2014/main" id="{818B118C-659D-4D1A-A661-3F3FCE180290}"/>
              </a:ext>
            </a:extLst>
          </p:cNvPr>
          <p:cNvSpPr/>
          <p:nvPr/>
        </p:nvSpPr>
        <p:spPr>
          <a:xfrm>
            <a:off x="18305373" y="18269798"/>
            <a:ext cx="4415192" cy="6564697"/>
          </a:xfrm>
          <a:custGeom>
            <a:avLst/>
            <a:gdLst>
              <a:gd name="connsiteX0" fmla="*/ 0 w 4075583"/>
              <a:gd name="connsiteY0" fmla="*/ 0 h 6564697"/>
              <a:gd name="connsiteX1" fmla="*/ 4075583 w 4075583"/>
              <a:gd name="connsiteY1" fmla="*/ 0 h 6564697"/>
              <a:gd name="connsiteX2" fmla="*/ 4075583 w 4075583"/>
              <a:gd name="connsiteY2" fmla="*/ 6564697 h 6564697"/>
              <a:gd name="connsiteX3" fmla="*/ 0 w 4075583"/>
              <a:gd name="connsiteY3" fmla="*/ 6564697 h 6564697"/>
              <a:gd name="connsiteX4" fmla="*/ 0 w 4075583"/>
              <a:gd name="connsiteY4" fmla="*/ 0 h 656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583" h="6564697">
                <a:moveTo>
                  <a:pt x="0" y="0"/>
                </a:moveTo>
                <a:lnTo>
                  <a:pt x="4075583" y="0"/>
                </a:lnTo>
                <a:lnTo>
                  <a:pt x="4075583" y="6564697"/>
                </a:lnTo>
                <a:lnTo>
                  <a:pt x="0" y="6564697"/>
                </a:lnTo>
                <a:lnTo>
                  <a:pt x="0" y="0"/>
                </a:lnTo>
                <a:close/>
              </a:path>
            </a:pathLst>
          </a:custGeom>
          <a:noFill/>
          <a:ln>
            <a:noFill/>
          </a:ln>
          <a:sp3d/>
        </p:spPr>
        <p:style>
          <a:lnRef idx="2">
            <a:scrgbClr r="0" g="0" b="0"/>
          </a:lnRef>
          <a:fillRef idx="1">
            <a:scrgbClr r="0" g="0" b="0"/>
          </a:fillRef>
          <a:effectRef idx="0">
            <a:schemeClr val="accent5">
              <a:hueOff val="-2252848"/>
              <a:satOff val="-5806"/>
              <a:lumOff val="-3922"/>
              <a:alphaOff val="0"/>
            </a:schemeClr>
          </a:effectRef>
          <a:fontRef idx="minor">
            <a:schemeClr val="lt1"/>
          </a:fontRef>
        </p:style>
        <p:txBody>
          <a:bodyPr spcFirstLastPara="0" vert="horz" wrap="square" lIns="0" tIns="150876" rIns="0" bIns="0" numCol="1" spcCol="1270" anchor="t" anchorCtr="0">
            <a:noAutofit/>
          </a:bodyPr>
          <a:lstStyle/>
          <a:p>
            <a:pPr defTabSz="1955800">
              <a:lnSpc>
                <a:spcPct val="90000"/>
              </a:lnSpc>
              <a:spcBef>
                <a:spcPct val="0"/>
              </a:spcBef>
              <a:spcAft>
                <a:spcPct val="35000"/>
              </a:spcAft>
            </a:pPr>
            <a:r>
              <a:rPr lang="en-GB" sz="4400" kern="1200">
                <a:solidFill>
                  <a:schemeClr val="tx1"/>
                </a:solidFill>
              </a:rPr>
              <a:t>WMAS worked with PHW to issue additional   prescribing guidance for current </a:t>
            </a:r>
            <a:r>
              <a:rPr lang="en-GB" sz="4400" kern="1200" err="1">
                <a:solidFill>
                  <a:schemeClr val="tx1"/>
                </a:solidFill>
              </a:rPr>
              <a:t>iGAS</a:t>
            </a:r>
            <a:r>
              <a:rPr lang="en-GB" sz="4400" kern="1200">
                <a:solidFill>
                  <a:schemeClr val="tx1"/>
                </a:solidFill>
              </a:rPr>
              <a:t> and Scarlet Fever </a:t>
            </a:r>
            <a:r>
              <a:rPr lang="en-GB" sz="4400">
                <a:solidFill>
                  <a:schemeClr val="tx1"/>
                </a:solidFill>
              </a:rPr>
              <a:t>treatment in Wales</a:t>
            </a:r>
            <a:endParaRPr lang="en-GB" sz="4400" kern="1200">
              <a:solidFill>
                <a:schemeClr val="tx1"/>
              </a:solidFill>
              <a:ea typeface="Calibri"/>
              <a:cs typeface="Calibri"/>
            </a:endParaRPr>
          </a:p>
        </p:txBody>
      </p:sp>
      <p:pic>
        <p:nvPicPr>
          <p:cNvPr id="49" name="Graphic 48" descr="Connections">
            <a:extLst>
              <a:ext uri="{FF2B5EF4-FFF2-40B4-BE49-F238E27FC236}">
                <a16:creationId xmlns:a16="http://schemas.microsoft.com/office/drawing/2014/main" id="{C136EB94-C8D4-42BD-8704-1F9058B0255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55139" y="23342544"/>
            <a:ext cx="1288802" cy="1288800"/>
          </a:xfrm>
          <a:prstGeom prst="rect">
            <a:avLst/>
          </a:prstGeom>
        </p:spPr>
      </p:pic>
      <p:pic>
        <p:nvPicPr>
          <p:cNvPr id="51" name="Graphic 50" descr="Chat">
            <a:extLst>
              <a:ext uri="{FF2B5EF4-FFF2-40B4-BE49-F238E27FC236}">
                <a16:creationId xmlns:a16="http://schemas.microsoft.com/office/drawing/2014/main" id="{BD06A5F3-1F7C-41A9-8F62-F774FC742EF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70224" y="23611353"/>
            <a:ext cx="1288800" cy="1288800"/>
          </a:xfrm>
          <a:prstGeom prst="rect">
            <a:avLst/>
          </a:prstGeom>
        </p:spPr>
      </p:pic>
      <p:pic>
        <p:nvPicPr>
          <p:cNvPr id="54" name="Graphic 53" descr="Document">
            <a:extLst>
              <a:ext uri="{FF2B5EF4-FFF2-40B4-BE49-F238E27FC236}">
                <a16:creationId xmlns:a16="http://schemas.microsoft.com/office/drawing/2014/main" id="{8AD446C6-84D9-4652-A3E9-4BDE0B7269F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3520214" y="23303267"/>
            <a:ext cx="1288800" cy="1288800"/>
          </a:xfrm>
          <a:prstGeom prst="rect">
            <a:avLst/>
          </a:prstGeom>
        </p:spPr>
      </p:pic>
      <p:sp>
        <p:nvSpPr>
          <p:cNvPr id="59" name="TextBox 58">
            <a:extLst>
              <a:ext uri="{FF2B5EF4-FFF2-40B4-BE49-F238E27FC236}">
                <a16:creationId xmlns:a16="http://schemas.microsoft.com/office/drawing/2014/main" id="{797FE29D-C4C5-4567-8F80-22363A61F732}"/>
              </a:ext>
            </a:extLst>
          </p:cNvPr>
          <p:cNvSpPr txBox="1"/>
          <p:nvPr/>
        </p:nvSpPr>
        <p:spPr>
          <a:xfrm>
            <a:off x="866876" y="26820704"/>
            <a:ext cx="6271746" cy="39703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a:lstStyle>
          <a:p>
            <a:pPr marL="742950" indent="-742950">
              <a:buAutoNum type="arabicPeriod"/>
            </a:pPr>
            <a:r>
              <a:rPr lang="en-GB" sz="4200"/>
              <a:t>Develop new guidance</a:t>
            </a:r>
            <a:endParaRPr lang="en-US"/>
          </a:p>
          <a:p>
            <a:pPr marL="742950" indent="-742950">
              <a:buAutoNum type="arabicPeriod"/>
            </a:pPr>
            <a:r>
              <a:rPr lang="en-GB" sz="4200"/>
              <a:t>Write patient information leaflets</a:t>
            </a:r>
            <a:endParaRPr lang="en-GB" sz="4200">
              <a:cs typeface="Calibri" panose="020F0502020204030204"/>
            </a:endParaRPr>
          </a:p>
          <a:p>
            <a:pPr marL="742950" indent="-742950">
              <a:buAutoNum type="arabicPeriod"/>
            </a:pPr>
            <a:r>
              <a:rPr lang="en-GB" sz="4200"/>
              <a:t>Update existing documentation</a:t>
            </a:r>
            <a:endParaRPr lang="en-GB" sz="4200">
              <a:cs typeface="Calibri" panose="020F0502020204030204"/>
            </a:endParaRPr>
          </a:p>
          <a:p>
            <a:pPr marL="742950" indent="-742950">
              <a:buAutoNum type="arabicPeriod"/>
            </a:pPr>
            <a:r>
              <a:rPr lang="en-GB" sz="4200"/>
              <a:t>Create new PGDs</a:t>
            </a:r>
            <a:endParaRPr lang="en-GB" sz="4200">
              <a:cs typeface="Calibri"/>
            </a:endParaRPr>
          </a:p>
        </p:txBody>
      </p:sp>
      <p:sp>
        <p:nvSpPr>
          <p:cNvPr id="60" name="TextBox 59">
            <a:extLst>
              <a:ext uri="{FF2B5EF4-FFF2-40B4-BE49-F238E27FC236}">
                <a16:creationId xmlns:a16="http://schemas.microsoft.com/office/drawing/2014/main" id="{2DD98A7C-B0DA-4AEF-8905-32193C2FE42C}"/>
              </a:ext>
            </a:extLst>
          </p:cNvPr>
          <p:cNvSpPr txBox="1"/>
          <p:nvPr/>
        </p:nvSpPr>
        <p:spPr>
          <a:xfrm>
            <a:off x="756878" y="31201419"/>
            <a:ext cx="6119259" cy="94179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a:lstStyle>
          <a:p>
            <a:r>
              <a:rPr lang="en-GB" sz="4000"/>
              <a:t>The responsive and effective outputs from WMAS has raised their profile  in NHS Wales,  while delivering key UKMi objectives</a:t>
            </a:r>
            <a:r>
              <a:rPr lang="en-GB" sz="4200"/>
              <a:t>:</a:t>
            </a:r>
          </a:p>
          <a:p>
            <a:pPr marL="571500" indent="-571500">
              <a:buFont typeface="Arial" panose="020B0604020202020204" pitchFamily="34" charset="0"/>
              <a:buChar char="•"/>
            </a:pPr>
            <a:r>
              <a:rPr lang="en-GB" sz="4000" b="1"/>
              <a:t>Advising health care professionals</a:t>
            </a:r>
          </a:p>
          <a:p>
            <a:pPr marL="571500" indent="-571500">
              <a:buFont typeface="Arial" panose="020B0604020202020204" pitchFamily="34" charset="0"/>
              <a:buChar char="•"/>
            </a:pPr>
            <a:r>
              <a:rPr lang="en-GB" sz="4000" b="1"/>
              <a:t>Optimising treatments</a:t>
            </a:r>
          </a:p>
          <a:p>
            <a:pPr marL="571500" indent="-571500">
              <a:buFont typeface="Arial" panose="020B0604020202020204" pitchFamily="34" charset="0"/>
              <a:buChar char="•"/>
            </a:pPr>
            <a:r>
              <a:rPr lang="en-GB" sz="4000" b="1"/>
              <a:t>Implementing national guidance</a:t>
            </a:r>
          </a:p>
          <a:p>
            <a:pPr marL="571500" indent="-571500">
              <a:buFont typeface="Arial" panose="020B0604020202020204" pitchFamily="34" charset="0"/>
              <a:buChar char="•"/>
            </a:pPr>
            <a:r>
              <a:rPr lang="en-GB" sz="4000" b="1"/>
              <a:t>Supporting patients</a:t>
            </a:r>
          </a:p>
          <a:p>
            <a:pPr marL="571500" indent="-571500">
              <a:buFont typeface="Arial" panose="020B0604020202020204" pitchFamily="34" charset="0"/>
              <a:buChar char="•"/>
            </a:pPr>
            <a:r>
              <a:rPr lang="en-GB" sz="4000" b="1"/>
              <a:t>Delivering a proactive responsive service</a:t>
            </a:r>
          </a:p>
          <a:p>
            <a:endParaRPr lang="en-GB" sz="4200">
              <a:latin typeface="Calibri"/>
              <a:cs typeface="Calibri"/>
            </a:endParaRPr>
          </a:p>
          <a:p>
            <a:endParaRPr lang="en-GB" sz="4200">
              <a:latin typeface="Calibri"/>
              <a:cs typeface="Calibri"/>
            </a:endParaRPr>
          </a:p>
        </p:txBody>
      </p:sp>
      <p:sp>
        <p:nvSpPr>
          <p:cNvPr id="56" name="Rectangle 55">
            <a:extLst>
              <a:ext uri="{FF2B5EF4-FFF2-40B4-BE49-F238E27FC236}">
                <a16:creationId xmlns:a16="http://schemas.microsoft.com/office/drawing/2014/main" id="{E8078EB4-F8AC-4453-8AF9-C6F5B513693C}"/>
              </a:ext>
            </a:extLst>
          </p:cNvPr>
          <p:cNvSpPr/>
          <p:nvPr/>
        </p:nvSpPr>
        <p:spPr>
          <a:xfrm>
            <a:off x="0" y="42173007"/>
            <a:ext cx="5040000" cy="630755"/>
          </a:xfrm>
          <a:prstGeom prst="rect">
            <a:avLst/>
          </a:prstGeom>
          <a:solidFill>
            <a:srgbClr val="5CE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B88EF89A-6368-4B81-A73F-9D83828BB91D}"/>
              </a:ext>
            </a:extLst>
          </p:cNvPr>
          <p:cNvSpPr/>
          <p:nvPr/>
        </p:nvSpPr>
        <p:spPr>
          <a:xfrm>
            <a:off x="5040000" y="42173007"/>
            <a:ext cx="5040000" cy="630755"/>
          </a:xfrm>
          <a:prstGeom prst="rect">
            <a:avLst/>
          </a:prstGeom>
          <a:solidFill>
            <a:srgbClr val="35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AE8640AA-979F-44C8-9D8A-29161736346D}"/>
              </a:ext>
            </a:extLst>
          </p:cNvPr>
          <p:cNvSpPr/>
          <p:nvPr/>
        </p:nvSpPr>
        <p:spPr>
          <a:xfrm>
            <a:off x="10080000" y="42173007"/>
            <a:ext cx="5040000" cy="630755"/>
          </a:xfrm>
          <a:prstGeom prst="rect">
            <a:avLst/>
          </a:prstGeom>
          <a:solidFill>
            <a:srgbClr val="527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2D95A9D4-070F-4537-9C7B-3FC23E56EE1B}"/>
              </a:ext>
            </a:extLst>
          </p:cNvPr>
          <p:cNvSpPr/>
          <p:nvPr/>
        </p:nvSpPr>
        <p:spPr>
          <a:xfrm>
            <a:off x="15120000" y="42173007"/>
            <a:ext cx="5040000" cy="630755"/>
          </a:xfrm>
          <a:prstGeom prst="rect">
            <a:avLst/>
          </a:prstGeom>
          <a:solidFill>
            <a:srgbClr val="2B3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6C437ECB-64A4-406E-A6BE-CF066B8118D3}"/>
              </a:ext>
            </a:extLst>
          </p:cNvPr>
          <p:cNvSpPr/>
          <p:nvPr/>
        </p:nvSpPr>
        <p:spPr>
          <a:xfrm>
            <a:off x="20160000" y="42173007"/>
            <a:ext cx="5040000" cy="630755"/>
          </a:xfrm>
          <a:prstGeom prst="rect">
            <a:avLst/>
          </a:prstGeom>
          <a:solidFill>
            <a:srgbClr val="545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22C9AA40-79C5-458E-9B58-7A88F3EC3F09}"/>
              </a:ext>
            </a:extLst>
          </p:cNvPr>
          <p:cNvSpPr/>
          <p:nvPr/>
        </p:nvSpPr>
        <p:spPr>
          <a:xfrm>
            <a:off x="25199999" y="42173007"/>
            <a:ext cx="5075213" cy="630755"/>
          </a:xfrm>
          <a:prstGeom prst="rect">
            <a:avLst/>
          </a:prstGeom>
          <a:solidFill>
            <a:srgbClr val="8C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Picture 4" descr="https://encrypted-tbn0.gstatic.com/images?q=tbn:ANd9GcSTg43H3DTYJIclEE4fLswHmzxSwCw1cgkrkedQ4zXAlvQGxlv9xbMVTHKEChQ:https://upload.wikimedia.org/wikipedia/en/thumb/e/e9/NHS_Wales_logo.svg/640px-NHS_Wales_logo.svg.png&amp;s">
            <a:extLst>
              <a:ext uri="{FF2B5EF4-FFF2-40B4-BE49-F238E27FC236}">
                <a16:creationId xmlns:a16="http://schemas.microsoft.com/office/drawing/2014/main" id="{527E18D1-D796-4CFD-9FE6-42203EBC818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985825" y="40318909"/>
            <a:ext cx="2809469" cy="159550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a:extLst>
              <a:ext uri="{FF2B5EF4-FFF2-40B4-BE49-F238E27FC236}">
                <a16:creationId xmlns:a16="http://schemas.microsoft.com/office/drawing/2014/main" id="{138F2B57-0EC9-4543-814F-233C11DA1256}"/>
              </a:ext>
            </a:extLst>
          </p:cNvPr>
          <p:cNvPicPr/>
          <p:nvPr/>
        </p:nvPicPr>
        <p:blipFill>
          <a:blip r:embed="rId20" cstate="print">
            <a:extLst>
              <a:ext uri="{28A0092B-C50C-407E-A947-70E740481C1C}">
                <a14:useLocalDpi xmlns:a14="http://schemas.microsoft.com/office/drawing/2010/main" val="0"/>
              </a:ext>
            </a:extLst>
          </a:blip>
          <a:stretch>
            <a:fillRect/>
          </a:stretch>
        </p:blipFill>
        <p:spPr>
          <a:xfrm>
            <a:off x="14313205" y="40304972"/>
            <a:ext cx="6338403" cy="1623373"/>
          </a:xfrm>
          <a:prstGeom prst="rect">
            <a:avLst/>
          </a:prstGeom>
        </p:spPr>
      </p:pic>
      <p:pic>
        <p:nvPicPr>
          <p:cNvPr id="67" name="Picture 2" descr="NHS 111 Wales logo - English">
            <a:extLst>
              <a:ext uri="{FF2B5EF4-FFF2-40B4-BE49-F238E27FC236}">
                <a16:creationId xmlns:a16="http://schemas.microsoft.com/office/drawing/2014/main" id="{F061C4F4-D7F1-4A2F-A63D-1281B901B0C4}"/>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r="14296" b="-420"/>
          <a:stretch/>
        </p:blipFill>
        <p:spPr bwMode="auto">
          <a:xfrm>
            <a:off x="21038122" y="40617096"/>
            <a:ext cx="5561190" cy="99912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Public Health Wales Logo.jpg - HEIW">
            <a:extLst>
              <a:ext uri="{FF2B5EF4-FFF2-40B4-BE49-F238E27FC236}">
                <a16:creationId xmlns:a16="http://schemas.microsoft.com/office/drawing/2014/main" id="{EDEB4C77-BBB2-4FA6-93EC-8CC17E9E10C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76694" y="40267369"/>
            <a:ext cx="5449996" cy="169858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Welsh Government - Wikipedia">
            <a:extLst>
              <a:ext uri="{FF2B5EF4-FFF2-40B4-BE49-F238E27FC236}">
                <a16:creationId xmlns:a16="http://schemas.microsoft.com/office/drawing/2014/main" id="{46DADCBD-2231-4870-BB59-522A034B7CE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34402" y="40231174"/>
            <a:ext cx="1844761" cy="177097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descr="A close-up of a logo&#10;&#10;Description automatically generated">
            <a:extLst>
              <a:ext uri="{FF2B5EF4-FFF2-40B4-BE49-F238E27FC236}">
                <a16:creationId xmlns:a16="http://schemas.microsoft.com/office/drawing/2014/main" id="{8AE179E7-5883-45A8-B011-3FA90648F12C}"/>
              </a:ext>
            </a:extLst>
          </p:cNvPr>
          <p:cNvPicPr>
            <a:picLocks noChangeAspect="1"/>
          </p:cNvPicPr>
          <p:nvPr/>
        </p:nvPicPr>
        <p:blipFill>
          <a:blip r:embed="rId24"/>
          <a:stretch>
            <a:fillRect/>
          </a:stretch>
        </p:blipFill>
        <p:spPr>
          <a:xfrm>
            <a:off x="2865676" y="40186174"/>
            <a:ext cx="5224503" cy="1860969"/>
          </a:xfrm>
          <a:prstGeom prst="rect">
            <a:avLst/>
          </a:prstGeom>
        </p:spPr>
      </p:pic>
      <p:sp>
        <p:nvSpPr>
          <p:cNvPr id="3" name="TextBox 2">
            <a:extLst>
              <a:ext uri="{FF2B5EF4-FFF2-40B4-BE49-F238E27FC236}">
                <a16:creationId xmlns:a16="http://schemas.microsoft.com/office/drawing/2014/main" id="{DB109B35-3653-ADB6-8C61-E1521A90691D}"/>
              </a:ext>
            </a:extLst>
          </p:cNvPr>
          <p:cNvSpPr txBox="1"/>
          <p:nvPr/>
        </p:nvSpPr>
        <p:spPr>
          <a:xfrm>
            <a:off x="12058360" y="16454576"/>
            <a:ext cx="177520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cs typeface="Calibri"/>
              </a:rPr>
              <a:t>Figure 1: NHS111 Wales call demand 2021-2023</a:t>
            </a:r>
            <a:endParaRPr lang="en-GB" sz="2400" b="1"/>
          </a:p>
        </p:txBody>
      </p:sp>
      <p:pic>
        <p:nvPicPr>
          <p:cNvPr id="71" name="Picture 4">
            <a:extLst>
              <a:ext uri="{FF2B5EF4-FFF2-40B4-BE49-F238E27FC236}">
                <a16:creationId xmlns:a16="http://schemas.microsoft.com/office/drawing/2014/main" id="{BA67CA46-B4A7-4528-8190-69FF1E243635}"/>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t="24233" b="35591"/>
          <a:stretch/>
        </p:blipFill>
        <p:spPr bwMode="auto">
          <a:xfrm>
            <a:off x="23096887" y="7135020"/>
            <a:ext cx="3658105" cy="19595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338</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The Group A Strep Demand in Wales 2022-23 How the Welsh Medicines Advice Service responded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Dianne Burnett (Cardiff and Vale UHB - Pharmacy)</dc:creator>
  <cp:lastModifiedBy>Thompson Clare - Office Manager</cp:lastModifiedBy>
  <cp:revision>2</cp:revision>
  <dcterms:created xsi:type="dcterms:W3CDTF">2023-08-15T09:31:08Z</dcterms:created>
  <dcterms:modified xsi:type="dcterms:W3CDTF">2023-10-31T10:29:37Z</dcterms:modified>
</cp:coreProperties>
</file>