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356" r:id="rId5"/>
    <p:sldId id="354" r:id="rId6"/>
    <p:sldId id="351" r:id="rId7"/>
    <p:sldId id="360" r:id="rId8"/>
    <p:sldId id="264" r:id="rId9"/>
    <p:sldId id="362" r:id="rId10"/>
  </p:sldIdLst>
  <p:sldSz cx="18288000" cy="10287000"/>
  <p:notesSz cx="6858000" cy="9144000"/>
  <p:embeddedFontLst>
    <p:embeddedFont>
      <p:font typeface="Montserrat Light Bold" panose="020B0604020202020204" charset="0"/>
      <p:regular r:id="rId12"/>
      <p:bold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190"/>
    <a:srgbClr val="0C4C83"/>
    <a:srgbClr val="00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95000" autoAdjust="0"/>
  </p:normalViewPr>
  <p:slideViewPr>
    <p:cSldViewPr>
      <p:cViewPr varScale="1">
        <p:scale>
          <a:sx n="43" d="100"/>
          <a:sy n="43" d="100"/>
        </p:scale>
        <p:origin x="5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13.09.2021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2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13.09.2021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0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5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76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18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1257300"/>
            <a:ext cx="14810186" cy="289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112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"/>
                <a:ea typeface="+mn-ea"/>
                <a:cs typeface="+mn-cs"/>
              </a:rPr>
              <a:t>ADAPTING NATIONAL PATIENT GROUP DIRECTIONS FOR CONTRAST AGENTS</a:t>
            </a:r>
          </a:p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112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Classic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33400" y="843280"/>
            <a:ext cx="17297400" cy="6662420"/>
            <a:chOff x="0" y="0"/>
            <a:chExt cx="549035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1913890"/>
            </a:xfrm>
            <a:custGeom>
              <a:avLst/>
              <a:gdLst/>
              <a:ahLst/>
              <a:cxnLst/>
              <a:rect l="l" t="t" r="r" b="b"/>
              <a:pathLst>
                <a:path w="5490351" h="1913890">
                  <a:moveTo>
                    <a:pt x="0" y="0"/>
                  </a:moveTo>
                  <a:lnTo>
                    <a:pt x="0" y="1913890"/>
                  </a:lnTo>
                  <a:lnTo>
                    <a:pt x="5490351" y="1913890"/>
                  </a:lnTo>
                  <a:lnTo>
                    <a:pt x="5490351" y="0"/>
                  </a:lnTo>
                  <a:lnTo>
                    <a:pt x="0" y="0"/>
                  </a:lnTo>
                  <a:close/>
                  <a:moveTo>
                    <a:pt x="5429391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5429391" y="59690"/>
                  </a:lnTo>
                  <a:lnTo>
                    <a:pt x="5429391" y="1852930"/>
                  </a:lnTo>
                  <a:close/>
                </a:path>
              </a:pathLst>
            </a:custGeom>
            <a:solidFill>
              <a:srgbClr val="00B4CC"/>
            </a:solidFill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C8A9531-D24D-4D49-B61F-32532DF4A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23" y="9101501"/>
            <a:ext cx="2540760" cy="918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5D796-50B6-D14E-B6CE-F86C9F731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4561407"/>
            <a:ext cx="163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>
                <a:solidFill>
                  <a:schemeClr val="bg1"/>
                </a:solidFill>
              </a:rPr>
              <a:t>Paula King </a:t>
            </a:r>
            <a:r>
              <a:rPr lang="en-GB" sz="3200" dirty="0">
                <a:solidFill>
                  <a:schemeClr val="bg1"/>
                </a:solidFill>
              </a:rPr>
              <a:t>Regional Medicines &amp; Poisons Information Lead, Michelle Lawson Governance Manager Surgery &amp; Specialist Services (formerly QSI Lead Radiographer) and Susan Williamson Lead MRI Radiographer Imaging Service</a:t>
            </a:r>
          </a:p>
        </p:txBody>
      </p:sp>
      <p:pic>
        <p:nvPicPr>
          <p:cNvPr id="16" name="National PGDs Contra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8425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"/>
    </mc:Choice>
    <mc:Fallback xmlns="">
      <p:transition spd="slow" advTm="7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2070597" y="2076989"/>
            <a:ext cx="10287000" cy="6182144"/>
          </a:xfrm>
          <a:prstGeom prst="rect">
            <a:avLst/>
          </a:prstGeom>
          <a:solidFill>
            <a:srgbClr val="00B4CC"/>
          </a:solidFill>
        </p:spPr>
      </p:sp>
      <p:grpSp>
        <p:nvGrpSpPr>
          <p:cNvPr id="5" name="Group 5"/>
          <p:cNvGrpSpPr/>
          <p:nvPr/>
        </p:nvGrpSpPr>
        <p:grpSpPr>
          <a:xfrm>
            <a:off x="0" y="1257300"/>
            <a:ext cx="6204510" cy="4635053"/>
            <a:chOff x="-1155688" y="-3873234"/>
            <a:chExt cx="8272680" cy="6180073"/>
          </a:xfrm>
        </p:grpSpPr>
        <p:sp>
          <p:nvSpPr>
            <p:cNvPr id="6" name="TextBox 6"/>
            <p:cNvSpPr txBox="1"/>
            <p:nvPr/>
          </p:nvSpPr>
          <p:spPr>
            <a:xfrm>
              <a:off x="-1155688" y="-3873234"/>
              <a:ext cx="8272680" cy="2393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12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    IMAGING </a:t>
              </a:r>
            </a:p>
            <a:p>
              <a:pPr marL="0" marR="0" lvl="0" indent="0" algn="l" defTabSz="914400" rtl="0" eaLnBrk="1" fontAlgn="auto" latinLnBrk="0" hangingPunct="1">
                <a:lnSpc>
                  <a:spcPts val="7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128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   SERVICES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57539"/>
              <a:ext cx="6966172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82201" y="7008536"/>
            <a:ext cx="7277100" cy="2348288"/>
            <a:chOff x="-174451" y="-871376"/>
            <a:chExt cx="9499601" cy="3077764"/>
          </a:xfrm>
        </p:grpSpPr>
        <p:sp>
          <p:nvSpPr>
            <p:cNvPr id="9" name="TextBox 9"/>
            <p:cNvSpPr txBox="1"/>
            <p:nvPr/>
          </p:nvSpPr>
          <p:spPr>
            <a:xfrm>
              <a:off x="-174451" y="-871376"/>
              <a:ext cx="9499600" cy="3077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30% CT and 20% MRI scans involve contrast administration</a:t>
              </a: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96510"/>
              <a:ext cx="9325150" cy="600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06001" y="1257300"/>
            <a:ext cx="7353300" cy="2308324"/>
            <a:chOff x="-479248" y="-449165"/>
            <a:chExt cx="9804399" cy="3077763"/>
          </a:xfrm>
        </p:grpSpPr>
        <p:sp>
          <p:nvSpPr>
            <p:cNvPr id="16" name="TextBox 16"/>
            <p:cNvSpPr txBox="1"/>
            <p:nvPr/>
          </p:nvSpPr>
          <p:spPr>
            <a:xfrm>
              <a:off x="-479248" y="-449165"/>
              <a:ext cx="9804399" cy="30777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pc="80" dirty="0">
                  <a:solidFill>
                    <a:srgbClr val="FFFFFF"/>
                  </a:solidFill>
                  <a:latin typeface="Montserrat Classic Bold"/>
                </a:rPr>
                <a:t>7 Hospitals</a:t>
              </a: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4 Sites </a:t>
              </a:r>
            </a:p>
            <a:p>
              <a:pPr lvl="0">
                <a:lnSpc>
                  <a:spcPts val="4480"/>
                </a:lnSpc>
                <a:defRPr/>
              </a:pPr>
              <a:r>
                <a:rPr lang="en-US" sz="3200" spc="80" dirty="0">
                  <a:solidFill>
                    <a:srgbClr val="FFFFFF"/>
                  </a:solidFill>
                  <a:latin typeface="Montserrat Classic Bold"/>
                </a:rPr>
                <a:t>543 staff</a:t>
              </a: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96510"/>
              <a:ext cx="9325150" cy="600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06000" y="4132918"/>
            <a:ext cx="7353300" cy="2308324"/>
            <a:chOff x="-479249" y="-853137"/>
            <a:chExt cx="9804399" cy="2816747"/>
          </a:xfrm>
        </p:grpSpPr>
        <p:sp>
          <p:nvSpPr>
            <p:cNvPr id="19" name="TextBox 19"/>
            <p:cNvSpPr txBox="1"/>
            <p:nvPr/>
          </p:nvSpPr>
          <p:spPr>
            <a:xfrm>
              <a:off x="-479249" y="-853137"/>
              <a:ext cx="9325150" cy="2816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280,000 scans</a:t>
              </a: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8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100,000 CT and MRI scans</a:t>
              </a: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4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96510"/>
              <a:ext cx="9325150" cy="600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527127" y="7659169"/>
            <a:ext cx="1161292" cy="1090620"/>
            <a:chOff x="0" y="-57151"/>
            <a:chExt cx="1548389" cy="145415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57151"/>
              <a:ext cx="1548389" cy="68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4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0" i="0" u="none" strike="noStrike" kern="1200" cap="none" spc="79" normalizeH="0" baseline="0" noProof="0" dirty="0">
                <a:ln>
                  <a:noFill/>
                </a:ln>
                <a:solidFill>
                  <a:srgbClr val="E32780"/>
                </a:solidFill>
                <a:effectLst/>
                <a:uLnTx/>
                <a:uFillTx/>
                <a:latin typeface="Montserrat Light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96510"/>
              <a:ext cx="1548389" cy="600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0DA6113-F08A-6445-ABFE-2F7C7A3D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23" y="9101501"/>
            <a:ext cx="2540760" cy="9187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65958C-F4A1-6A40-B5D6-19F8962AC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937937"/>
            <a:ext cx="2590800" cy="31105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796" y="6893763"/>
            <a:ext cx="2376603" cy="1754937"/>
          </a:xfrm>
          <a:prstGeom prst="rect">
            <a:avLst/>
          </a:prstGeom>
        </p:spPr>
      </p:pic>
      <p:pic>
        <p:nvPicPr>
          <p:cNvPr id="38" name="Picture 37" descr="My MRI Experience - The Mom Mav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84" y="4132918"/>
            <a:ext cx="2358115" cy="183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oogle Shape;9255;p123">
            <a:extLst>
              <a:ext uri="{FF2B5EF4-FFF2-40B4-BE49-F238E27FC236}">
                <a16:creationId xmlns:a16="http://schemas.microsoft.com/office/drawing/2014/main" id="{E868D166-FDCC-2A42-86A2-EDE6824621EB}"/>
              </a:ext>
            </a:extLst>
          </p:cNvPr>
          <p:cNvGrpSpPr/>
          <p:nvPr/>
        </p:nvGrpSpPr>
        <p:grpSpPr>
          <a:xfrm>
            <a:off x="7268791" y="1237443"/>
            <a:ext cx="1677964" cy="1756006"/>
            <a:chOff x="1346182" y="4693717"/>
            <a:chExt cx="547088" cy="547907"/>
          </a:xfrm>
          <a:solidFill>
            <a:srgbClr val="EA0190"/>
          </a:solidFill>
        </p:grpSpPr>
        <p:sp>
          <p:nvSpPr>
            <p:cNvPr id="33" name="Google Shape;9256;p123">
              <a:extLst>
                <a:ext uri="{FF2B5EF4-FFF2-40B4-BE49-F238E27FC236}">
                  <a16:creationId xmlns:a16="http://schemas.microsoft.com/office/drawing/2014/main" id="{92B1A83B-CC8C-8747-8F9C-CF92F124DC4B}"/>
                </a:ext>
              </a:extLst>
            </p:cNvPr>
            <p:cNvSpPr/>
            <p:nvPr/>
          </p:nvSpPr>
          <p:spPr>
            <a:xfrm>
              <a:off x="1490614" y="4769527"/>
              <a:ext cx="375313" cy="472097"/>
            </a:xfrm>
            <a:custGeom>
              <a:avLst/>
              <a:gdLst/>
              <a:ahLst/>
              <a:cxnLst/>
              <a:rect l="l" t="t" r="r" b="b"/>
              <a:pathLst>
                <a:path w="375313" h="472097" extrusionOk="0">
                  <a:moveTo>
                    <a:pt x="361625" y="472098"/>
                  </a:moveTo>
                  <a:lnTo>
                    <a:pt x="13677" y="472098"/>
                  </a:lnTo>
                  <a:cubicBezTo>
                    <a:pt x="6125" y="472098"/>
                    <a:pt x="0" y="465967"/>
                    <a:pt x="0" y="458414"/>
                  </a:cubicBezTo>
                  <a:lnTo>
                    <a:pt x="0" y="13684"/>
                  </a:lnTo>
                  <a:cubicBezTo>
                    <a:pt x="145" y="6185"/>
                    <a:pt x="6185" y="137"/>
                    <a:pt x="13677" y="0"/>
                  </a:cubicBezTo>
                  <a:lnTo>
                    <a:pt x="112427" y="0"/>
                  </a:lnTo>
                  <a:cubicBezTo>
                    <a:pt x="119979" y="0"/>
                    <a:pt x="126104" y="6130"/>
                    <a:pt x="126104" y="13684"/>
                  </a:cubicBezTo>
                  <a:cubicBezTo>
                    <a:pt x="126104" y="21238"/>
                    <a:pt x="119979" y="27368"/>
                    <a:pt x="112427" y="27368"/>
                  </a:cubicBezTo>
                  <a:lnTo>
                    <a:pt x="27354" y="27368"/>
                  </a:lnTo>
                  <a:lnTo>
                    <a:pt x="27354" y="444730"/>
                  </a:lnTo>
                  <a:lnTo>
                    <a:pt x="347675" y="444730"/>
                  </a:lnTo>
                  <a:lnTo>
                    <a:pt x="347675" y="27368"/>
                  </a:lnTo>
                  <a:lnTo>
                    <a:pt x="262876" y="27368"/>
                  </a:lnTo>
                  <a:cubicBezTo>
                    <a:pt x="255323" y="27368"/>
                    <a:pt x="249199" y="21238"/>
                    <a:pt x="249199" y="13684"/>
                  </a:cubicBezTo>
                  <a:cubicBezTo>
                    <a:pt x="249199" y="6130"/>
                    <a:pt x="255323" y="0"/>
                    <a:pt x="262876" y="0"/>
                  </a:cubicBezTo>
                  <a:lnTo>
                    <a:pt x="361625" y="0"/>
                  </a:lnTo>
                  <a:cubicBezTo>
                    <a:pt x="369178" y="0"/>
                    <a:pt x="375302" y="6130"/>
                    <a:pt x="375302" y="13684"/>
                  </a:cubicBezTo>
                  <a:lnTo>
                    <a:pt x="375302" y="457866"/>
                  </a:lnTo>
                  <a:cubicBezTo>
                    <a:pt x="375603" y="465420"/>
                    <a:pt x="369730" y="471797"/>
                    <a:pt x="362183" y="472098"/>
                  </a:cubicBezTo>
                  <a:cubicBezTo>
                    <a:pt x="361997" y="472098"/>
                    <a:pt x="361811" y="472098"/>
                    <a:pt x="361625" y="4720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9257;p123">
              <a:extLst>
                <a:ext uri="{FF2B5EF4-FFF2-40B4-BE49-F238E27FC236}">
                  <a16:creationId xmlns:a16="http://schemas.microsoft.com/office/drawing/2014/main" id="{27FB20DE-333A-B941-BEFF-AA52BCE78472}"/>
                </a:ext>
              </a:extLst>
            </p:cNvPr>
            <p:cNvSpPr/>
            <p:nvPr/>
          </p:nvSpPr>
          <p:spPr>
            <a:xfrm>
              <a:off x="1589363" y="4693717"/>
              <a:ext cx="177803" cy="177891"/>
            </a:xfrm>
            <a:custGeom>
              <a:avLst/>
              <a:gdLst/>
              <a:ahLst/>
              <a:cxnLst/>
              <a:rect l="l" t="t" r="r" b="b"/>
              <a:pathLst>
                <a:path w="177803" h="177891" extrusionOk="0">
                  <a:moveTo>
                    <a:pt x="88902" y="177892"/>
                  </a:moveTo>
                  <a:cubicBezTo>
                    <a:pt x="39803" y="177892"/>
                    <a:pt x="0" y="138071"/>
                    <a:pt x="0" y="88946"/>
                  </a:cubicBezTo>
                  <a:cubicBezTo>
                    <a:pt x="0" y="39820"/>
                    <a:pt x="39803" y="0"/>
                    <a:pt x="88902" y="0"/>
                  </a:cubicBezTo>
                  <a:cubicBezTo>
                    <a:pt x="138000" y="0"/>
                    <a:pt x="177804" y="39820"/>
                    <a:pt x="177804" y="88946"/>
                  </a:cubicBezTo>
                  <a:cubicBezTo>
                    <a:pt x="177804" y="138071"/>
                    <a:pt x="138000" y="177892"/>
                    <a:pt x="88902" y="177892"/>
                  </a:cubicBezTo>
                  <a:close/>
                  <a:moveTo>
                    <a:pt x="88902" y="27368"/>
                  </a:moveTo>
                  <a:cubicBezTo>
                    <a:pt x="54911" y="27368"/>
                    <a:pt x="27354" y="54928"/>
                    <a:pt x="27354" y="88946"/>
                  </a:cubicBezTo>
                  <a:cubicBezTo>
                    <a:pt x="27354" y="122964"/>
                    <a:pt x="54911" y="150524"/>
                    <a:pt x="88902" y="150524"/>
                  </a:cubicBezTo>
                  <a:cubicBezTo>
                    <a:pt x="122892" y="150524"/>
                    <a:pt x="150449" y="122964"/>
                    <a:pt x="150449" y="88946"/>
                  </a:cubicBezTo>
                  <a:cubicBezTo>
                    <a:pt x="151204" y="54955"/>
                    <a:pt x="124268" y="26766"/>
                    <a:pt x="90286" y="26027"/>
                  </a:cubicBezTo>
                  <a:cubicBezTo>
                    <a:pt x="89824" y="26000"/>
                    <a:pt x="89364" y="26000"/>
                    <a:pt x="88902" y="260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258;p123">
              <a:extLst>
                <a:ext uri="{FF2B5EF4-FFF2-40B4-BE49-F238E27FC236}">
                  <a16:creationId xmlns:a16="http://schemas.microsoft.com/office/drawing/2014/main" id="{B7F0EEAA-AFBC-6C4B-995F-3226916A9930}"/>
                </a:ext>
              </a:extLst>
            </p:cNvPr>
            <p:cNvSpPr/>
            <p:nvPr/>
          </p:nvSpPr>
          <p:spPr>
            <a:xfrm>
              <a:off x="1346182" y="5213983"/>
              <a:ext cx="547088" cy="27367"/>
            </a:xfrm>
            <a:custGeom>
              <a:avLst/>
              <a:gdLst/>
              <a:ahLst/>
              <a:cxnLst/>
              <a:rect l="l" t="t" r="r" b="b"/>
              <a:pathLst>
                <a:path w="547088" h="27367" extrusionOk="0">
                  <a:moveTo>
                    <a:pt x="533411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533411" y="0"/>
                  </a:lnTo>
                  <a:cubicBezTo>
                    <a:pt x="540963" y="0"/>
                    <a:pt x="547088" y="6130"/>
                    <a:pt x="547088" y="13684"/>
                  </a:cubicBezTo>
                  <a:cubicBezTo>
                    <a:pt x="547088" y="21238"/>
                    <a:pt x="540963" y="27368"/>
                    <a:pt x="533411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259;p123">
              <a:extLst>
                <a:ext uri="{FF2B5EF4-FFF2-40B4-BE49-F238E27FC236}">
                  <a16:creationId xmlns:a16="http://schemas.microsoft.com/office/drawing/2014/main" id="{C8154F74-86CD-A24D-917C-DECDE61FC9C6}"/>
                </a:ext>
              </a:extLst>
            </p:cNvPr>
            <p:cNvSpPr/>
            <p:nvPr/>
          </p:nvSpPr>
          <p:spPr>
            <a:xfrm>
              <a:off x="1373537" y="4934556"/>
              <a:ext cx="144433" cy="306794"/>
            </a:xfrm>
            <a:custGeom>
              <a:avLst/>
              <a:gdLst/>
              <a:ahLst/>
              <a:cxnLst/>
              <a:rect l="l" t="t" r="r" b="b"/>
              <a:pathLst>
                <a:path w="144433" h="306794" extrusionOk="0">
                  <a:moveTo>
                    <a:pt x="130754" y="306795"/>
                  </a:moveTo>
                  <a:lnTo>
                    <a:pt x="13677" y="306795"/>
                  </a:lnTo>
                  <a:cubicBezTo>
                    <a:pt x="6125" y="306795"/>
                    <a:pt x="0" y="300665"/>
                    <a:pt x="0" y="293111"/>
                  </a:cubicBezTo>
                  <a:lnTo>
                    <a:pt x="0" y="13684"/>
                  </a:lnTo>
                  <a:cubicBezTo>
                    <a:pt x="0" y="6130"/>
                    <a:pt x="6125" y="0"/>
                    <a:pt x="13677" y="0"/>
                  </a:cubicBezTo>
                  <a:lnTo>
                    <a:pt x="130754" y="0"/>
                  </a:lnTo>
                  <a:cubicBezTo>
                    <a:pt x="138307" y="0"/>
                    <a:pt x="144431" y="6130"/>
                    <a:pt x="144431" y="13684"/>
                  </a:cubicBezTo>
                  <a:lnTo>
                    <a:pt x="144431" y="292837"/>
                  </a:lnTo>
                  <a:cubicBezTo>
                    <a:pt x="144582" y="300391"/>
                    <a:pt x="138583" y="306631"/>
                    <a:pt x="131030" y="306795"/>
                  </a:cubicBezTo>
                  <a:cubicBezTo>
                    <a:pt x="130937" y="306795"/>
                    <a:pt x="130847" y="306795"/>
                    <a:pt x="130754" y="306795"/>
                  </a:cubicBezTo>
                  <a:close/>
                  <a:moveTo>
                    <a:pt x="27354" y="279427"/>
                  </a:moveTo>
                  <a:lnTo>
                    <a:pt x="117077" y="279427"/>
                  </a:lnTo>
                  <a:lnTo>
                    <a:pt x="117077" y="27368"/>
                  </a:lnTo>
                  <a:lnTo>
                    <a:pt x="27354" y="27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260;p123">
              <a:extLst>
                <a:ext uri="{FF2B5EF4-FFF2-40B4-BE49-F238E27FC236}">
                  <a16:creationId xmlns:a16="http://schemas.microsoft.com/office/drawing/2014/main" id="{B9580430-505A-7746-9C20-B370F157C0B8}"/>
                </a:ext>
              </a:extLst>
            </p:cNvPr>
            <p:cNvSpPr/>
            <p:nvPr/>
          </p:nvSpPr>
          <p:spPr>
            <a:xfrm>
              <a:off x="1664588" y="4737232"/>
              <a:ext cx="27354" cy="88398"/>
            </a:xfrm>
            <a:custGeom>
              <a:avLst/>
              <a:gdLst/>
              <a:ahLst/>
              <a:cxnLst/>
              <a:rect l="l" t="t" r="r" b="b"/>
              <a:pathLst>
                <a:path w="27354" h="88398" extrusionOk="0">
                  <a:moveTo>
                    <a:pt x="13677" y="88399"/>
                  </a:moveTo>
                  <a:cubicBezTo>
                    <a:pt x="6125" y="88399"/>
                    <a:pt x="0" y="82268"/>
                    <a:pt x="0" y="74715"/>
                  </a:cubicBezTo>
                  <a:lnTo>
                    <a:pt x="0" y="13684"/>
                  </a:lnTo>
                  <a:cubicBezTo>
                    <a:pt x="0" y="6130"/>
                    <a:pt x="6125" y="0"/>
                    <a:pt x="13677" y="0"/>
                  </a:cubicBezTo>
                  <a:cubicBezTo>
                    <a:pt x="21230" y="0"/>
                    <a:pt x="27354" y="6130"/>
                    <a:pt x="27354" y="13684"/>
                  </a:cubicBezTo>
                  <a:lnTo>
                    <a:pt x="27354" y="74715"/>
                  </a:lnTo>
                  <a:cubicBezTo>
                    <a:pt x="27354" y="82268"/>
                    <a:pt x="21230" y="88399"/>
                    <a:pt x="13677" y="883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261;p123">
              <a:extLst>
                <a:ext uri="{FF2B5EF4-FFF2-40B4-BE49-F238E27FC236}">
                  <a16:creationId xmlns:a16="http://schemas.microsoft.com/office/drawing/2014/main" id="{A91C77DC-8DD6-964A-A773-921D70A8E79B}"/>
                </a:ext>
              </a:extLst>
            </p:cNvPr>
            <p:cNvSpPr/>
            <p:nvPr/>
          </p:nvSpPr>
          <p:spPr>
            <a:xfrm>
              <a:off x="1633951" y="4767611"/>
              <a:ext cx="88628" cy="27367"/>
            </a:xfrm>
            <a:custGeom>
              <a:avLst/>
              <a:gdLst/>
              <a:ahLst/>
              <a:cxnLst/>
              <a:rect l="l" t="t" r="r" b="b"/>
              <a:pathLst>
                <a:path w="88628" h="27367" extrusionOk="0">
                  <a:moveTo>
                    <a:pt x="74951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145" y="6185"/>
                    <a:pt x="6185" y="137"/>
                    <a:pt x="13677" y="0"/>
                  </a:cubicBezTo>
                  <a:lnTo>
                    <a:pt x="74951" y="0"/>
                  </a:lnTo>
                  <a:cubicBezTo>
                    <a:pt x="82443" y="137"/>
                    <a:pt x="88483" y="6185"/>
                    <a:pt x="88628" y="13684"/>
                  </a:cubicBezTo>
                  <a:cubicBezTo>
                    <a:pt x="88628" y="21238"/>
                    <a:pt x="82504" y="27368"/>
                    <a:pt x="74951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9262;p123">
              <a:extLst>
                <a:ext uri="{FF2B5EF4-FFF2-40B4-BE49-F238E27FC236}">
                  <a16:creationId xmlns:a16="http://schemas.microsoft.com/office/drawing/2014/main" id="{2D1051E5-E0B3-5A4A-A026-870052D0C709}"/>
                </a:ext>
              </a:extLst>
            </p:cNvPr>
            <p:cNvSpPr/>
            <p:nvPr/>
          </p:nvSpPr>
          <p:spPr>
            <a:xfrm>
              <a:off x="1593740" y="5015565"/>
              <a:ext cx="161128" cy="226059"/>
            </a:xfrm>
            <a:custGeom>
              <a:avLst/>
              <a:gdLst/>
              <a:ahLst/>
              <a:cxnLst/>
              <a:rect l="l" t="t" r="r" b="b"/>
              <a:pathLst>
                <a:path w="161128" h="226059" extrusionOk="0">
                  <a:moveTo>
                    <a:pt x="147440" y="226060"/>
                  </a:moveTo>
                  <a:lnTo>
                    <a:pt x="13677" y="226060"/>
                  </a:lnTo>
                  <a:cubicBezTo>
                    <a:pt x="6125" y="226060"/>
                    <a:pt x="0" y="219929"/>
                    <a:pt x="0" y="212376"/>
                  </a:cubicBezTo>
                  <a:lnTo>
                    <a:pt x="0" y="13684"/>
                  </a:lnTo>
                  <a:cubicBezTo>
                    <a:pt x="0" y="6130"/>
                    <a:pt x="6125" y="0"/>
                    <a:pt x="13677" y="0"/>
                  </a:cubicBezTo>
                  <a:lnTo>
                    <a:pt x="147440" y="0"/>
                  </a:lnTo>
                  <a:cubicBezTo>
                    <a:pt x="154993" y="0"/>
                    <a:pt x="161117" y="6130"/>
                    <a:pt x="161117" y="13684"/>
                  </a:cubicBezTo>
                  <a:lnTo>
                    <a:pt x="161117" y="211828"/>
                  </a:lnTo>
                  <a:cubicBezTo>
                    <a:pt x="161418" y="219382"/>
                    <a:pt x="155545" y="225759"/>
                    <a:pt x="147998" y="226060"/>
                  </a:cubicBezTo>
                  <a:cubicBezTo>
                    <a:pt x="147812" y="226060"/>
                    <a:pt x="147626" y="226060"/>
                    <a:pt x="147440" y="226060"/>
                  </a:cubicBezTo>
                  <a:close/>
                  <a:moveTo>
                    <a:pt x="27354" y="198692"/>
                  </a:moveTo>
                  <a:lnTo>
                    <a:pt x="133763" y="198692"/>
                  </a:lnTo>
                  <a:lnTo>
                    <a:pt x="133763" y="27368"/>
                  </a:lnTo>
                  <a:lnTo>
                    <a:pt x="27354" y="27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9263;p123">
              <a:extLst>
                <a:ext uri="{FF2B5EF4-FFF2-40B4-BE49-F238E27FC236}">
                  <a16:creationId xmlns:a16="http://schemas.microsoft.com/office/drawing/2014/main" id="{D2070BF3-7D3C-0643-AC1C-30175E5F9DDE}"/>
                </a:ext>
              </a:extLst>
            </p:cNvPr>
            <p:cNvSpPr/>
            <p:nvPr/>
          </p:nvSpPr>
          <p:spPr>
            <a:xfrm>
              <a:off x="1593740" y="4953713"/>
              <a:ext cx="161117" cy="27367"/>
            </a:xfrm>
            <a:custGeom>
              <a:avLst/>
              <a:gdLst/>
              <a:ahLst/>
              <a:cxnLst/>
              <a:rect l="l" t="t" r="r" b="b"/>
              <a:pathLst>
                <a:path w="161117" h="27367" extrusionOk="0">
                  <a:moveTo>
                    <a:pt x="13677" y="27368"/>
                  </a:move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147440" y="0"/>
                  </a:lnTo>
                  <a:cubicBezTo>
                    <a:pt x="154993" y="0"/>
                    <a:pt x="161117" y="6130"/>
                    <a:pt x="161117" y="13684"/>
                  </a:cubicBezTo>
                  <a:cubicBezTo>
                    <a:pt x="161117" y="21238"/>
                    <a:pt x="154993" y="27368"/>
                    <a:pt x="147440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9264;p123">
              <a:extLst>
                <a:ext uri="{FF2B5EF4-FFF2-40B4-BE49-F238E27FC236}">
                  <a16:creationId xmlns:a16="http://schemas.microsoft.com/office/drawing/2014/main" id="{7CFE0777-0B82-014F-857D-2C4945B2C5B8}"/>
                </a:ext>
              </a:extLst>
            </p:cNvPr>
            <p:cNvSpPr/>
            <p:nvPr/>
          </p:nvSpPr>
          <p:spPr>
            <a:xfrm>
              <a:off x="1413748" y="4992028"/>
              <a:ext cx="61547" cy="27367"/>
            </a:xfrm>
            <a:custGeom>
              <a:avLst/>
              <a:gdLst/>
              <a:ahLst/>
              <a:cxnLst/>
              <a:rect l="l" t="t" r="r" b="b"/>
              <a:pathLst>
                <a:path w="61547" h="27367" extrusionOk="0">
                  <a:moveTo>
                    <a:pt x="47870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47870" y="0"/>
                  </a:lnTo>
                  <a:cubicBezTo>
                    <a:pt x="55423" y="0"/>
                    <a:pt x="61547" y="6130"/>
                    <a:pt x="61547" y="13684"/>
                  </a:cubicBezTo>
                  <a:cubicBezTo>
                    <a:pt x="61402" y="21183"/>
                    <a:pt x="55363" y="27231"/>
                    <a:pt x="47870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9265;p123">
              <a:extLst>
                <a:ext uri="{FF2B5EF4-FFF2-40B4-BE49-F238E27FC236}">
                  <a16:creationId xmlns:a16="http://schemas.microsoft.com/office/drawing/2014/main" id="{6E9B8516-D5C0-864C-B6FB-954BC00D508E}"/>
                </a:ext>
              </a:extLst>
            </p:cNvPr>
            <p:cNvSpPr/>
            <p:nvPr/>
          </p:nvSpPr>
          <p:spPr>
            <a:xfrm>
              <a:off x="1413748" y="5047859"/>
              <a:ext cx="61547" cy="27367"/>
            </a:xfrm>
            <a:custGeom>
              <a:avLst/>
              <a:gdLst/>
              <a:ahLst/>
              <a:cxnLst/>
              <a:rect l="l" t="t" r="r" b="b"/>
              <a:pathLst>
                <a:path w="61547" h="27367" extrusionOk="0">
                  <a:moveTo>
                    <a:pt x="47870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47870" y="0"/>
                  </a:lnTo>
                  <a:cubicBezTo>
                    <a:pt x="55423" y="0"/>
                    <a:pt x="61547" y="6130"/>
                    <a:pt x="61547" y="13684"/>
                  </a:cubicBezTo>
                  <a:cubicBezTo>
                    <a:pt x="61402" y="21183"/>
                    <a:pt x="55363" y="27231"/>
                    <a:pt x="47870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9266;p123">
              <a:extLst>
                <a:ext uri="{FF2B5EF4-FFF2-40B4-BE49-F238E27FC236}">
                  <a16:creationId xmlns:a16="http://schemas.microsoft.com/office/drawing/2014/main" id="{A7B54BD6-2EDC-EE4D-9C7F-F4C910E484B2}"/>
                </a:ext>
              </a:extLst>
            </p:cNvPr>
            <p:cNvSpPr/>
            <p:nvPr/>
          </p:nvSpPr>
          <p:spPr>
            <a:xfrm>
              <a:off x="1413748" y="5103416"/>
              <a:ext cx="61547" cy="27367"/>
            </a:xfrm>
            <a:custGeom>
              <a:avLst/>
              <a:gdLst/>
              <a:ahLst/>
              <a:cxnLst/>
              <a:rect l="l" t="t" r="r" b="b"/>
              <a:pathLst>
                <a:path w="61547" h="27367" extrusionOk="0">
                  <a:moveTo>
                    <a:pt x="47870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47870" y="0"/>
                  </a:lnTo>
                  <a:cubicBezTo>
                    <a:pt x="55363" y="137"/>
                    <a:pt x="61402" y="6185"/>
                    <a:pt x="61547" y="13684"/>
                  </a:cubicBezTo>
                  <a:cubicBezTo>
                    <a:pt x="61547" y="21238"/>
                    <a:pt x="55423" y="27368"/>
                    <a:pt x="47870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9267;p123">
              <a:extLst>
                <a:ext uri="{FF2B5EF4-FFF2-40B4-BE49-F238E27FC236}">
                  <a16:creationId xmlns:a16="http://schemas.microsoft.com/office/drawing/2014/main" id="{A8559799-15BF-724B-A132-DCE42C0106CE}"/>
                </a:ext>
              </a:extLst>
            </p:cNvPr>
            <p:cNvSpPr/>
            <p:nvPr/>
          </p:nvSpPr>
          <p:spPr>
            <a:xfrm>
              <a:off x="1413748" y="5159247"/>
              <a:ext cx="61547" cy="27367"/>
            </a:xfrm>
            <a:custGeom>
              <a:avLst/>
              <a:gdLst/>
              <a:ahLst/>
              <a:cxnLst/>
              <a:rect l="l" t="t" r="r" b="b"/>
              <a:pathLst>
                <a:path w="61547" h="27367" extrusionOk="0">
                  <a:moveTo>
                    <a:pt x="47870" y="27368"/>
                  </a:moveTo>
                  <a:lnTo>
                    <a:pt x="13677" y="27368"/>
                  </a:lnTo>
                  <a:cubicBezTo>
                    <a:pt x="6125" y="27368"/>
                    <a:pt x="0" y="21238"/>
                    <a:pt x="0" y="13684"/>
                  </a:cubicBezTo>
                  <a:cubicBezTo>
                    <a:pt x="0" y="6130"/>
                    <a:pt x="6125" y="0"/>
                    <a:pt x="13677" y="0"/>
                  </a:cubicBezTo>
                  <a:lnTo>
                    <a:pt x="47870" y="0"/>
                  </a:lnTo>
                  <a:cubicBezTo>
                    <a:pt x="55363" y="137"/>
                    <a:pt x="61402" y="6185"/>
                    <a:pt x="61547" y="13684"/>
                  </a:cubicBezTo>
                  <a:cubicBezTo>
                    <a:pt x="61547" y="21238"/>
                    <a:pt x="55423" y="27368"/>
                    <a:pt x="47870" y="273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/>
              <a:endParaRPr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59"/>
    </mc:Choice>
    <mc:Fallback xmlns="">
      <p:transition spd="slow" advTm="36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1706774" y="1706772"/>
            <a:ext cx="10287002" cy="6873457"/>
          </a:xfrm>
          <a:prstGeom prst="rect">
            <a:avLst/>
          </a:prstGeom>
          <a:solidFill>
            <a:srgbClr val="00B4C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01009" y="7766440"/>
            <a:ext cx="1366293" cy="18728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17948" y="617597"/>
            <a:ext cx="8165251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 LEGAL FRAMEWORKS </a:t>
            </a:r>
            <a:r>
              <a:rPr lang="en-US" sz="3000" spc="75" dirty="0">
                <a:solidFill>
                  <a:srgbClr val="FCFDFC"/>
                </a:solidFill>
                <a:latin typeface="Montserrat Light"/>
              </a:rPr>
              <a:t>   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Justification and authorisation of the medical exposure to ionising radiation</a:t>
            </a:r>
          </a:p>
          <a:p>
            <a:pPr marL="457200" indent="-457200">
              <a:lnSpc>
                <a:spcPts val="3359"/>
              </a:lnSpc>
              <a:buFont typeface="+mj-lt"/>
              <a:buAutoNum type="arabicPeriod"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Authorisation of the supply and administration of medicines </a:t>
            </a: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>
              <a:lnSpc>
                <a:spcPts val="3359"/>
              </a:lnSpc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One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DOES NOT confer legal authority for the other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17949" y="3336290"/>
            <a:ext cx="8165251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3000" spc="75" dirty="0">
              <a:solidFill>
                <a:srgbClr val="FCFDFC"/>
              </a:solidFill>
              <a:latin typeface="Montserrat Light Bold"/>
            </a:endParaRPr>
          </a:p>
          <a:p>
            <a:pPr>
              <a:lnSpc>
                <a:spcPts val="4200"/>
              </a:lnSpc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CLINICAL IMAGING PROTOCOLS </a:t>
            </a: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Do NOT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confer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legal authority to a radiographer to administer medicines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– contrast agents </a:t>
            </a: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>
              <a:lnSpc>
                <a:spcPts val="4200"/>
              </a:lnSpc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PGDs were NOT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suitable</a:t>
            </a:r>
          </a:p>
          <a:p>
            <a:pPr>
              <a:lnSpc>
                <a:spcPts val="4200"/>
              </a:lnSpc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Legislative change ?</a:t>
            </a:r>
            <a:endParaRPr lang="en-GB" sz="2400" spc="60" dirty="0">
              <a:solidFill>
                <a:srgbClr val="FCFDFC"/>
              </a:solidFill>
              <a:latin typeface="Montserrat Ligh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6200" y="4295836"/>
            <a:ext cx="6323063" cy="1795363"/>
            <a:chOff x="-1010600" y="57149"/>
            <a:chExt cx="8430750" cy="2393818"/>
          </a:xfrm>
        </p:grpSpPr>
        <p:sp>
          <p:nvSpPr>
            <p:cNvPr id="9" name="TextBox 9"/>
            <p:cNvSpPr txBox="1"/>
            <p:nvPr/>
          </p:nvSpPr>
          <p:spPr>
            <a:xfrm>
              <a:off x="-1010600" y="57149"/>
              <a:ext cx="8430750" cy="23938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en-US" sz="6400" spc="128" dirty="0">
                  <a:solidFill>
                    <a:srgbClr val="FCFDFC"/>
                  </a:solidFill>
                  <a:latin typeface="Montserrat Classic Bold"/>
                </a:rPr>
                <a:t>MEDICINES</a:t>
              </a:r>
            </a:p>
            <a:p>
              <a:pPr algn="l">
                <a:lnSpc>
                  <a:spcPts val="7040"/>
                </a:lnSpc>
              </a:pPr>
              <a:r>
                <a:rPr lang="en-US" sz="6400" spc="128" dirty="0">
                  <a:solidFill>
                    <a:srgbClr val="FCFDFC"/>
                  </a:solidFill>
                  <a:latin typeface="Montserrat Classic Bold"/>
                </a:rPr>
                <a:t>GOVERNANCE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25437"/>
              <a:ext cx="7039150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17948" y="6896100"/>
            <a:ext cx="770843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NATIONAL PGD TEMPLATES </a:t>
            </a:r>
            <a:endParaRPr lang="en-US" sz="3000" spc="75" dirty="0" smtClean="0">
              <a:solidFill>
                <a:srgbClr val="FCFDFC"/>
              </a:solidFill>
              <a:latin typeface="Montserrat Light Bold"/>
            </a:endParaRPr>
          </a:p>
          <a:p>
            <a:pPr lvl="0">
              <a:lnSpc>
                <a:spcPts val="4200"/>
              </a:lnSpc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        Commonly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used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contrast 2019</a:t>
            </a:r>
          </a:p>
          <a:p>
            <a:pPr>
              <a:lnSpc>
                <a:spcPts val="4200"/>
              </a:lnSpc>
            </a:pPr>
            <a:r>
              <a:rPr lang="en-US" sz="2400" spc="75" dirty="0" smtClean="0">
                <a:solidFill>
                  <a:srgbClr val="FCFDFC"/>
                </a:solidFill>
                <a:latin typeface="Montserrat Light Bold"/>
              </a:rPr>
              <a:t>                  EXPERT </a:t>
            </a:r>
            <a:r>
              <a:rPr lang="en-US" sz="2400" spc="75" dirty="0">
                <a:solidFill>
                  <a:srgbClr val="FCFDFC"/>
                </a:solidFill>
                <a:latin typeface="Montserrat Light Bold"/>
              </a:rPr>
              <a:t>GROUP</a:t>
            </a:r>
          </a:p>
          <a:p>
            <a:pPr lvl="0">
              <a:lnSpc>
                <a:spcPts val="4200"/>
              </a:lnSpc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SPS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- NHS (England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),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Royal College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of  Radiologists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(RCR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),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Society and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College                          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of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Radiographers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(SCoR)  </a:t>
            </a:r>
          </a:p>
          <a:p>
            <a:pPr>
              <a:lnSpc>
                <a:spcPts val="4200"/>
              </a:lnSpc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>
              <a:lnSpc>
                <a:spcPts val="4200"/>
              </a:lnSpc>
            </a:pPr>
            <a:endParaRPr lang="en-US" sz="2400" spc="60" dirty="0">
              <a:solidFill>
                <a:srgbClr val="FCFDFC"/>
              </a:solidFill>
              <a:latin typeface="Montserrat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FD3B99-F76E-5C4E-BA64-6989736AB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167" y="9639300"/>
            <a:ext cx="2540760" cy="918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5CE6E-1728-D746-8D73-1912EA99C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372" y="1394183"/>
            <a:ext cx="1993565" cy="1783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820" y="4293153"/>
            <a:ext cx="1499746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8"/>
    </mc:Choice>
    <mc:Fallback xmlns="">
      <p:transition spd="slow" advTm="599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1752602" y="1752601"/>
            <a:ext cx="10287001" cy="6781799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6" name="TextBox 6"/>
          <p:cNvSpPr txBox="1"/>
          <p:nvPr/>
        </p:nvSpPr>
        <p:spPr>
          <a:xfrm>
            <a:off x="9296400" y="342900"/>
            <a:ext cx="9000000" cy="1443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 </a:t>
            </a:r>
            <a:r>
              <a:rPr lang="en-US" sz="3000" spc="75" dirty="0" smtClean="0">
                <a:solidFill>
                  <a:srgbClr val="FCFDFC"/>
                </a:solidFill>
                <a:latin typeface="Montserrat Light Bold"/>
              </a:rPr>
              <a:t>          </a:t>
            </a:r>
          </a:p>
          <a:p>
            <a:pPr marR="0" lvl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 </a:t>
            </a:r>
            <a:r>
              <a:rPr lang="en-US" sz="3000" spc="75" dirty="0" smtClean="0">
                <a:solidFill>
                  <a:srgbClr val="FCFDFC"/>
                </a:solidFill>
                <a:latin typeface="Montserrat Light Bold"/>
              </a:rPr>
              <a:t>        TWO OVERARCHING </a:t>
            </a: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POLICIES</a:t>
            </a:r>
          </a:p>
          <a:p>
            <a:pPr lvl="0">
              <a:lnSpc>
                <a:spcPts val="4200"/>
              </a:lnSpc>
              <a:defRPr/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Administration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of oral and intravenous contrast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                                                          	    agents by radiographers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(ADULTS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Iodinated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(oral and intravenous) and </a:t>
            </a: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Gadolinium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based (intravenous)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contrast</a:t>
            </a: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>
              <a:lnSpc>
                <a:spcPts val="4200"/>
              </a:lnSpc>
              <a:defRPr/>
            </a:pPr>
            <a:r>
              <a:rPr lang="en-US" sz="3200" spc="75" dirty="0">
                <a:solidFill>
                  <a:srgbClr val="FCFDFC"/>
                </a:solidFill>
                <a:latin typeface="Montserrat Light Bold"/>
              </a:rPr>
              <a:t> </a:t>
            </a:r>
            <a:r>
              <a:rPr lang="en-US" sz="3200" spc="75" dirty="0" smtClean="0">
                <a:solidFill>
                  <a:srgbClr val="FCFDFC"/>
                </a:solidFill>
                <a:latin typeface="Montserrat Light Bold"/>
              </a:rPr>
              <a:t>      </a:t>
            </a:r>
            <a:r>
              <a:rPr lang="en-US" sz="3000" spc="75" dirty="0" smtClean="0">
                <a:solidFill>
                  <a:srgbClr val="FCFDFC"/>
                </a:solidFill>
                <a:latin typeface="Montserrat Light Bold"/>
              </a:rPr>
              <a:t>FIVE ADAPTED NATIONAL PGDs</a:t>
            </a:r>
            <a:endParaRPr lang="en-US" sz="3000" spc="75" dirty="0">
              <a:solidFill>
                <a:srgbClr val="FCFDFC"/>
              </a:solidFill>
              <a:latin typeface="Montserrat Light Bold"/>
            </a:endParaRPr>
          </a:p>
          <a:p>
            <a:pPr lvl="0">
              <a:lnSpc>
                <a:spcPts val="4200"/>
              </a:lnSpc>
              <a:defRPr/>
            </a:pP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                  Iohexol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(Omnipaque®)</a:t>
            </a:r>
          </a:p>
          <a:p>
            <a:pPr lvl="0">
              <a:lnSpc>
                <a:spcPts val="4200"/>
              </a:lnSpc>
              <a:defRPr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              Gadobutrol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(e.g. Gadovist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®)</a:t>
            </a:r>
            <a:r>
              <a:rPr lang="pt-BR" sz="2400" spc="60" dirty="0" smtClean="0">
                <a:solidFill>
                  <a:srgbClr val="FCFDFC"/>
                </a:solidFill>
                <a:latin typeface="Montserrat Light"/>
              </a:rPr>
              <a:t>                                                                                                 Gadoteric </a:t>
            </a:r>
            <a:r>
              <a:rPr lang="pt-BR" sz="2400" spc="60" dirty="0">
                <a:solidFill>
                  <a:srgbClr val="FCFDFC"/>
                </a:solidFill>
                <a:latin typeface="Montserrat Light"/>
              </a:rPr>
              <a:t>acid meglumine (e.g. Dotarem®, </a:t>
            </a:r>
            <a:r>
              <a:rPr lang="pt-BR" sz="2400" spc="60" dirty="0" smtClean="0">
                <a:solidFill>
                  <a:srgbClr val="FCFDFC"/>
                </a:solidFill>
                <a:latin typeface="Montserrat Light"/>
              </a:rPr>
              <a:t>Clariscan</a:t>
            </a:r>
            <a:r>
              <a:rPr lang="pt-BR" sz="2400" spc="60" dirty="0">
                <a:solidFill>
                  <a:srgbClr val="FCFDFC"/>
                </a:solidFill>
                <a:latin typeface="Montserrat Light"/>
              </a:rPr>
              <a:t>®)</a:t>
            </a: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lvl="0">
              <a:lnSpc>
                <a:spcPts val="4200"/>
              </a:lnSpc>
              <a:defRPr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	Gadoxetate disodium (e.g. Primovist®)</a:t>
            </a:r>
          </a:p>
          <a:p>
            <a:pPr lvl="0">
              <a:lnSpc>
                <a:spcPts val="4200"/>
              </a:lnSpc>
              <a:defRPr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	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       Gadoteridol </a:t>
            </a: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(e.g. ProHance®) </a:t>
            </a:r>
          </a:p>
          <a:p>
            <a:pPr lvl="0">
              <a:lnSpc>
                <a:spcPts val="4200"/>
              </a:lnSpc>
              <a:defRPr/>
            </a:pPr>
            <a:r>
              <a:rPr lang="en-GB" sz="2400" spc="60" dirty="0">
                <a:solidFill>
                  <a:srgbClr val="FCFDFC"/>
                </a:solidFill>
                <a:latin typeface="Montserrat Light"/>
              </a:rPr>
              <a:t>	Local PGD for sodium chloride </a:t>
            </a:r>
            <a:r>
              <a:rPr lang="en-GB" sz="2400" spc="60" dirty="0" smtClean="0">
                <a:solidFill>
                  <a:srgbClr val="FCFDFC"/>
                </a:solidFill>
                <a:latin typeface="Montserrat Light"/>
              </a:rPr>
              <a:t>flush</a:t>
            </a: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 smtClean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2400" spc="60" dirty="0">
              <a:solidFill>
                <a:srgbClr val="FCFDFC"/>
              </a:solidFill>
              <a:latin typeface="Montserrat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GB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60" normalizeH="0" baseline="0" noProof="0" dirty="0" smtClean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 </a:t>
            </a:r>
            <a:endParaRPr kumimoji="0" lang="en-GB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17949" y="3336290"/>
            <a:ext cx="816525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75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57200" y="1866900"/>
            <a:ext cx="5942063" cy="4167127"/>
            <a:chOff x="-401000" y="-4095833"/>
            <a:chExt cx="7821150" cy="6470570"/>
          </a:xfrm>
        </p:grpSpPr>
        <p:sp>
          <p:nvSpPr>
            <p:cNvPr id="9" name="TextBox 9"/>
            <p:cNvSpPr txBox="1"/>
            <p:nvPr/>
          </p:nvSpPr>
          <p:spPr>
            <a:xfrm>
              <a:off x="-401000" y="-4095833"/>
              <a:ext cx="7821150" cy="1256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128" normalizeH="0" baseline="0" noProof="0" dirty="0">
                  <a:ln>
                    <a:noFill/>
                  </a:ln>
                  <a:solidFill>
                    <a:srgbClr val="FCFDFC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PGD GROUP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25437"/>
              <a:ext cx="7039150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17948" y="6515100"/>
            <a:ext cx="770843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FD3B99-F76E-5C4E-BA64-6989736AB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6167" y="9639300"/>
            <a:ext cx="2540760" cy="918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5CE6E-1728-D746-8D73-1912EA99C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392" y="952500"/>
            <a:ext cx="1731414" cy="229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190" y="4358047"/>
            <a:ext cx="279221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20"/>
    </mc:Choice>
    <mc:Fallback xmlns="">
      <p:transition spd="slow" advTm="247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84471" y="3162300"/>
            <a:ext cx="3910107" cy="5154291"/>
          </a:xfrm>
          <a:prstGeom prst="rect">
            <a:avLst/>
          </a:prstGeom>
          <a:solidFill>
            <a:srgbClr val="00B4CC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AutoShape 3"/>
          <p:cNvSpPr/>
          <p:nvPr/>
        </p:nvSpPr>
        <p:spPr>
          <a:xfrm>
            <a:off x="1028700" y="3162300"/>
            <a:ext cx="3910107" cy="5154291"/>
          </a:xfrm>
          <a:prstGeom prst="rect">
            <a:avLst/>
          </a:prstGeom>
          <a:solidFill>
            <a:srgbClr val="00B4CC">
              <a:alpha val="6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332588" y="3162300"/>
            <a:ext cx="3910107" cy="5154291"/>
          </a:xfrm>
          <a:prstGeom prst="rect">
            <a:avLst/>
          </a:prstGeom>
          <a:solidFill>
            <a:srgbClr val="00B4CC">
              <a:alpha val="4980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3480705" y="3162300"/>
            <a:ext cx="3910107" cy="5154291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6" name="TextBox 6"/>
          <p:cNvSpPr txBox="1"/>
          <p:nvPr/>
        </p:nvSpPr>
        <p:spPr>
          <a:xfrm>
            <a:off x="1028700" y="1414572"/>
            <a:ext cx="1583306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3000" spc="130" dirty="0">
                <a:solidFill>
                  <a:srgbClr val="FFFFFF"/>
                </a:solidFill>
                <a:latin typeface="Montserrat Light Bold" panose="020B0604020202020204" charset="0"/>
              </a:rPr>
              <a:t>NATIONAL PGD GROUP FEEDBACK </a:t>
            </a:r>
            <a:endParaRPr lang="en-US" sz="6500" spc="130" dirty="0">
              <a:solidFill>
                <a:srgbClr val="FFFFFF"/>
              </a:solidFill>
              <a:latin typeface="Montserrat Light Bold" panose="020B060402020202020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53722" y="3331235"/>
            <a:ext cx="3392141" cy="2544847"/>
            <a:chOff x="0" y="-1474334"/>
            <a:chExt cx="4522854" cy="3393128"/>
          </a:xfrm>
        </p:grpSpPr>
        <p:sp>
          <p:nvSpPr>
            <p:cNvPr id="8" name="TextBox 8"/>
            <p:cNvSpPr txBox="1"/>
            <p:nvPr/>
          </p:nvSpPr>
          <p:spPr>
            <a:xfrm>
              <a:off x="227037" y="-1474334"/>
              <a:ext cx="4295817" cy="2000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 spc="70" dirty="0">
                  <a:solidFill>
                    <a:srgbClr val="E32780"/>
                  </a:solidFill>
                  <a:latin typeface="Montserrat Classic"/>
                </a:rPr>
                <a:t>    </a:t>
              </a:r>
              <a:r>
                <a:rPr lang="en-US" sz="2800" spc="70" dirty="0" smtClean="0">
                  <a:solidFill>
                    <a:srgbClr val="E32780"/>
                  </a:solidFill>
                  <a:latin typeface="Montserrat Classic"/>
                </a:rPr>
                <a:t>INCLUSION </a:t>
              </a:r>
              <a:endParaRPr lang="en-US" sz="2800" spc="70" dirty="0">
                <a:solidFill>
                  <a:srgbClr val="E32780"/>
                </a:solidFill>
                <a:latin typeface="Montserrat Classic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800" spc="70" dirty="0">
                  <a:solidFill>
                    <a:srgbClr val="E32780"/>
                  </a:solidFill>
                  <a:latin typeface="Montserrat Classic"/>
                </a:rPr>
                <a:t>        eGFR </a:t>
              </a:r>
              <a:endParaRPr lang="en-US" sz="2800" spc="70" dirty="0" smtClean="0">
                <a:solidFill>
                  <a:srgbClr val="E32780"/>
                </a:solidFill>
                <a:latin typeface="Montserrat Classic"/>
              </a:endParaRPr>
            </a:p>
            <a:p>
              <a:pPr algn="l">
                <a:lnSpc>
                  <a:spcPts val="3919"/>
                </a:lnSpc>
              </a:pPr>
              <a:endParaRPr lang="en-US" sz="2800" spc="70" dirty="0">
                <a:solidFill>
                  <a:srgbClr val="E32780"/>
                </a:solidFill>
                <a:latin typeface="Montserrat Classic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56082"/>
              <a:ext cx="4295950" cy="1162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dirty="0"/>
            </a:p>
            <a:p>
              <a:pPr algn="l">
                <a:lnSpc>
                  <a:spcPts val="3359"/>
                </a:lnSpc>
              </a:pPr>
              <a:endParaRPr lang="en-US" sz="2400" spc="60" dirty="0">
                <a:solidFill>
                  <a:srgbClr val="0C4C83"/>
                </a:solidFill>
                <a:latin typeface="Montserrat Ligh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11686" y="3437959"/>
            <a:ext cx="3607419" cy="4739680"/>
            <a:chOff x="-147415" y="-778467"/>
            <a:chExt cx="4809891" cy="5352405"/>
          </a:xfrm>
        </p:grpSpPr>
        <p:sp>
          <p:nvSpPr>
            <p:cNvPr id="11" name="TextBox 11"/>
            <p:cNvSpPr txBox="1"/>
            <p:nvPr/>
          </p:nvSpPr>
          <p:spPr>
            <a:xfrm>
              <a:off x="-17007" y="-778467"/>
              <a:ext cx="4346750" cy="1098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70" dirty="0">
                  <a:solidFill>
                    <a:srgbClr val="E32780"/>
                  </a:solidFill>
                  <a:latin typeface="Montserrat Classic"/>
                </a:rPr>
                <a:t>EXCLUSIONS</a:t>
              </a:r>
            </a:p>
            <a:p>
              <a:pPr algn="ctr">
                <a:lnSpc>
                  <a:spcPts val="3919"/>
                </a:lnSpc>
              </a:pPr>
              <a:endParaRPr lang="en-US" sz="2800" spc="70" dirty="0">
                <a:solidFill>
                  <a:srgbClr val="E32780"/>
                </a:solidFill>
                <a:latin typeface="Montserrat Classic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47415" y="-349893"/>
              <a:ext cx="4809891" cy="49238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endParaRPr dirty="0"/>
            </a:p>
            <a:p>
              <a:pPr algn="l">
                <a:lnSpc>
                  <a:spcPts val="3359"/>
                </a:lnSpc>
              </a:pP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Asthma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“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Poorly controlled”</a:t>
              </a:r>
            </a:p>
            <a:p>
              <a:pPr>
                <a:lnSpc>
                  <a:spcPts val="3359"/>
                </a:lnSpc>
              </a:pP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i.e. patient is wheezy</a:t>
              </a:r>
              <a:r>
                <a:rPr lang="en-US" sz="2000" u="sng" spc="60" dirty="0">
                  <a:solidFill>
                    <a:schemeClr val="bg1"/>
                  </a:solidFill>
                  <a:latin typeface="Montserrat Light"/>
                </a:rPr>
                <a:t> or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reports asthma not well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controlled - </a:t>
              </a:r>
              <a:r>
                <a:rPr lang="en-US" sz="2000" u="sng" spc="60" dirty="0" smtClean="0">
                  <a:solidFill>
                    <a:schemeClr val="bg1"/>
                  </a:solidFill>
                  <a:latin typeface="Montserrat Light"/>
                </a:rPr>
                <a:t>all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PGDs</a:t>
              </a:r>
            </a:p>
            <a:p>
              <a:pPr algn="l">
                <a:lnSpc>
                  <a:spcPts val="3359"/>
                </a:lnSpc>
              </a:pPr>
              <a:endParaRPr lang="en-US" sz="2000" spc="60" dirty="0" smtClean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Lack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eGFR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- PGD exclusion</a:t>
              </a:r>
              <a:endParaRPr lang="en-US" sz="2000" spc="60" dirty="0">
                <a:solidFill>
                  <a:schemeClr val="bg1"/>
                </a:solidFill>
                <a:latin typeface="Montserrat Light"/>
              </a:endParaRPr>
            </a:p>
            <a:p>
              <a:pPr>
                <a:lnSpc>
                  <a:spcPts val="3359"/>
                </a:lnSpc>
              </a:pP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Urgent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cases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- do not withhold scan - prescribe</a:t>
              </a:r>
              <a:endParaRPr lang="en-GB" sz="2000" spc="60" dirty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3359"/>
                </a:lnSpc>
              </a:pPr>
              <a:endParaRPr lang="en-US" sz="2000" spc="60" dirty="0">
                <a:solidFill>
                  <a:srgbClr val="0C4C83"/>
                </a:solidFill>
                <a:latin typeface="Montserrat Ligh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06646" y="3431096"/>
            <a:ext cx="3321259" cy="4658293"/>
            <a:chOff x="-128042" y="-942409"/>
            <a:chExt cx="4428345" cy="5861799"/>
          </a:xfrm>
        </p:grpSpPr>
        <p:sp>
          <p:nvSpPr>
            <p:cNvPr id="14" name="TextBox 14"/>
            <p:cNvSpPr txBox="1"/>
            <p:nvPr/>
          </p:nvSpPr>
          <p:spPr>
            <a:xfrm>
              <a:off x="-81595" y="-942409"/>
              <a:ext cx="4346750" cy="59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70" dirty="0">
                  <a:solidFill>
                    <a:srgbClr val="E32780"/>
                  </a:solidFill>
                  <a:latin typeface="Montserrat Classic"/>
                </a:rPr>
                <a:t>CAUTION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28042" y="-567261"/>
              <a:ext cx="4428345" cy="5486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                                                 Hydration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advice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removed for gadolinium</a:t>
              </a:r>
            </a:p>
            <a:p>
              <a:pPr algn="l">
                <a:lnSpc>
                  <a:spcPts val="3359"/>
                </a:lnSpc>
              </a:pPr>
              <a:endParaRPr lang="en-US" sz="2000" spc="60" dirty="0" smtClean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“Medical intervention”          i.e. </a:t>
              </a:r>
              <a:r>
                <a:rPr lang="en-US" sz="2000" spc="60" dirty="0">
                  <a:solidFill>
                    <a:schemeClr val="bg1"/>
                  </a:solidFill>
                  <a:latin typeface="Montserrat Light"/>
                </a:rPr>
                <a:t>hospital </a:t>
              </a: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attendance</a:t>
              </a:r>
            </a:p>
            <a:p>
              <a:pPr algn="l">
                <a:lnSpc>
                  <a:spcPts val="3359"/>
                </a:lnSpc>
              </a:pPr>
              <a:endParaRPr lang="en-US" sz="2000" spc="60" dirty="0" smtClean="0">
                <a:solidFill>
                  <a:schemeClr val="bg1"/>
                </a:solidFill>
                <a:latin typeface="Montserrat Light"/>
              </a:endParaRPr>
            </a:p>
            <a:p>
              <a:pPr algn="l">
                <a:lnSpc>
                  <a:spcPts val="3359"/>
                </a:lnSpc>
              </a:pPr>
              <a:r>
                <a:rPr lang="en-US" sz="2000" spc="60" dirty="0" smtClean="0">
                  <a:solidFill>
                    <a:schemeClr val="bg1"/>
                  </a:solidFill>
                  <a:latin typeface="Montserrat Light"/>
                </a:rPr>
                <a:t> </a:t>
              </a:r>
              <a:r>
                <a:rPr lang="en-GB" sz="2000" spc="60" dirty="0" smtClean="0">
                  <a:solidFill>
                    <a:schemeClr val="bg1"/>
                  </a:solidFill>
                  <a:latin typeface="Montserrat Light"/>
                </a:rPr>
                <a:t>Breast feeding advice</a:t>
              </a:r>
            </a:p>
            <a:p>
              <a:pPr algn="l">
                <a:lnSpc>
                  <a:spcPts val="3359"/>
                </a:lnSpc>
              </a:pPr>
              <a:r>
                <a:rPr lang="en-GB" sz="2000" spc="60" dirty="0" smtClean="0">
                  <a:solidFill>
                    <a:schemeClr val="bg1"/>
                  </a:solidFill>
                  <a:latin typeface="Montserrat Light"/>
                </a:rPr>
                <a:t> consistent with </a:t>
              </a:r>
            </a:p>
            <a:p>
              <a:pPr algn="l">
                <a:lnSpc>
                  <a:spcPts val="3359"/>
                </a:lnSpc>
              </a:pPr>
              <a:r>
                <a:rPr lang="en-GB" sz="2000" spc="60" dirty="0" smtClean="0">
                  <a:solidFill>
                    <a:schemeClr val="bg1"/>
                  </a:solidFill>
                  <a:latin typeface="Montserrat Light"/>
                </a:rPr>
                <a:t> Additional Advice</a:t>
              </a:r>
              <a:endParaRPr lang="en-US" sz="2400" spc="60" dirty="0">
                <a:solidFill>
                  <a:srgbClr val="0C4C83"/>
                </a:solidFill>
                <a:latin typeface="Montserrat Ligh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848104" y="3360762"/>
            <a:ext cx="3255491" cy="3763938"/>
            <a:chOff x="-240657" y="-275618"/>
            <a:chExt cx="4536607" cy="1459168"/>
          </a:xfrm>
        </p:grpSpPr>
        <p:sp>
          <p:nvSpPr>
            <p:cNvPr id="17" name="TextBox 17"/>
            <p:cNvSpPr txBox="1"/>
            <p:nvPr/>
          </p:nvSpPr>
          <p:spPr>
            <a:xfrm>
              <a:off x="-240657" y="-275618"/>
              <a:ext cx="4346750" cy="560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70" dirty="0">
                  <a:solidFill>
                    <a:srgbClr val="E32780"/>
                  </a:solidFill>
                  <a:latin typeface="Montserrat Classic"/>
                </a:rPr>
                <a:t>ADDITIONAL ADVICE</a:t>
              </a:r>
            </a:p>
            <a:p>
              <a:pPr algn="l">
                <a:lnSpc>
                  <a:spcPts val="3919"/>
                </a:lnSpc>
              </a:pPr>
              <a:endParaRPr lang="en-US" sz="2800" spc="70" dirty="0">
                <a:solidFill>
                  <a:srgbClr val="E32780"/>
                </a:solidFill>
                <a:latin typeface="Montserrat Classic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56082"/>
              <a:ext cx="4295950" cy="427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0"/>
                </a:lnSpc>
              </a:pPr>
              <a:endParaRPr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F8C20A0-F525-4E4A-8A50-55254111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23" y="9101501"/>
            <a:ext cx="2540760" cy="918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CA5D9A-F304-A344-BB13-0B90DAB0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sp>
        <p:nvSpPr>
          <p:cNvPr id="25" name="AutoShape 2"/>
          <p:cNvSpPr/>
          <p:nvPr/>
        </p:nvSpPr>
        <p:spPr>
          <a:xfrm>
            <a:off x="13762417" y="4415212"/>
            <a:ext cx="3236262" cy="2819399"/>
          </a:xfrm>
          <a:prstGeom prst="rect">
            <a:avLst/>
          </a:prstGeom>
          <a:solidFill>
            <a:srgbClr val="00B4CC"/>
          </a:solidFill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Warming of contrast not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routine in Belfast HSC Trust</a:t>
            </a:r>
          </a:p>
          <a:p>
            <a:endParaRPr lang="en-GB" sz="20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Breast </a:t>
            </a:r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feeding continue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normally - small </a:t>
            </a:r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amounts in breast milk.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Preference </a:t>
            </a:r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may be to discontinue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for 24 hours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Standardisation </a:t>
            </a:r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ADRs gadolinium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?</a:t>
            </a:r>
            <a:endParaRPr lang="en-GB" sz="20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endParaRPr lang="en-GB" sz="2000" dirty="0">
              <a:solidFill>
                <a:schemeClr val="tx2"/>
              </a:solidFill>
              <a:latin typeface="Montserrat Light" panose="020B0604020202020204" charset="0"/>
            </a:endParaRPr>
          </a:p>
          <a:p>
            <a:endParaRPr lang="en-GB" sz="2000" dirty="0">
              <a:solidFill>
                <a:schemeClr val="tx2"/>
              </a:solidFill>
              <a:latin typeface="Montserrat Light" panose="020B0604020202020204" charset="0"/>
            </a:endParaRPr>
          </a:p>
          <a:p>
            <a:endParaRPr lang="en-GB" sz="2000" dirty="0">
              <a:solidFill>
                <a:schemeClr val="tx2"/>
              </a:solidFill>
              <a:latin typeface="Montserrat Light" panose="020B0604020202020204" charset="0"/>
            </a:endParaRPr>
          </a:p>
          <a:p>
            <a:endParaRPr lang="en-GB" sz="2000" dirty="0">
              <a:solidFill>
                <a:schemeClr val="tx2"/>
              </a:solidFill>
              <a:latin typeface="Montserrat Light" panose="020B0604020202020204" charset="0"/>
            </a:endParaRPr>
          </a:p>
          <a:p>
            <a:endParaRPr lang="en-GB" sz="2400" dirty="0">
              <a:solidFill>
                <a:schemeClr val="tx2"/>
              </a:solidFill>
              <a:latin typeface="Montserrat Light" panose="020B0604020202020204" charset="0"/>
            </a:endParaRPr>
          </a:p>
          <a:p>
            <a:r>
              <a:rPr lang="en-GB" sz="2400" dirty="0">
                <a:solidFill>
                  <a:schemeClr val="tx2"/>
                </a:solidFill>
                <a:latin typeface="Montserrat Light" panose="020B0604020202020204" charset="0"/>
              </a:rPr>
              <a:t>  </a:t>
            </a:r>
            <a:r>
              <a:rPr lang="en-GB" sz="2400" dirty="0" smtClean="0">
                <a:solidFill>
                  <a:schemeClr val="tx2"/>
                </a:solidFill>
                <a:latin typeface="Montserrat Light" panose="020B0604020202020204" charset="0"/>
              </a:rPr>
              <a:t> for </a:t>
            </a:r>
            <a:endParaRPr lang="en-GB" sz="2400" dirty="0">
              <a:solidFill>
                <a:schemeClr val="tx2"/>
              </a:solidFill>
              <a:latin typeface="Montserrat Light" panose="020B06040202020202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646" y="498183"/>
            <a:ext cx="1902117" cy="19021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1056" y="4533900"/>
            <a:ext cx="3164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Stable renal function </a:t>
            </a:r>
          </a:p>
          <a:p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eGFR 30ml/in/1.73m2 or greater within 3 months including chronic renal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disease</a:t>
            </a:r>
            <a:endParaRPr lang="en-GB" sz="20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endParaRPr lang="en-GB" sz="20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Montserrat Light" panose="020B0604020202020204" charset="0"/>
              </a:rPr>
              <a:t>Deteriorating or patient acutely unwell eGFR within 7 </a:t>
            </a:r>
            <a:r>
              <a:rPr lang="en-GB" sz="2000" dirty="0" smtClean="0">
                <a:solidFill>
                  <a:schemeClr val="bg1"/>
                </a:solidFill>
                <a:latin typeface="Montserrat Light" panose="020B0604020202020204" charset="0"/>
              </a:rPr>
              <a:t>days</a:t>
            </a:r>
            <a:endParaRPr lang="en-GB" sz="2000" dirty="0">
              <a:solidFill>
                <a:schemeClr val="bg1"/>
              </a:solidFill>
              <a:latin typeface="Montserrat Light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0"/>
    </mc:Choice>
    <mc:Fallback xmlns="">
      <p:transition spd="slow" advTm="26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1706774" y="1706772"/>
            <a:ext cx="10287002" cy="6873457"/>
          </a:xfrm>
          <a:prstGeom prst="rect">
            <a:avLst/>
          </a:prstGeom>
          <a:solidFill>
            <a:srgbClr val="00B4CC"/>
          </a:solidFill>
        </p:spPr>
      </p:sp>
      <p:sp>
        <p:nvSpPr>
          <p:cNvPr id="6" name="TextBox 6"/>
          <p:cNvSpPr txBox="1"/>
          <p:nvPr/>
        </p:nvSpPr>
        <p:spPr>
          <a:xfrm>
            <a:off x="9817949" y="646870"/>
            <a:ext cx="81652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75" normalizeH="0" baseline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 Bold"/>
                <a:ea typeface="+mn-ea"/>
                <a:cs typeface="+mn-cs"/>
              </a:rPr>
              <a:t>NATIONAL</a:t>
            </a:r>
            <a:r>
              <a:rPr kumimoji="0" lang="en-US" sz="3000" b="0" i="0" u="none" strike="noStrike" kern="1200" cap="none" spc="75" normalizeH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 Bold"/>
                <a:ea typeface="+mn-ea"/>
                <a:cs typeface="+mn-cs"/>
              </a:rPr>
              <a:t> </a:t>
            </a:r>
            <a:r>
              <a:rPr lang="en-US" sz="3000" spc="75" dirty="0" smtClean="0">
                <a:solidFill>
                  <a:srgbClr val="FCFDFC"/>
                </a:solidFill>
                <a:latin typeface="Montserrat Light Bold"/>
              </a:rPr>
              <a:t>CONTRAST </a:t>
            </a:r>
            <a:r>
              <a:rPr kumimoji="0" lang="en-US" sz="3000" b="0" i="0" u="none" strike="noStrike" kern="1200" cap="none" spc="75" normalizeH="0" noProof="0" dirty="0" smtClean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 Bold"/>
                <a:ea typeface="+mn-ea"/>
                <a:cs typeface="+mn-cs"/>
              </a:rPr>
              <a:t>PGDs</a:t>
            </a:r>
            <a:endParaRPr kumimoji="0" lang="en-US" sz="3000" b="0" i="0" u="none" strike="noStrike" kern="1200" cap="none" spc="75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Confidence in content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‘Do-once’ prevents </a:t>
            </a:r>
            <a:r>
              <a:rPr lang="en-US" sz="2400" spc="60" dirty="0" smtClean="0">
                <a:solidFill>
                  <a:srgbClr val="FCFDFC"/>
                </a:solidFill>
                <a:latin typeface="Montserrat Light"/>
              </a:rPr>
              <a:t>local duplication</a:t>
            </a:r>
            <a:endParaRPr lang="en-US" sz="2400" spc="60" dirty="0">
              <a:solidFill>
                <a:srgbClr val="FCFDFC"/>
              </a:solidFill>
              <a:latin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17949" y="3336290"/>
            <a:ext cx="8165251" cy="2282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PGD IMPLEMENTATION 2021</a:t>
            </a:r>
            <a:r>
              <a:rPr kumimoji="0" lang="en-US" sz="3000" b="0" i="0" u="none" strike="noStrike" kern="1200" cap="none" spc="75" normalizeH="0" baseline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 Bold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April</a:t>
            </a:r>
            <a:r>
              <a:rPr lang="en-US" sz="2400" spc="60" noProof="0" dirty="0">
                <a:solidFill>
                  <a:srgbClr val="FCFDFC"/>
                </a:solidFill>
                <a:latin typeface="Montserrat Light"/>
              </a:rPr>
              <a:t>-September 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Shared learning - NI HSC Trusts</a:t>
            </a:r>
            <a:endParaRPr lang="en-US" sz="2400" spc="60" noProof="0" dirty="0">
              <a:solidFill>
                <a:srgbClr val="FCFDFC"/>
              </a:solidFill>
              <a:latin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noProof="0" dirty="0" smtClean="0">
                <a:solidFill>
                  <a:srgbClr val="FCFDFC"/>
                </a:solidFill>
                <a:latin typeface="Montserrat Light"/>
              </a:rPr>
              <a:t>Radiographer ADR </a:t>
            </a: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Yellow Card Awareness </a:t>
            </a:r>
            <a:r>
              <a:rPr lang="en-US" sz="2400" spc="60" dirty="0" smtClean="0">
                <a:solidFill>
                  <a:srgbClr val="FCFDFC"/>
                </a:solidFill>
                <a:latin typeface="Montserrat Light"/>
              </a:rPr>
              <a:t>(June)</a:t>
            </a:r>
            <a:endParaRPr lang="en-US" sz="2400" spc="60" dirty="0">
              <a:solidFill>
                <a:srgbClr val="FCFDFC"/>
              </a:solidFill>
              <a:latin typeface="Montserrat Light"/>
            </a:endParaRP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spc="60" dirty="0">
              <a:solidFill>
                <a:srgbClr val="FCFDFC"/>
              </a:solidFill>
              <a:latin typeface="Montserrat Ligh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34150" y="4252974"/>
            <a:ext cx="5565113" cy="1781052"/>
            <a:chOff x="0" y="0"/>
            <a:chExt cx="7420150" cy="2374737"/>
          </a:xfrm>
        </p:grpSpPr>
        <p:sp>
          <p:nvSpPr>
            <p:cNvPr id="9" name="TextBox 9"/>
            <p:cNvSpPr txBox="1"/>
            <p:nvPr/>
          </p:nvSpPr>
          <p:spPr>
            <a:xfrm>
              <a:off x="0" y="57150"/>
              <a:ext cx="7420150" cy="1236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0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128" normalizeH="0" baseline="0" noProof="0" dirty="0">
                  <a:ln>
                    <a:noFill/>
                  </a:ln>
                  <a:solidFill>
                    <a:srgbClr val="FCFDFC"/>
                  </a:solidFill>
                  <a:effectLst/>
                  <a:uLnTx/>
                  <a:uFillTx/>
                  <a:latin typeface="Montserrat Classic Bold"/>
                  <a:ea typeface="+mn-ea"/>
                  <a:cs typeface="+mn-cs"/>
                </a:rPr>
                <a:t>OUTCOMES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25437"/>
              <a:ext cx="7039150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5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17948" y="6834412"/>
            <a:ext cx="7708435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000" spc="75" dirty="0">
                <a:solidFill>
                  <a:srgbClr val="FCFDFC"/>
                </a:solidFill>
                <a:latin typeface="Montserrat Light Bold"/>
              </a:rPr>
              <a:t>FUTURE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October</a:t>
            </a:r>
            <a:r>
              <a:rPr kumimoji="0" lang="en-US" sz="2400" b="0" i="0" u="none" strike="noStrike" kern="1200" cap="none" spc="60" normalizeH="0" baseline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2021</a:t>
            </a:r>
            <a:r>
              <a:rPr kumimoji="0" lang="en-US" sz="2400" b="0" i="0" u="none" strike="noStrike" kern="1200" cap="none" spc="60" normalizeH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-</a:t>
            </a:r>
            <a:r>
              <a:rPr kumimoji="0" lang="en-US" sz="2400" b="0" i="0" u="none" strike="noStrike" kern="1200" cap="none" spc="60" normalizeH="0" baseline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Imaging Services</a:t>
            </a:r>
            <a:r>
              <a:rPr kumimoji="0" lang="en-US" sz="2400" b="0" i="0" u="none" strike="noStrike" kern="1200" cap="none" spc="60" normalizeH="0" noProof="0" dirty="0">
                <a:ln>
                  <a:noFill/>
                </a:ln>
                <a:solidFill>
                  <a:srgbClr val="FCFDFC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 Feedback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Align Trust PGD </a:t>
            </a:r>
            <a:r>
              <a:rPr lang="en-US" sz="2400" u="sng" spc="60" dirty="0">
                <a:solidFill>
                  <a:srgbClr val="FCFDFC"/>
                </a:solidFill>
                <a:latin typeface="Montserrat Light"/>
              </a:rPr>
              <a:t>and</a:t>
            </a: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 national PGD review</a:t>
            </a:r>
          </a:p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60" dirty="0">
                <a:solidFill>
                  <a:srgbClr val="FCFDFC"/>
                </a:solidFill>
                <a:latin typeface="Montserrat Light"/>
              </a:rPr>
              <a:t>Replicate for Children’s Services</a:t>
            </a:r>
            <a:endParaRPr kumimoji="0" lang="en-US" sz="2400" b="0" i="0" u="none" strike="noStrike" kern="1200" cap="none" spc="60" normalizeH="0" baseline="0" noProof="0" dirty="0">
              <a:ln>
                <a:noFill/>
              </a:ln>
              <a:solidFill>
                <a:srgbClr val="FCFDFC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FD3B99-F76E-5C4E-BA64-6989736AB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623" y="9101501"/>
            <a:ext cx="2540760" cy="918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5CE6E-1728-D746-8D73-1912EA99C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034696"/>
            <a:ext cx="2274494" cy="930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091" y="3405185"/>
            <a:ext cx="1719221" cy="246909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282949" y="6582697"/>
            <a:ext cx="2254765" cy="23007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313" y="649480"/>
            <a:ext cx="174360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31"/>
    </mc:Choice>
    <mc:Fallback xmlns="">
      <p:transition spd="slow" advTm="415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773B9F0D743478BD9901D70EC4F7C" ma:contentTypeVersion="14" ma:contentTypeDescription="Create a new document." ma:contentTypeScope="" ma:versionID="eb7306f75868c2e5ea0241178498b090">
  <xsd:schema xmlns:xsd="http://www.w3.org/2001/XMLSchema" xmlns:xs="http://www.w3.org/2001/XMLSchema" xmlns:p="http://schemas.microsoft.com/office/2006/metadata/properties" xmlns:ns3="4bb7eb8d-fa14-484f-8c0f-cb8c2a3c54c3" xmlns:ns4="b605c264-c30a-49e1-bb6c-0795d6134222" targetNamespace="http://schemas.microsoft.com/office/2006/metadata/properties" ma:root="true" ma:fieldsID="8989a8b864c94a804460e7fcf2c99c0b" ns3:_="" ns4:_="">
    <xsd:import namespace="4bb7eb8d-fa14-484f-8c0f-cb8c2a3c54c3"/>
    <xsd:import namespace="b605c264-c30a-49e1-bb6c-0795d61342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7eb8d-fa14-484f-8c0f-cb8c2a3c54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5c264-c30a-49e1-bb6c-0795d61342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D8C88-70C5-46D2-B6AA-2855BA06278B}">
  <ds:schemaRefs>
    <ds:schemaRef ds:uri="http://schemas.openxmlformats.org/package/2006/metadata/core-properties"/>
    <ds:schemaRef ds:uri="http://purl.org/dc/dcmitype/"/>
    <ds:schemaRef ds:uri="http://purl.org/dc/terms/"/>
    <ds:schemaRef ds:uri="4bb7eb8d-fa14-484f-8c0f-cb8c2a3c54c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605c264-c30a-49e1-bb6c-0795d613422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751D3B-B621-493A-8BF9-E69417FD1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4FBB7-7C41-422D-9FCB-C5D6843F9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7eb8d-fa14-484f-8c0f-cb8c2a3c54c3"/>
    <ds:schemaRef ds:uri="b605c264-c30a-49e1-bb6c-0795d6134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425</Words>
  <Application>Microsoft Office PowerPoint</Application>
  <PresentationFormat>Custom</PresentationFormat>
  <Paragraphs>105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Montserrat Light Bold</vt:lpstr>
      <vt:lpstr>Arial</vt:lpstr>
      <vt:lpstr>Courier New</vt:lpstr>
      <vt:lpstr>Montserrat Classic</vt:lpstr>
      <vt:lpstr>Montserrat Classic Bold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D&amp;D Online Training</dc:title>
  <dc:creator>Milne, Abbey</dc:creator>
  <cp:lastModifiedBy>Cheeseman, Mark</cp:lastModifiedBy>
  <cp:revision>156</cp:revision>
  <dcterms:created xsi:type="dcterms:W3CDTF">2006-08-16T00:00:00Z</dcterms:created>
  <dcterms:modified xsi:type="dcterms:W3CDTF">2021-09-13T16:27:49Z</dcterms:modified>
  <dc:identifier>DAEKYNx1Xuc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0x010100BD0773B9F0D743478BD9901D70EC4F7C</vt:lpwstr>
  </property>
</Properties>
</file>