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58" r:id="rId7"/>
    <p:sldId id="259"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66" d="100"/>
          <a:sy n="66" d="100"/>
        </p:scale>
        <p:origin x="1208"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65EE9F-C277-8C4C-B26A-EB83A457D902}"/>
              </a:ext>
            </a:extLst>
          </p:cNvPr>
          <p:cNvSpPr>
            <a:spLocks noGrp="1"/>
          </p:cNvSpPr>
          <p:nvPr>
            <p:ph type="ctrTitle"/>
          </p:nvPr>
        </p:nvSpPr>
        <p:spPr>
          <a:xfrm>
            <a:off x="334218" y="1812911"/>
            <a:ext cx="8500220" cy="794090"/>
          </a:xfrm>
        </p:spPr>
        <p:txBody>
          <a:bodyPr/>
          <a:lstStyle>
            <a:lvl1pPr algn="l">
              <a:defRPr b="0" i="0">
                <a:solidFill>
                  <a:schemeClr val="tx1"/>
                </a:solidFill>
                <a:latin typeface="Arial"/>
                <a:cs typeface="Arial"/>
              </a:defRPr>
            </a:lvl1pPr>
          </a:lstStyle>
          <a:p>
            <a:r>
              <a:rPr lang="en-US" smtClean="0"/>
              <a:t>Click to edit Master title style</a:t>
            </a:r>
            <a:endParaRPr lang="en-US" dirty="0"/>
          </a:p>
        </p:txBody>
      </p:sp>
      <p:sp>
        <p:nvSpPr>
          <p:cNvPr id="8" name="Subtitle 2">
            <a:extLst>
              <a:ext uri="{FF2B5EF4-FFF2-40B4-BE49-F238E27FC236}">
                <a16:creationId xmlns:a16="http://schemas.microsoft.com/office/drawing/2014/main" id="{46A29970-22C4-E346-A719-CF4688017AFA}"/>
              </a:ext>
            </a:extLst>
          </p:cNvPr>
          <p:cNvSpPr>
            <a:spLocks noGrp="1"/>
          </p:cNvSpPr>
          <p:nvPr>
            <p:ph type="subTitle" idx="1"/>
          </p:nvPr>
        </p:nvSpPr>
        <p:spPr>
          <a:xfrm>
            <a:off x="343878" y="2649546"/>
            <a:ext cx="6400800" cy="435861"/>
          </a:xfrm>
        </p:spPr>
        <p:txBody>
          <a:bodyPr/>
          <a:lstStyle>
            <a:lvl1pPr marL="0" indent="0" algn="l">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9" name="Picture 8" descr="RWT Ribbon for ppt.jpg">
            <a:extLst>
              <a:ext uri="{FF2B5EF4-FFF2-40B4-BE49-F238E27FC236}">
                <a16:creationId xmlns:a16="http://schemas.microsoft.com/office/drawing/2014/main" id="{590C1CBF-2E55-6849-9470-24D0B7CE00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12" r="37242"/>
          <a:stretch/>
        </p:blipFill>
        <p:spPr>
          <a:xfrm>
            <a:off x="0" y="4194680"/>
            <a:ext cx="9144000" cy="1555301"/>
          </a:xfrm>
          <a:prstGeom prst="rect">
            <a:avLst/>
          </a:prstGeom>
        </p:spPr>
      </p:pic>
      <p:sp>
        <p:nvSpPr>
          <p:cNvPr id="10" name="Subtitle 2">
            <a:extLst>
              <a:ext uri="{FF2B5EF4-FFF2-40B4-BE49-F238E27FC236}">
                <a16:creationId xmlns:a16="http://schemas.microsoft.com/office/drawing/2014/main" id="{395F7AEA-FF64-734E-B20D-44180DDE1571}"/>
              </a:ext>
            </a:extLst>
          </p:cNvPr>
          <p:cNvSpPr txBox="1">
            <a:spLocks/>
          </p:cNvSpPr>
          <p:nvPr userDrawn="1"/>
        </p:nvSpPr>
        <p:spPr bwMode="auto">
          <a:xfrm>
            <a:off x="326830" y="6212252"/>
            <a:ext cx="6400800" cy="4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665BA"/>
              </a:buClr>
              <a:buNone/>
              <a:defRPr sz="2000" b="0" i="0">
                <a:solidFill>
                  <a:schemeClr val="tx1"/>
                </a:solidFill>
                <a:latin typeface="Arial"/>
                <a:ea typeface="+mn-ea"/>
                <a:cs typeface="Arial"/>
              </a:defRPr>
            </a:lvl1pPr>
            <a:lvl2pPr marL="457200" indent="0" algn="ctr" rtl="0" eaLnBrk="1" fontAlgn="base" hangingPunct="1">
              <a:spcBef>
                <a:spcPct val="20000"/>
              </a:spcBef>
              <a:spcAft>
                <a:spcPct val="0"/>
              </a:spcAft>
              <a:buClr>
                <a:srgbClr val="1665BA"/>
              </a:buClr>
              <a:buNone/>
              <a:defRPr sz="2000" b="0" i="0">
                <a:solidFill>
                  <a:schemeClr val="tx1"/>
                </a:solidFill>
                <a:latin typeface="Arial"/>
                <a:ea typeface="+mn-ea"/>
                <a:cs typeface="Arial"/>
              </a:defRPr>
            </a:lvl2pPr>
            <a:lvl3pPr marL="914400" indent="0" algn="ctr" rtl="0" eaLnBrk="1" fontAlgn="base" hangingPunct="1">
              <a:spcBef>
                <a:spcPct val="20000"/>
              </a:spcBef>
              <a:spcAft>
                <a:spcPct val="0"/>
              </a:spcAft>
              <a:buClr>
                <a:srgbClr val="1665BA"/>
              </a:buClr>
              <a:buNone/>
              <a:defRPr sz="1800" b="0" i="0">
                <a:solidFill>
                  <a:schemeClr val="tx1"/>
                </a:solidFill>
                <a:latin typeface="Arial"/>
                <a:ea typeface="+mn-ea"/>
                <a:cs typeface="Arial"/>
              </a:defRPr>
            </a:lvl3pPr>
            <a:lvl4pPr marL="1371600" indent="0" algn="ctr" rtl="0" eaLnBrk="1" fontAlgn="base" hangingPunct="1">
              <a:spcBef>
                <a:spcPct val="20000"/>
              </a:spcBef>
              <a:spcAft>
                <a:spcPct val="0"/>
              </a:spcAft>
              <a:buClr>
                <a:srgbClr val="1665BA"/>
              </a:buClr>
              <a:buNone/>
              <a:defRPr sz="1400" b="0" i="0">
                <a:solidFill>
                  <a:schemeClr val="tx1"/>
                </a:solidFill>
                <a:latin typeface="Arial"/>
                <a:ea typeface="+mn-ea"/>
                <a:cs typeface="Arial"/>
              </a:defRPr>
            </a:lvl4pPr>
            <a:lvl5pPr marL="1828800" indent="0" algn="ctr" rtl="0" eaLnBrk="1" fontAlgn="base" hangingPunct="1">
              <a:spcBef>
                <a:spcPct val="20000"/>
              </a:spcBef>
              <a:spcAft>
                <a:spcPct val="0"/>
              </a:spcAft>
              <a:buClr>
                <a:srgbClr val="1665BA"/>
              </a:buClr>
              <a:buNone/>
              <a:defRPr sz="1400" b="0" i="0">
                <a:solidFill>
                  <a:schemeClr val="tx1"/>
                </a:solidFill>
                <a:latin typeface="Arial"/>
                <a:ea typeface="+mn-ea"/>
                <a:cs typeface="Arial"/>
              </a:defRPr>
            </a:lvl5pPr>
            <a:lvl6pPr marL="2286000" indent="0" algn="ctr" rtl="0" eaLnBrk="1" fontAlgn="base" hangingPunct="1">
              <a:spcBef>
                <a:spcPct val="20000"/>
              </a:spcBef>
              <a:spcAft>
                <a:spcPct val="0"/>
              </a:spcAft>
              <a:buClr>
                <a:srgbClr val="1665BA"/>
              </a:buClr>
              <a:buNone/>
              <a:defRPr>
                <a:solidFill>
                  <a:schemeClr val="tx1"/>
                </a:solidFill>
                <a:latin typeface="+mn-lt"/>
                <a:ea typeface="+mn-ea"/>
              </a:defRPr>
            </a:lvl6pPr>
            <a:lvl7pPr marL="2743200" indent="0" algn="ctr" rtl="0" eaLnBrk="1" fontAlgn="base" hangingPunct="1">
              <a:spcBef>
                <a:spcPct val="20000"/>
              </a:spcBef>
              <a:spcAft>
                <a:spcPct val="0"/>
              </a:spcAft>
              <a:buClr>
                <a:srgbClr val="1665BA"/>
              </a:buClr>
              <a:buNone/>
              <a:defRPr>
                <a:solidFill>
                  <a:schemeClr val="tx1"/>
                </a:solidFill>
                <a:latin typeface="+mn-lt"/>
                <a:ea typeface="+mn-ea"/>
              </a:defRPr>
            </a:lvl7pPr>
            <a:lvl8pPr marL="3200400" indent="0" algn="ctr" rtl="0" eaLnBrk="1" fontAlgn="base" hangingPunct="1">
              <a:spcBef>
                <a:spcPct val="20000"/>
              </a:spcBef>
              <a:spcAft>
                <a:spcPct val="0"/>
              </a:spcAft>
              <a:buClr>
                <a:srgbClr val="1665BA"/>
              </a:buClr>
              <a:buNone/>
              <a:defRPr>
                <a:solidFill>
                  <a:schemeClr val="tx1"/>
                </a:solidFill>
                <a:latin typeface="+mn-lt"/>
                <a:ea typeface="+mn-ea"/>
              </a:defRPr>
            </a:lvl8pPr>
            <a:lvl9pPr marL="3657600" indent="0" algn="ctr" rtl="0" eaLnBrk="1" fontAlgn="base" hangingPunct="1">
              <a:spcBef>
                <a:spcPct val="20000"/>
              </a:spcBef>
              <a:spcAft>
                <a:spcPct val="0"/>
              </a:spcAft>
              <a:buClr>
                <a:srgbClr val="1665BA"/>
              </a:buClr>
              <a:buNone/>
              <a:defRPr>
                <a:solidFill>
                  <a:schemeClr val="tx1"/>
                </a:solidFill>
                <a:latin typeface="+mn-lt"/>
                <a:ea typeface="+mn-ea"/>
              </a:defRPr>
            </a:lvl9pPr>
          </a:lstStyle>
          <a:p>
            <a:r>
              <a:rPr lang="en-GB" sz="1300" dirty="0">
                <a:solidFill>
                  <a:srgbClr val="0A73BA"/>
                </a:solidFill>
              </a:rPr>
              <a:t>Safe &amp; Effective</a:t>
            </a:r>
            <a:r>
              <a:rPr lang="en-GB" sz="1300" dirty="0"/>
              <a:t> | </a:t>
            </a:r>
            <a:r>
              <a:rPr lang="en-GB" sz="1300" dirty="0">
                <a:solidFill>
                  <a:srgbClr val="AE0067"/>
                </a:solidFill>
              </a:rPr>
              <a:t>Kind &amp; Caring</a:t>
            </a:r>
            <a:r>
              <a:rPr lang="en-GB" sz="1300" dirty="0"/>
              <a:t> | </a:t>
            </a:r>
            <a:r>
              <a:rPr lang="en-GB" sz="1300" dirty="0">
                <a:solidFill>
                  <a:srgbClr val="5BBF21"/>
                </a:solidFill>
              </a:rPr>
              <a:t>Exceeding Expectation</a:t>
            </a:r>
            <a:endParaRPr lang="en-US" sz="1300" dirty="0">
              <a:solidFill>
                <a:srgbClr val="5BBF21"/>
              </a:solidFill>
            </a:endParaRPr>
          </a:p>
        </p:txBody>
      </p:sp>
    </p:spTree>
    <p:extLst>
      <p:ext uri="{BB962C8B-B14F-4D97-AF65-F5344CB8AC3E}">
        <p14:creationId xmlns:p14="http://schemas.microsoft.com/office/powerpoint/2010/main" val="427460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328D78-9A06-254F-97AA-F1F33D5D2034}"/>
              </a:ext>
            </a:extLst>
          </p:cNvPr>
          <p:cNvSpPr>
            <a:spLocks noGrp="1"/>
          </p:cNvSpPr>
          <p:nvPr>
            <p:ph type="title"/>
          </p:nvPr>
        </p:nvSpPr>
        <p:spPr>
          <a:xfrm>
            <a:off x="685800" y="1276350"/>
            <a:ext cx="7772400" cy="685800"/>
          </a:xfrm>
        </p:spPr>
        <p:txBody>
          <a:bodyPr/>
          <a:lstStyle>
            <a:lvl1pPr>
              <a:defRPr sz="3600" b="0">
                <a:solidFill>
                  <a:srgbClr val="AE0067"/>
                </a:solidFill>
              </a:defRPr>
            </a:lvl1pPr>
          </a:lstStyle>
          <a:p>
            <a:r>
              <a:rPr lang="en-US" smtClean="0"/>
              <a:t>Click to edit Master title style</a:t>
            </a:r>
            <a:endParaRPr lang="en-US" dirty="0"/>
          </a:p>
        </p:txBody>
      </p:sp>
      <p:sp>
        <p:nvSpPr>
          <p:cNvPr id="8" name="Content Placeholder 2">
            <a:extLst>
              <a:ext uri="{FF2B5EF4-FFF2-40B4-BE49-F238E27FC236}">
                <a16:creationId xmlns:a16="http://schemas.microsoft.com/office/drawing/2014/main" id="{15A2F239-6A1B-A549-B988-CDCCD07CE327}"/>
              </a:ext>
            </a:extLst>
          </p:cNvPr>
          <p:cNvSpPr>
            <a:spLocks noGrp="1"/>
          </p:cNvSpPr>
          <p:nvPr>
            <p:ph idx="1"/>
          </p:nvPr>
        </p:nvSpPr>
        <p:spPr>
          <a:xfrm>
            <a:off x="685800" y="2079624"/>
            <a:ext cx="7772400" cy="4016375"/>
          </a:xfr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RWT Ribbon for ppt.jpg">
            <a:extLst>
              <a:ext uri="{FF2B5EF4-FFF2-40B4-BE49-F238E27FC236}">
                <a16:creationId xmlns:a16="http://schemas.microsoft.com/office/drawing/2014/main" id="{FB91F312-1898-C742-A7D2-802A303C40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07869"/>
            <a:ext cx="9144000" cy="786146"/>
          </a:xfrm>
          <a:prstGeom prst="rect">
            <a:avLst/>
          </a:prstGeom>
        </p:spPr>
      </p:pic>
    </p:spTree>
    <p:extLst>
      <p:ext uri="{BB962C8B-B14F-4D97-AF65-F5344CB8AC3E}">
        <p14:creationId xmlns:p14="http://schemas.microsoft.com/office/powerpoint/2010/main" val="402354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RWT Ribbon for ppt.jpg">
            <a:extLst>
              <a:ext uri="{FF2B5EF4-FFF2-40B4-BE49-F238E27FC236}">
                <a16:creationId xmlns:a16="http://schemas.microsoft.com/office/drawing/2014/main" id="{D6B19964-4F15-F04C-9A1F-1827E3872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07869"/>
            <a:ext cx="9144000" cy="786146"/>
          </a:xfrm>
          <a:prstGeom prst="rect">
            <a:avLst/>
          </a:prstGeom>
        </p:spPr>
      </p:pic>
    </p:spTree>
    <p:extLst>
      <p:ext uri="{BB962C8B-B14F-4D97-AF65-F5344CB8AC3E}">
        <p14:creationId xmlns:p14="http://schemas.microsoft.com/office/powerpoint/2010/main" val="1412099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B6043EB-5BE1-1649-955A-21BB0EA8BB90}"/>
              </a:ext>
            </a:extLst>
          </p:cNvPr>
          <p:cNvSpPr>
            <a:spLocks noGrp="1" noChangeArrowheads="1"/>
          </p:cNvSpPr>
          <p:nvPr>
            <p:ph type="title"/>
          </p:nvPr>
        </p:nvSpPr>
        <p:spPr bwMode="auto">
          <a:xfrm>
            <a:off x="685800" y="127635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a:p>
        </p:txBody>
      </p:sp>
      <p:sp>
        <p:nvSpPr>
          <p:cNvPr id="8" name="Rectangle 3">
            <a:extLst>
              <a:ext uri="{FF2B5EF4-FFF2-40B4-BE49-F238E27FC236}">
                <a16:creationId xmlns:a16="http://schemas.microsoft.com/office/drawing/2014/main" id="{2EF43F4C-6BE3-9544-A819-A85F37635229}"/>
              </a:ext>
            </a:extLst>
          </p:cNvPr>
          <p:cNvSpPr>
            <a:spLocks noGrp="1" noChangeArrowheads="1"/>
          </p:cNvSpPr>
          <p:nvPr>
            <p:ph type="body" idx="1"/>
          </p:nvPr>
        </p:nvSpPr>
        <p:spPr bwMode="auto">
          <a:xfrm>
            <a:off x="685800" y="2079624"/>
            <a:ext cx="7772400"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descr="The Royal Wolverhampton NHS Trust – RGB BLUE.eps-01.png">
            <a:extLst>
              <a:ext uri="{FF2B5EF4-FFF2-40B4-BE49-F238E27FC236}">
                <a16:creationId xmlns:a16="http://schemas.microsoft.com/office/drawing/2014/main" id="{35CD4441-A301-FC4C-A2B4-3386C60E2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375" y="365910"/>
            <a:ext cx="2722561" cy="772526"/>
          </a:xfrm>
          <a:prstGeom prst="rect">
            <a:avLst/>
          </a:prstGeom>
        </p:spPr>
      </p:pic>
    </p:spTree>
    <p:extLst>
      <p:ext uri="{BB962C8B-B14F-4D97-AF65-F5344CB8AC3E}">
        <p14:creationId xmlns:p14="http://schemas.microsoft.com/office/powerpoint/2010/main" val="3953177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CE97D1D-98F9-5F40-928B-90D695D9173B}"/>
              </a:ext>
            </a:extLst>
          </p:cNvPr>
          <p:cNvSpPr>
            <a:spLocks noGrp="1"/>
          </p:cNvSpPr>
          <p:nvPr>
            <p:ph type="ctrTitle"/>
          </p:nvPr>
        </p:nvSpPr>
        <p:spPr/>
        <p:txBody>
          <a:bodyPr/>
          <a:lstStyle/>
          <a:p>
            <a:pPr algn="ctr"/>
            <a:r>
              <a:rPr lang="en-GB" sz="4000" b="1" dirty="0"/>
              <a:t>Medicines Information Support </a:t>
            </a:r>
            <a:r>
              <a:rPr lang="en-GB" sz="4000" b="1" dirty="0" smtClean="0"/>
              <a:t/>
            </a:r>
            <a:br>
              <a:rPr lang="en-GB" sz="4000" b="1" dirty="0" smtClean="0"/>
            </a:br>
            <a:r>
              <a:rPr lang="en-GB" sz="4000" b="1" dirty="0" smtClean="0"/>
              <a:t>for </a:t>
            </a:r>
            <a:r>
              <a:rPr lang="en-GB" sz="4000" b="1" dirty="0"/>
              <a:t>ICCU </a:t>
            </a:r>
            <a:r>
              <a:rPr lang="en-GB" sz="4000" b="1" dirty="0" smtClean="0"/>
              <a:t/>
            </a:r>
            <a:br>
              <a:rPr lang="en-GB" sz="4000" b="1" dirty="0" smtClean="0"/>
            </a:br>
            <a:r>
              <a:rPr lang="en-GB" sz="4000" b="1" dirty="0" smtClean="0"/>
              <a:t>during </a:t>
            </a:r>
            <a:r>
              <a:rPr lang="en-GB" sz="4000" b="1" dirty="0"/>
              <a:t>COVID-19</a:t>
            </a:r>
            <a:r>
              <a:rPr lang="en-GB" dirty="0"/>
              <a:t/>
            </a:r>
            <a:br>
              <a:rPr lang="en-GB" dirty="0"/>
            </a:br>
            <a:endParaRPr lang="en-US" dirty="0"/>
          </a:p>
        </p:txBody>
      </p:sp>
      <p:sp>
        <p:nvSpPr>
          <p:cNvPr id="12" name="Subtitle 11">
            <a:extLst>
              <a:ext uri="{FF2B5EF4-FFF2-40B4-BE49-F238E27FC236}">
                <a16:creationId xmlns:a16="http://schemas.microsoft.com/office/drawing/2014/main" id="{60A27862-8E47-EC46-9A10-04288CF7DB93}"/>
              </a:ext>
            </a:extLst>
          </p:cNvPr>
          <p:cNvSpPr>
            <a:spLocks noGrp="1"/>
          </p:cNvSpPr>
          <p:nvPr>
            <p:ph type="subTitle" idx="1"/>
          </p:nvPr>
        </p:nvSpPr>
        <p:spPr>
          <a:xfrm>
            <a:off x="343878" y="3865787"/>
            <a:ext cx="8107664" cy="435861"/>
          </a:xfrm>
        </p:spPr>
        <p:txBody>
          <a:bodyPr/>
          <a:lstStyle/>
          <a:p>
            <a:r>
              <a:rPr lang="en-GB" dirty="0"/>
              <a:t>Judith </a:t>
            </a:r>
            <a:r>
              <a:rPr lang="en-GB" dirty="0" smtClean="0"/>
              <a:t>Morey, </a:t>
            </a:r>
            <a:r>
              <a:rPr lang="en-GB" dirty="0"/>
              <a:t>Medicines </a:t>
            </a:r>
            <a:r>
              <a:rPr lang="en-GB" dirty="0" smtClean="0"/>
              <a:t>Information Lead</a:t>
            </a:r>
          </a:p>
          <a:p>
            <a:r>
              <a:rPr lang="en-US" dirty="0" smtClean="0"/>
              <a:t>Jane Lewis, Principal </a:t>
            </a:r>
            <a:r>
              <a:rPr lang="en-US" dirty="0"/>
              <a:t>Pharmacist, Critical Care </a:t>
            </a:r>
            <a:r>
              <a:rPr lang="en-US" dirty="0" smtClean="0"/>
              <a:t>Services</a:t>
            </a:r>
          </a:p>
        </p:txBody>
      </p:sp>
      <p:pic>
        <p:nvPicPr>
          <p:cNvPr id="3" name="MOREY J">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35751" y="236185"/>
            <a:ext cx="406400" cy="406400"/>
          </a:xfrm>
          <a:prstGeom prst="rect">
            <a:avLst/>
          </a:prstGeom>
        </p:spPr>
      </p:pic>
    </p:spTree>
    <p:extLst>
      <p:ext uri="{BB962C8B-B14F-4D97-AF65-F5344CB8AC3E}">
        <p14:creationId xmlns:p14="http://schemas.microsoft.com/office/powerpoint/2010/main" val="240829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75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788E-E402-6947-B5A7-9B148A6C1B62}"/>
              </a:ext>
            </a:extLst>
          </p:cNvPr>
          <p:cNvSpPr>
            <a:spLocks noGrp="1"/>
          </p:cNvSpPr>
          <p:nvPr>
            <p:ph type="title"/>
          </p:nvPr>
        </p:nvSpPr>
        <p:spPr/>
        <p:txBody>
          <a:bodyPr/>
          <a:lstStyle/>
          <a:p>
            <a:pPr algn="ctr"/>
            <a:r>
              <a:rPr lang="en-US" dirty="0" smtClean="0"/>
              <a:t>Background</a:t>
            </a:r>
            <a:endParaRPr lang="en-US" dirty="0"/>
          </a:p>
        </p:txBody>
      </p:sp>
      <p:sp>
        <p:nvSpPr>
          <p:cNvPr id="3" name="Content Placeholder 2">
            <a:extLst>
              <a:ext uri="{FF2B5EF4-FFF2-40B4-BE49-F238E27FC236}">
                <a16:creationId xmlns:a16="http://schemas.microsoft.com/office/drawing/2014/main" id="{91ABBC71-117F-AC42-B0AE-D53F449D9F68}"/>
              </a:ext>
            </a:extLst>
          </p:cNvPr>
          <p:cNvSpPr>
            <a:spLocks noGrp="1"/>
          </p:cNvSpPr>
          <p:nvPr>
            <p:ph idx="1"/>
          </p:nvPr>
        </p:nvSpPr>
        <p:spPr/>
        <p:txBody>
          <a:bodyPr/>
          <a:lstStyle/>
          <a:p>
            <a:pPr algn="ctr"/>
            <a:r>
              <a:rPr lang="en-GB" dirty="0"/>
              <a:t>During the COVID-19 outbreak the Trust redeployed </a:t>
            </a:r>
            <a:r>
              <a:rPr lang="en-GB" dirty="0" smtClean="0"/>
              <a:t>many </a:t>
            </a:r>
            <a:r>
              <a:rPr lang="en-GB" dirty="0"/>
              <a:t>nurses to unfamiliar areas such as </a:t>
            </a:r>
            <a:r>
              <a:rPr lang="en-GB" dirty="0" smtClean="0"/>
              <a:t>ICCU</a:t>
            </a:r>
          </a:p>
          <a:p>
            <a:pPr algn="ctr"/>
            <a:endParaRPr lang="en-GB" dirty="0" smtClean="0"/>
          </a:p>
          <a:p>
            <a:pPr algn="ctr"/>
            <a:r>
              <a:rPr lang="en-GB" dirty="0"/>
              <a:t>These nurses were not only working </a:t>
            </a:r>
            <a:endParaRPr lang="en-GB" dirty="0" smtClean="0"/>
          </a:p>
          <a:p>
            <a:pPr algn="ctr"/>
            <a:r>
              <a:rPr lang="en-GB" dirty="0" smtClean="0"/>
              <a:t>in </a:t>
            </a:r>
            <a:r>
              <a:rPr lang="en-GB" dirty="0"/>
              <a:t>an unfamiliar environment, </a:t>
            </a:r>
            <a:endParaRPr lang="en-GB" dirty="0" smtClean="0"/>
          </a:p>
          <a:p>
            <a:pPr algn="ctr"/>
            <a:r>
              <a:rPr lang="en-GB" dirty="0" smtClean="0"/>
              <a:t>with </a:t>
            </a:r>
            <a:r>
              <a:rPr lang="en-GB" dirty="0"/>
              <a:t>unfamiliar colleagues, </a:t>
            </a:r>
            <a:endParaRPr lang="en-GB" dirty="0" smtClean="0"/>
          </a:p>
          <a:p>
            <a:pPr algn="ctr"/>
            <a:r>
              <a:rPr lang="en-GB" dirty="0" smtClean="0"/>
              <a:t>in unfamiliar protective equipment </a:t>
            </a:r>
          </a:p>
          <a:p>
            <a:pPr algn="ctr"/>
            <a:r>
              <a:rPr lang="en-GB" dirty="0" smtClean="0"/>
              <a:t>but </a:t>
            </a:r>
            <a:r>
              <a:rPr lang="en-GB" dirty="0"/>
              <a:t>many of the drugs were </a:t>
            </a:r>
            <a:r>
              <a:rPr lang="en-GB" dirty="0" smtClean="0"/>
              <a:t>unfamiliar too.</a:t>
            </a:r>
          </a:p>
          <a:p>
            <a:pPr algn="ctr"/>
            <a:endParaRPr lang="en-US" dirty="0"/>
          </a:p>
        </p:txBody>
      </p:sp>
    </p:spTree>
    <p:extLst>
      <p:ext uri="{BB962C8B-B14F-4D97-AF65-F5344CB8AC3E}">
        <p14:creationId xmlns:p14="http://schemas.microsoft.com/office/powerpoint/2010/main" val="1836843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request</a:t>
            </a:r>
            <a:endParaRPr lang="en-GB" dirty="0"/>
          </a:p>
        </p:txBody>
      </p:sp>
      <p:sp>
        <p:nvSpPr>
          <p:cNvPr id="3" name="Content Placeholder 2"/>
          <p:cNvSpPr>
            <a:spLocks noGrp="1"/>
          </p:cNvSpPr>
          <p:nvPr>
            <p:ph idx="1"/>
          </p:nvPr>
        </p:nvSpPr>
        <p:spPr>
          <a:xfrm>
            <a:off x="685799" y="2079624"/>
            <a:ext cx="7916663" cy="4016375"/>
          </a:xfrm>
        </p:spPr>
        <p:txBody>
          <a:bodyPr/>
          <a:lstStyle/>
          <a:p>
            <a:pPr algn="ctr"/>
            <a:r>
              <a:rPr lang="en-GB" dirty="0" smtClean="0"/>
              <a:t>Medicines </a:t>
            </a:r>
            <a:r>
              <a:rPr lang="en-GB" dirty="0"/>
              <a:t>Information was approached to produce </a:t>
            </a:r>
            <a:endParaRPr lang="en-GB" dirty="0" smtClean="0"/>
          </a:p>
          <a:p>
            <a:pPr algn="ctr"/>
            <a:r>
              <a:rPr lang="en-GB" dirty="0" smtClean="0"/>
              <a:t>quick reference guides </a:t>
            </a:r>
          </a:p>
          <a:p>
            <a:pPr algn="ctr"/>
            <a:r>
              <a:rPr lang="en-GB" dirty="0" smtClean="0"/>
              <a:t>that </a:t>
            </a:r>
            <a:r>
              <a:rPr lang="en-GB" dirty="0"/>
              <a:t>could </a:t>
            </a:r>
            <a:r>
              <a:rPr lang="en-GB" dirty="0" smtClean="0"/>
              <a:t>be:</a:t>
            </a:r>
          </a:p>
          <a:p>
            <a:pPr marL="342900" indent="-342900" algn="ctr">
              <a:buFont typeface="Arial" panose="020B0604020202020204" pitchFamily="34" charset="0"/>
              <a:buChar char="•"/>
            </a:pPr>
            <a:r>
              <a:rPr lang="en-GB" dirty="0" smtClean="0"/>
              <a:t> </a:t>
            </a:r>
            <a:r>
              <a:rPr lang="en-GB" sz="2800" b="1" dirty="0"/>
              <a:t>readily accessible without the need to access technology, </a:t>
            </a:r>
            <a:endParaRPr lang="en-GB" sz="2800" b="1" dirty="0" smtClean="0"/>
          </a:p>
          <a:p>
            <a:pPr marL="342900" indent="-342900" algn="ctr">
              <a:buFont typeface="Arial" panose="020B0604020202020204" pitchFamily="34" charset="0"/>
              <a:buChar char="•"/>
            </a:pPr>
            <a:r>
              <a:rPr lang="en-GB" sz="2800" b="1" dirty="0" smtClean="0"/>
              <a:t>easily </a:t>
            </a:r>
            <a:r>
              <a:rPr lang="en-GB" sz="2800" b="1" dirty="0"/>
              <a:t>readable and </a:t>
            </a:r>
            <a:endParaRPr lang="en-GB" sz="2800" b="1" dirty="0" smtClean="0"/>
          </a:p>
          <a:p>
            <a:pPr marL="342900" indent="-342900" algn="ctr">
              <a:buFont typeface="Arial" panose="020B0604020202020204" pitchFamily="34" charset="0"/>
              <a:buChar char="•"/>
            </a:pPr>
            <a:r>
              <a:rPr lang="en-GB" sz="2800" b="1" dirty="0" smtClean="0"/>
              <a:t>complied </a:t>
            </a:r>
            <a:r>
              <a:rPr lang="en-GB" sz="2800" b="1" dirty="0"/>
              <a:t>with Infection Prevention practices.</a:t>
            </a:r>
          </a:p>
        </p:txBody>
      </p:sp>
    </p:spTree>
    <p:extLst>
      <p:ext uri="{BB962C8B-B14F-4D97-AF65-F5344CB8AC3E}">
        <p14:creationId xmlns:p14="http://schemas.microsoft.com/office/powerpoint/2010/main" val="1592132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Medicines Information’s </a:t>
            </a:r>
            <a:r>
              <a:rPr lang="en-GB" b="1" dirty="0" smtClean="0"/>
              <a:t>response</a:t>
            </a:r>
            <a:endParaRPr lang="en-GB" b="1" dirty="0"/>
          </a:p>
        </p:txBody>
      </p:sp>
      <p:sp>
        <p:nvSpPr>
          <p:cNvPr id="3" name="Content Placeholder 2"/>
          <p:cNvSpPr>
            <a:spLocks noGrp="1"/>
          </p:cNvSpPr>
          <p:nvPr>
            <p:ph idx="1"/>
          </p:nvPr>
        </p:nvSpPr>
        <p:spPr>
          <a:xfrm>
            <a:off x="685800" y="2020885"/>
            <a:ext cx="4871621" cy="4016375"/>
          </a:xfrm>
        </p:spPr>
        <p:txBody>
          <a:bodyPr/>
          <a:lstStyle/>
          <a:p>
            <a:pPr>
              <a:lnSpc>
                <a:spcPct val="100000"/>
              </a:lnSpc>
              <a:spcBef>
                <a:spcPts val="0"/>
              </a:spcBef>
            </a:pPr>
            <a:r>
              <a:rPr lang="en-GB" sz="1800" b="1" dirty="0" smtClean="0"/>
              <a:t>Mi produced </a:t>
            </a:r>
            <a:r>
              <a:rPr lang="en-GB" sz="1800" b="1" dirty="0" smtClean="0">
                <a:solidFill>
                  <a:srgbClr val="92D050"/>
                </a:solidFill>
              </a:rPr>
              <a:t>35</a:t>
            </a:r>
            <a:r>
              <a:rPr lang="en-GB" sz="1800" b="1" dirty="0" smtClean="0"/>
              <a:t> monographs, </a:t>
            </a:r>
          </a:p>
          <a:p>
            <a:pPr>
              <a:lnSpc>
                <a:spcPct val="100000"/>
              </a:lnSpc>
              <a:spcBef>
                <a:spcPts val="0"/>
              </a:spcBef>
            </a:pPr>
            <a:r>
              <a:rPr lang="en-GB" sz="1800" b="1" dirty="0" smtClean="0"/>
              <a:t>added to with the RECOVERY and REMAP-CAP trials and expanded access REMDESIVIR , that were A4 laminated sheets that could be:</a:t>
            </a:r>
          </a:p>
          <a:p>
            <a:pPr marL="571500" indent="-571500">
              <a:lnSpc>
                <a:spcPct val="100000"/>
              </a:lnSpc>
              <a:buFont typeface="Arial" panose="020B0604020202020204" pitchFamily="34" charset="0"/>
              <a:buChar char="•"/>
            </a:pPr>
            <a:r>
              <a:rPr lang="en-GB" sz="3200" b="1" dirty="0" smtClean="0"/>
              <a:t>held at the bedside; </a:t>
            </a:r>
          </a:p>
          <a:p>
            <a:pPr marL="571500" indent="-571500">
              <a:lnSpc>
                <a:spcPct val="100000"/>
              </a:lnSpc>
              <a:buFont typeface="Arial" panose="020B0604020202020204" pitchFamily="34" charset="0"/>
              <a:buChar char="•"/>
            </a:pPr>
            <a:r>
              <a:rPr lang="en-GB" sz="3200" b="1" dirty="0" smtClean="0"/>
              <a:t>wiped clean; </a:t>
            </a:r>
            <a:r>
              <a:rPr lang="en-GB" sz="2000" dirty="0" smtClean="0"/>
              <a:t>and</a:t>
            </a:r>
          </a:p>
          <a:p>
            <a:pPr marL="571500" indent="-571500">
              <a:lnSpc>
                <a:spcPct val="100000"/>
              </a:lnSpc>
              <a:buFont typeface="Arial" panose="020B0604020202020204" pitchFamily="34" charset="0"/>
              <a:buChar char="•"/>
            </a:pPr>
            <a:r>
              <a:rPr lang="en-GB" sz="3200" b="1" dirty="0" smtClean="0"/>
              <a:t>readily accessible to staff.</a:t>
            </a:r>
            <a:endParaRPr lang="en-GB" sz="3200" b="1" dirty="0"/>
          </a:p>
        </p:txBody>
      </p:sp>
      <p:pic>
        <p:nvPicPr>
          <p:cNvPr id="2059"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r="54586"/>
          <a:stretch/>
        </p:blipFill>
        <p:spPr bwMode="auto">
          <a:xfrm>
            <a:off x="6514551" y="1962149"/>
            <a:ext cx="1404330" cy="413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760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586" y="1151184"/>
            <a:ext cx="1208761" cy="171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GB" dirty="0" smtClean="0"/>
              <a:t>Feedback and the Future</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96" y="366069"/>
            <a:ext cx="1225119" cy="173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05" y="3313621"/>
            <a:ext cx="1118587" cy="159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3586" y="3843521"/>
            <a:ext cx="1149796" cy="163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45093" y="2007849"/>
            <a:ext cx="6549501" cy="3922434"/>
          </a:xfrm>
        </p:spPr>
        <p:txBody>
          <a:bodyPr/>
          <a:lstStyle/>
          <a:p>
            <a:pPr algn="ctr"/>
            <a:r>
              <a:rPr lang="en-GB" dirty="0"/>
              <a:t>The monographs were embraced very quickly, supporting the less familiar staff and freeing up the experienced ICCU nurses as all members of the team were willing and able to prepare drugs that they previously had no experience of using.</a:t>
            </a:r>
          </a:p>
          <a:p>
            <a:endParaRPr lang="en-GB" dirty="0"/>
          </a:p>
          <a:p>
            <a:pPr algn="ctr"/>
            <a:r>
              <a:rPr lang="en-GB" dirty="0" smtClean="0"/>
              <a:t>The </a:t>
            </a:r>
            <a:r>
              <a:rPr lang="en-GB" dirty="0"/>
              <a:t>monographs have been included in the </a:t>
            </a:r>
            <a:r>
              <a:rPr lang="en-GB" b="1" dirty="0">
                <a:solidFill>
                  <a:srgbClr val="0070C0"/>
                </a:solidFill>
              </a:rPr>
              <a:t>#nogoingback </a:t>
            </a:r>
            <a:r>
              <a:rPr lang="en-GB" dirty="0"/>
              <a:t>campaign </a:t>
            </a:r>
            <a:r>
              <a:rPr lang="en-GB" dirty="0" smtClean="0"/>
              <a:t>by </a:t>
            </a:r>
            <a:r>
              <a:rPr lang="en-GB" dirty="0"/>
              <a:t>the Trust to continue the positive changes made during the COVID-19 pandemic</a:t>
            </a:r>
          </a:p>
          <a:p>
            <a:endParaRPr lang="en-GB" dirty="0"/>
          </a:p>
        </p:txBody>
      </p:sp>
    </p:spTree>
    <p:extLst>
      <p:ext uri="{BB962C8B-B14F-4D97-AF65-F5344CB8AC3E}">
        <p14:creationId xmlns:p14="http://schemas.microsoft.com/office/powerpoint/2010/main" val="3520665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RWT_Powerpoint_mast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FA9075B-E645-EF42-ABA3-884E9AADF28D}" vid="{6283098C-E940-8B4D-90EA-2C824B1AA95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0773B9F0D743478BD9901D70EC4F7C" ma:contentTypeVersion="13" ma:contentTypeDescription="Create a new document." ma:contentTypeScope="" ma:versionID="279d8cb4fe7bc083e0fd4cb3e7d185f9">
  <xsd:schema xmlns:xsd="http://www.w3.org/2001/XMLSchema" xmlns:xs="http://www.w3.org/2001/XMLSchema" xmlns:p="http://schemas.microsoft.com/office/2006/metadata/properties" xmlns:ns3="4bb7eb8d-fa14-484f-8c0f-cb8c2a3c54c3" xmlns:ns4="b605c264-c30a-49e1-bb6c-0795d6134222" targetNamespace="http://schemas.microsoft.com/office/2006/metadata/properties" ma:root="true" ma:fieldsID="132a698bd280a73fdfdcd4141ebe9089" ns3:_="" ns4:_="">
    <xsd:import namespace="4bb7eb8d-fa14-484f-8c0f-cb8c2a3c54c3"/>
    <xsd:import namespace="b605c264-c30a-49e1-bb6c-0795d613422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7eb8d-fa14-484f-8c0f-cb8c2a3c5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05c264-c30a-49e1-bb6c-0795d6134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19A952-73F7-4998-8B2D-E684535C2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7eb8d-fa14-484f-8c0f-cb8c2a3c54c3"/>
    <ds:schemaRef ds:uri="b605c264-c30a-49e1-bb6c-0795d6134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087591-C314-4DA3-9A53-FB18AD29835C}">
  <ds:schemaRefs>
    <ds:schemaRef ds:uri="http://schemas.microsoft.com/sharepoint/v3/contenttype/forms"/>
  </ds:schemaRefs>
</ds:datastoreItem>
</file>

<file path=customXml/itemProps3.xml><?xml version="1.0" encoding="utf-8"?>
<ds:datastoreItem xmlns:ds="http://schemas.openxmlformats.org/officeDocument/2006/customXml" ds:itemID="{A93C1C37-F412-456E-9BE1-5C0944E41763}">
  <ds:schemaRefs>
    <ds:schemaRef ds:uri="4bb7eb8d-fa14-484f-8c0f-cb8c2a3c54c3"/>
    <ds:schemaRef ds:uri="http://schemas.microsoft.com/office/infopath/2007/PartnerControls"/>
    <ds:schemaRef ds:uri="http://www.w3.org/XML/1998/namespace"/>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b605c264-c30a-49e1-bb6c-0795d613422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Flow</Template>
  <TotalTime>1805</TotalTime>
  <Words>215</Words>
  <Application>Microsoft Office PowerPoint</Application>
  <PresentationFormat>On-screen Show (4:3)</PresentationFormat>
  <Paragraphs>28</Paragraphs>
  <Slides>5</Slides>
  <Notes>0</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RWT_Powerpoint_master</vt:lpstr>
      <vt:lpstr>Medicines Information Support  for ICCU  during COVID-19 </vt:lpstr>
      <vt:lpstr>Background</vt:lpstr>
      <vt:lpstr>The request</vt:lpstr>
      <vt:lpstr>Medicines Information’s response</vt:lpstr>
      <vt:lpstr>Feedback and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Cranfield</dc:creator>
  <cp:lastModifiedBy>Cheeseman, Mark</cp:lastModifiedBy>
  <cp:revision>20</cp:revision>
  <dcterms:created xsi:type="dcterms:W3CDTF">2018-02-20T11:45:51Z</dcterms:created>
  <dcterms:modified xsi:type="dcterms:W3CDTF">2020-09-07T12:05:09Z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0x010100BD0773B9F0D743478BD9901D70EC4F7C</vt:lpwstr>
  </property>
</Properties>
</file>