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486B4D-BAAF-41E5-BE8A-86FC5F7AB5CB}">
          <p14:sldIdLst>
            <p14:sldId id="256"/>
            <p14:sldId id="257"/>
            <p14:sldId id="261"/>
            <p14:sldId id="263"/>
          </p14:sldIdLst>
        </p14:section>
        <p14:section name="Untitled Section" id="{35A47B77-948A-4911-9506-A8B6F55285D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132" autoAdjust="0"/>
    <p:restoredTop sz="94660"/>
  </p:normalViewPr>
  <p:slideViewPr>
    <p:cSldViewPr>
      <p:cViewPr varScale="1">
        <p:scale>
          <a:sx n="66" d="100"/>
          <a:sy n="66" d="100"/>
        </p:scale>
        <p:origin x="5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59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6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04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34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6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6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81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63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18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16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7FBD-41B6-4A74-8070-101BD26229F7}" type="datetimeFigureOut">
              <a:rPr lang="en-GB" smtClean="0"/>
              <a:t>07/09/2020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C22D-D203-4776-8DE9-2A366A7A65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25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</a:t>
            </a:r>
            <a:r>
              <a:rPr lang="en-GB" b="1" dirty="0"/>
              <a:t>How our Medicines Information Centre has adapted to working during the COVID-19 pandemic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7272808" cy="177504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11200" b="1" u="sng" dirty="0">
                <a:solidFill>
                  <a:schemeClr val="tx1"/>
                </a:solidFill>
              </a:rPr>
              <a:t>Catherine Stephenson </a:t>
            </a:r>
            <a:r>
              <a:rPr lang="en-GB" sz="11200" b="1" dirty="0" smtClean="0">
                <a:solidFill>
                  <a:schemeClr val="tx1"/>
                </a:solidFill>
              </a:rPr>
              <a:t>, Seema Chaturvedi, Alex </a:t>
            </a:r>
            <a:r>
              <a:rPr lang="en-GB" sz="11200" b="1" dirty="0">
                <a:solidFill>
                  <a:schemeClr val="tx1"/>
                </a:solidFill>
              </a:rPr>
              <a:t>Madeley</a:t>
            </a:r>
            <a:r>
              <a:rPr lang="en-GB" sz="11200" b="1" dirty="0" smtClean="0">
                <a:solidFill>
                  <a:schemeClr val="tx1"/>
                </a:solidFill>
              </a:rPr>
              <a:t>, and Debbie Storer</a:t>
            </a:r>
          </a:p>
          <a:p>
            <a:pPr algn="l">
              <a:lnSpc>
                <a:spcPct val="120000"/>
              </a:lnSpc>
            </a:pPr>
            <a:endParaRPr lang="en-GB" sz="4800" b="1" dirty="0">
              <a:solidFill>
                <a:schemeClr val="tx1"/>
              </a:solidFill>
            </a:endParaRPr>
          </a:p>
          <a:p>
            <a:pPr algn="l"/>
            <a:r>
              <a:rPr lang="en-GB" sz="11200" b="1" dirty="0" smtClean="0">
                <a:solidFill>
                  <a:schemeClr val="tx1"/>
                </a:solidFill>
              </a:rPr>
              <a:t>Medicines </a:t>
            </a:r>
            <a:r>
              <a:rPr lang="en-GB" sz="11200" b="1" dirty="0">
                <a:solidFill>
                  <a:schemeClr val="tx1"/>
                </a:solidFill>
              </a:rPr>
              <a:t>Information Centre, </a:t>
            </a:r>
            <a:endParaRPr lang="en-GB" sz="11200" b="1" dirty="0" smtClean="0">
              <a:solidFill>
                <a:schemeClr val="tx1"/>
              </a:solidFill>
            </a:endParaRPr>
          </a:p>
          <a:p>
            <a:pPr algn="l"/>
            <a:r>
              <a:rPr lang="en-GB" sz="11200" b="1" dirty="0" smtClean="0">
                <a:solidFill>
                  <a:schemeClr val="tx1"/>
                </a:solidFill>
              </a:rPr>
              <a:t>Nottingham </a:t>
            </a:r>
            <a:r>
              <a:rPr lang="en-GB" sz="11200" b="1" dirty="0">
                <a:solidFill>
                  <a:schemeClr val="tx1"/>
                </a:solidFill>
              </a:rPr>
              <a:t>University Hospitals NHS Trust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AutoShape 4" descr="Image result for uk government covid images"/>
          <p:cNvSpPr>
            <a:spLocks noChangeAspect="1" noChangeArrowheads="1"/>
          </p:cNvSpPr>
          <p:nvPr/>
        </p:nvSpPr>
        <p:spPr bwMode="auto">
          <a:xfrm>
            <a:off x="63500" y="-800100"/>
            <a:ext cx="312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6" descr="Image result for uk government covid images"/>
          <p:cNvSpPr>
            <a:spLocks noChangeAspect="1" noChangeArrowheads="1"/>
          </p:cNvSpPr>
          <p:nvPr/>
        </p:nvSpPr>
        <p:spPr bwMode="auto">
          <a:xfrm>
            <a:off x="215900" y="-647700"/>
            <a:ext cx="312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11" descr="https://wearedoncaster.co.uk/media/204586/20200510_stayalert_16-9_fbinsta.png?crop=0.017425290997026364,0,0.019334055040671677,0.034676663542644294&amp;cropmode=percentage&amp;width=925&amp;height=515&amp;rnd=13233747538000000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9" b="5899"/>
          <a:stretch/>
        </p:blipFill>
        <p:spPr bwMode="auto">
          <a:xfrm>
            <a:off x="-10228" y="0"/>
            <a:ext cx="9154228" cy="586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074" y="5562000"/>
            <a:ext cx="7792355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49" y="691832"/>
            <a:ext cx="1389380" cy="65468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96752"/>
            <a:ext cx="74168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BACKGROUND</a:t>
            </a:r>
          </a:p>
          <a:p>
            <a:endParaRPr lang="en-GB" dirty="0" smtClean="0"/>
          </a:p>
          <a:p>
            <a:r>
              <a:rPr lang="en-GB" dirty="0" smtClean="0"/>
              <a:t>The COVID-19 </a:t>
            </a:r>
            <a:r>
              <a:rPr lang="en-GB" dirty="0"/>
              <a:t>pandemic </a:t>
            </a:r>
            <a:r>
              <a:rPr lang="en-GB" dirty="0" smtClean="0"/>
              <a:t>has required Medicines </a:t>
            </a:r>
            <a:r>
              <a:rPr lang="en-GB" dirty="0"/>
              <a:t>Information </a:t>
            </a:r>
            <a:r>
              <a:rPr lang="en-GB" dirty="0" smtClean="0"/>
              <a:t>(MI) Centres </a:t>
            </a:r>
            <a:r>
              <a:rPr lang="en-GB" dirty="0"/>
              <a:t>to adapt to </a:t>
            </a:r>
            <a:r>
              <a:rPr lang="en-GB" dirty="0" smtClean="0"/>
              <a:t>different methods of working during  both the initial stages  of the pandemic and in the long-term.</a:t>
            </a:r>
          </a:p>
          <a:p>
            <a:endParaRPr lang="en-GB" dirty="0"/>
          </a:p>
          <a:p>
            <a:r>
              <a:rPr lang="en-GB" dirty="0" smtClean="0"/>
              <a:t>A reduction in staffing levels in our MI centre led us </a:t>
            </a:r>
            <a:r>
              <a:rPr lang="en-GB" dirty="0"/>
              <a:t>to focus on the most appropriate ways to prioritise our service.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Initially, with no access to </a:t>
            </a:r>
            <a:r>
              <a:rPr lang="en-GB" dirty="0" smtClean="0"/>
              <a:t>Trust laptops and limited IT support, </a:t>
            </a:r>
            <a:r>
              <a:rPr lang="en-GB" dirty="0"/>
              <a:t>we needed to consider how self-isolating staff could work effectively from home and </a:t>
            </a:r>
            <a:r>
              <a:rPr lang="en-GB" dirty="0" smtClean="0"/>
              <a:t>how  staff training and the </a:t>
            </a:r>
            <a:r>
              <a:rPr lang="en-GB" dirty="0"/>
              <a:t>medicines helpline for patients could be </a:t>
            </a:r>
            <a:r>
              <a:rPr lang="en-GB" dirty="0" smtClean="0"/>
              <a:t>supported.</a:t>
            </a:r>
          </a:p>
          <a:p>
            <a:endParaRPr lang="en-GB" dirty="0"/>
          </a:p>
          <a:p>
            <a:r>
              <a:rPr lang="en-GB" dirty="0" smtClean="0"/>
              <a:t>This model has evolved with the increased provision of Trust IT support  and some changes made to the delivery of our service will remain in the long-term.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61" y="118373"/>
            <a:ext cx="428763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wearedoncaster.co.uk/media/204586/20200510_stayalert_16-9_fbinsta.png?crop=0.017425290997026364,0,0.019334055040671677,0.034676663542644294&amp;cropmode=percentage&amp;width=925&amp;height=515&amp;rnd=13233747538000000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9" b="5899"/>
          <a:stretch/>
        </p:blipFill>
        <p:spPr bwMode="auto">
          <a:xfrm>
            <a:off x="-10228" y="0"/>
            <a:ext cx="9154228" cy="586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49" y="691832"/>
            <a:ext cx="1389380" cy="654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074" y="5562000"/>
            <a:ext cx="7792355" cy="12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4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1832"/>
            <a:ext cx="8229600" cy="654684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/>
              <a:t>EFFECTS OF THE COVID-19 PANDEMIC</a:t>
            </a:r>
            <a:endParaRPr lang="en-GB" sz="3200" b="1" dirty="0"/>
          </a:p>
        </p:txBody>
      </p:sp>
      <p:pic>
        <p:nvPicPr>
          <p:cNvPr id="6" name="Picture 5" descr="https://wearedoncaster.co.uk/media/204586/20200510_stayalert_16-9_fbinsta.png?crop=0.017425290997026364,0,0.019334055040671677,0.034676663542644294&amp;cropmode=percentage&amp;width=925&amp;height=515&amp;rnd=13233747538000000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9" b="5899"/>
          <a:stretch/>
        </p:blipFill>
        <p:spPr bwMode="auto">
          <a:xfrm>
            <a:off x="-92913" y="0"/>
            <a:ext cx="9154228" cy="586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49" y="691832"/>
            <a:ext cx="1389380" cy="65468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64166" y="1755648"/>
            <a:ext cx="1179428" cy="854205"/>
          </a:xfrm>
          <a:prstGeom prst="wedgeRectCallout">
            <a:avLst>
              <a:gd name="adj1" fmla="val 77840"/>
              <a:gd name="adj2" fmla="val 4794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MI Band 7 supporting Critical care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066185" y="3234607"/>
            <a:ext cx="1126975" cy="965320"/>
          </a:xfrm>
          <a:prstGeom prst="wedgeRectCallout">
            <a:avLst>
              <a:gd name="adj1" fmla="val -34971"/>
              <a:gd name="adj2" fmla="val -67307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Band 6 supporting wards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066185" y="1550603"/>
            <a:ext cx="986318" cy="848016"/>
          </a:xfrm>
          <a:prstGeom prst="wedgeRectCallout">
            <a:avLst>
              <a:gd name="adj1" fmla="val -30666"/>
              <a:gd name="adj2" fmla="val 70735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MI staff self isolating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932515" y="3245520"/>
            <a:ext cx="1022158" cy="522058"/>
          </a:xfrm>
          <a:prstGeom prst="wedgeRectCallout">
            <a:avLst>
              <a:gd name="adj1" fmla="val 31159"/>
              <a:gd name="adj2" fmla="val -79479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Staff sickness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2826" y="2645018"/>
            <a:ext cx="1444767" cy="45242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MI WORK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53206" y="4923221"/>
            <a:ext cx="1670921" cy="51760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WORK ENVIRONMENT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220073" y="3234607"/>
            <a:ext cx="3535506" cy="1334754"/>
          </a:xfrm>
          <a:prstGeom prst="wedgeRectCallout">
            <a:avLst>
              <a:gd name="adj1" fmla="val -12200"/>
              <a:gd name="adj2" fmla="val -58475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SUPPORTING COVID  PANDEMIC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1"/>
                </a:solidFill>
              </a:rPr>
              <a:t>Producing </a:t>
            </a:r>
            <a:r>
              <a:rPr lang="en-GB" sz="1400" b="1" dirty="0">
                <a:solidFill>
                  <a:schemeClr val="tx1"/>
                </a:solidFill>
              </a:rPr>
              <a:t>Trust wide </a:t>
            </a:r>
            <a:r>
              <a:rPr lang="en-GB" sz="1400" b="1" dirty="0" smtClean="0">
                <a:solidFill>
                  <a:schemeClr val="tx1"/>
                </a:solidFill>
              </a:rPr>
              <a:t>communications.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chemeClr val="tx1"/>
                </a:solidFill>
              </a:rPr>
              <a:t>Covid</a:t>
            </a:r>
            <a:r>
              <a:rPr lang="en-GB" sz="1400" b="1" dirty="0" smtClean="0">
                <a:solidFill>
                  <a:schemeClr val="tx1"/>
                </a:solidFill>
              </a:rPr>
              <a:t> Information section on Pharmacy Intranet set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1"/>
                </a:solidFill>
              </a:rPr>
              <a:t>Critical care enquiries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656692" y="1484783"/>
            <a:ext cx="1384266" cy="1098658"/>
          </a:xfrm>
          <a:prstGeom prst="wedgeRectCallout">
            <a:avLst>
              <a:gd name="adj1" fmla="val -64204"/>
              <a:gd name="adj2" fmla="val 5628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↓ </a:t>
            </a:r>
            <a:r>
              <a:rPr lang="en-GB" sz="1400" b="1" dirty="0">
                <a:solidFill>
                  <a:schemeClr val="tx1"/>
                </a:solidFill>
              </a:rPr>
              <a:t>MI enquiries  </a:t>
            </a:r>
            <a:r>
              <a:rPr lang="en-GB" sz="1400" b="1" dirty="0" smtClean="0">
                <a:solidFill>
                  <a:schemeClr val="tx1"/>
                </a:solidFill>
              </a:rPr>
              <a:t>from Outpatient clinics and surgical wards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644008" y="1484783"/>
            <a:ext cx="1346197" cy="1199785"/>
          </a:xfrm>
          <a:prstGeom prst="wedgeRectCallout">
            <a:avLst>
              <a:gd name="adj1" fmla="val 68616"/>
              <a:gd name="adj2" fmla="val 4699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b="1" dirty="0" smtClean="0">
                <a:solidFill>
                  <a:schemeClr val="tx1"/>
                </a:solidFill>
              </a:rPr>
              <a:t>All services continued despite reduced staffing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1972858" y="5182022"/>
            <a:ext cx="1698664" cy="1197957"/>
          </a:xfrm>
          <a:prstGeom prst="wedgeRectCallout">
            <a:avLst>
              <a:gd name="adj1" fmla="val 74595"/>
              <a:gd name="adj2" fmla="val -27709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Safety – regular cleaning of workstations and hand hygiene.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911080" y="5301208"/>
            <a:ext cx="1765969" cy="1299214"/>
          </a:xfrm>
          <a:prstGeom prst="wedgeRectCallout">
            <a:avLst>
              <a:gd name="adj1" fmla="val -59920"/>
              <a:gd name="adj2" fmla="val -40483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↓ </a:t>
            </a:r>
            <a:r>
              <a:rPr lang="en-GB" sz="1400" b="1" dirty="0">
                <a:solidFill>
                  <a:schemeClr val="tx1"/>
                </a:solidFill>
              </a:rPr>
              <a:t>S</a:t>
            </a:r>
            <a:r>
              <a:rPr lang="en-GB" sz="1400" b="1" dirty="0" smtClean="0">
                <a:solidFill>
                  <a:schemeClr val="tx1"/>
                </a:solidFill>
              </a:rPr>
              <a:t>taff </a:t>
            </a:r>
            <a:r>
              <a:rPr lang="en-GB" sz="1400" b="1" dirty="0">
                <a:solidFill>
                  <a:schemeClr val="tx1"/>
                </a:solidFill>
              </a:rPr>
              <a:t>accommodated in </a:t>
            </a:r>
            <a:r>
              <a:rPr lang="en-GB" sz="1400" b="1" dirty="0" smtClean="0">
                <a:solidFill>
                  <a:schemeClr val="tx1"/>
                </a:solidFill>
              </a:rPr>
              <a:t>office  -  </a:t>
            </a:r>
            <a:r>
              <a:rPr lang="en-GB" sz="1400" b="1" dirty="0">
                <a:solidFill>
                  <a:schemeClr val="tx1"/>
                </a:solidFill>
              </a:rPr>
              <a:t>social distancing, wearing masks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875" y="2583441"/>
            <a:ext cx="1485146" cy="4928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↓ STAFFING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586975"/>
            <a:ext cx="2880320" cy="466923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ADAPTATIONS</a:t>
            </a:r>
            <a:endParaRPr lang="en-GB" sz="3200" b="1" dirty="0"/>
          </a:p>
        </p:txBody>
      </p:sp>
      <p:pic>
        <p:nvPicPr>
          <p:cNvPr id="4" name="Picture 3" descr="https://wearedoncaster.co.uk/media/204586/20200510_stayalert_16-9_fbinsta.png?crop=0.017425290997026364,0,0.019334055040671677,0.034676663542644294&amp;cropmode=percentage&amp;width=925&amp;height=515&amp;rnd=13233747538000000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9" b="5899"/>
          <a:stretch/>
        </p:blipFill>
        <p:spPr bwMode="auto">
          <a:xfrm>
            <a:off x="-10228" y="0"/>
            <a:ext cx="9154228" cy="586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49" y="691832"/>
            <a:ext cx="1389380" cy="6546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3463" y="1439925"/>
            <a:ext cx="1921380" cy="23052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Remote working: 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Enquiry answering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70599" y="1439925"/>
            <a:ext cx="3514369" cy="24040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MARCH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No access to Trust laptops or VPN connection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Use phone/ iPads to access work emails and work on home pcs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Follow MI ICT business continuity plan :</a:t>
            </a:r>
          </a:p>
          <a:p>
            <a:pPr marL="628650" lvl="1" indent="-171450">
              <a:buFontTx/>
              <a:buChar char="-"/>
            </a:pPr>
            <a:r>
              <a:rPr lang="en-GB" sz="1200" b="1" dirty="0">
                <a:solidFill>
                  <a:schemeClr val="tx1"/>
                </a:solidFill>
              </a:rPr>
              <a:t>Provided with list of  information sources and passwords </a:t>
            </a:r>
          </a:p>
          <a:p>
            <a:pPr marL="628650" lvl="1" indent="-171450">
              <a:buFontTx/>
              <a:buChar char="-"/>
            </a:pPr>
            <a:r>
              <a:rPr lang="en-GB" sz="1200" b="1" dirty="0" smtClean="0">
                <a:solidFill>
                  <a:schemeClr val="tx1"/>
                </a:solidFill>
              </a:rPr>
              <a:t>Document enquiries on Microsoft word </a:t>
            </a:r>
            <a:r>
              <a:rPr lang="en-GB" sz="1200" b="1" dirty="0" err="1" smtClean="0">
                <a:solidFill>
                  <a:schemeClr val="tx1"/>
                </a:solidFill>
              </a:rPr>
              <a:t>M</a:t>
            </a:r>
            <a:r>
              <a:rPr lang="en-GB" sz="1200" b="1" i="1" dirty="0" err="1" smtClean="0">
                <a:solidFill>
                  <a:schemeClr val="tx1"/>
                </a:solidFill>
              </a:rPr>
              <a:t>i</a:t>
            </a:r>
            <a:r>
              <a:rPr lang="en-GB" sz="1200" b="1" dirty="0" smtClean="0">
                <a:solidFill>
                  <a:schemeClr val="tx1"/>
                </a:solidFill>
              </a:rPr>
              <a:t>-databank template and email to colleague in MI office</a:t>
            </a:r>
          </a:p>
          <a:p>
            <a:pPr marL="628650" lvl="1" indent="-171450">
              <a:buFontTx/>
              <a:buChar char="-"/>
            </a:pPr>
            <a:r>
              <a:rPr lang="en-GB" sz="1200" b="1" dirty="0" smtClean="0">
                <a:solidFill>
                  <a:schemeClr val="tx1"/>
                </a:solidFill>
              </a:rPr>
              <a:t>Phone calls transferred from MI office to mobile phone</a:t>
            </a:r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228184" y="1439925"/>
            <a:ext cx="2592288" cy="24040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JULY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Trust laptop available with VPN connection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Access to Trust intranet and information sources</a:t>
            </a:r>
          </a:p>
          <a:p>
            <a:endParaRPr lang="en-GB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Direct access to </a:t>
            </a:r>
            <a:r>
              <a:rPr lang="en-GB" sz="1200" b="1" dirty="0" err="1" smtClean="0">
                <a:solidFill>
                  <a:schemeClr val="tx1"/>
                </a:solidFill>
              </a:rPr>
              <a:t>M</a:t>
            </a:r>
            <a:r>
              <a:rPr lang="en-GB" sz="1200" b="1" i="1" dirty="0" err="1" smtClean="0">
                <a:solidFill>
                  <a:schemeClr val="tx1"/>
                </a:solidFill>
              </a:rPr>
              <a:t>i</a:t>
            </a:r>
            <a:r>
              <a:rPr lang="en-GB" sz="1200" b="1" dirty="0" smtClean="0">
                <a:solidFill>
                  <a:schemeClr val="tx1"/>
                </a:solidFill>
              </a:rPr>
              <a:t>-databank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Phone calls transferred from MI office to mobile phone</a:t>
            </a:r>
          </a:p>
          <a:p>
            <a:endParaRPr lang="en-GB" sz="1200" b="1" dirty="0" smtClean="0">
              <a:solidFill>
                <a:schemeClr val="tx1"/>
              </a:solidFill>
            </a:endParaRPr>
          </a:p>
          <a:p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13463" y="3976840"/>
            <a:ext cx="1944216" cy="12807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Medicines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helpline</a:t>
            </a:r>
            <a:endParaRPr lang="en-GB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13464" y="5414101"/>
            <a:ext cx="1947772" cy="12807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Training </a:t>
            </a:r>
            <a:endParaRPr lang="en-GB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570599" y="3924254"/>
            <a:ext cx="3528865" cy="12807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Telephone line transferred to Pharmacy admin team when MI staff unavailable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MI staff bleeped for urgent enquiries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Calls answered on return from wards </a:t>
            </a:r>
            <a:endParaRPr lang="en-GB" sz="12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570599" y="5431004"/>
            <a:ext cx="3528865" cy="12807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</a:rPr>
              <a:t>1:1 training to continue with social distancing/use of masks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Trust allow access to large rooms to maintain social distancing when training larger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Use of Microsoft teams</a:t>
            </a:r>
            <a:endParaRPr lang="en-GB" sz="1200" b="1" dirty="0"/>
          </a:p>
        </p:txBody>
      </p:sp>
      <p:sp>
        <p:nvSpPr>
          <p:cNvPr id="41" name="Right Arrow 40"/>
          <p:cNvSpPr/>
          <p:nvPr/>
        </p:nvSpPr>
        <p:spPr>
          <a:xfrm>
            <a:off x="2334843" y="2395325"/>
            <a:ext cx="364949" cy="31569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069671" y="2415023"/>
            <a:ext cx="317025" cy="27630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2404275" y="4384527"/>
            <a:ext cx="295517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2406889" y="5891362"/>
            <a:ext cx="292903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earedoncaster.co.uk/media/204586/20200510_stayalert_16-9_fbinsta.png?crop=0.017425290997026364,0,0.019334055040671677,0.034676663542644294&amp;cropmode=percentage&amp;width=925&amp;height=515&amp;rnd=13233747538000000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9" b="5899"/>
          <a:stretch/>
        </p:blipFill>
        <p:spPr bwMode="auto">
          <a:xfrm>
            <a:off x="-10228" y="0"/>
            <a:ext cx="9154228" cy="586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49" y="691832"/>
            <a:ext cx="1389380" cy="654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074" y="5562000"/>
            <a:ext cx="7792355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586373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DISCUSSION  AND THE FUTURE</a:t>
            </a:r>
            <a:br>
              <a:rPr lang="en-GB" sz="3200" b="1" dirty="0"/>
            </a:b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Working during the COVID-19 pandemic has required us to review and adapt our MI service</a:t>
            </a:r>
          </a:p>
          <a:p>
            <a:r>
              <a:rPr lang="en-GB" sz="2000" dirty="0" smtClean="0"/>
              <a:t>We </a:t>
            </a:r>
            <a:r>
              <a:rPr lang="en-GB" sz="2000" dirty="0"/>
              <a:t>initially prioritised our </a:t>
            </a:r>
            <a:r>
              <a:rPr lang="en-GB" sz="2000" dirty="0" smtClean="0"/>
              <a:t>enquiries to </a:t>
            </a:r>
            <a:r>
              <a:rPr lang="en-GB" sz="2000" dirty="0"/>
              <a:t>those relating to COVID-19 and to support the medicines helpline for </a:t>
            </a:r>
            <a:r>
              <a:rPr lang="en-GB" sz="2000" dirty="0" smtClean="0"/>
              <a:t>patient, due to reduced staffing</a:t>
            </a:r>
          </a:p>
          <a:p>
            <a:r>
              <a:rPr lang="en-GB" sz="2000" dirty="0" smtClean="0"/>
              <a:t>During the early stages of the pandemic only very limited Trust IT support was available to allow our staff to work remotely. </a:t>
            </a:r>
          </a:p>
          <a:p>
            <a:r>
              <a:rPr lang="en-GB" sz="2000" dirty="0" smtClean="0"/>
              <a:t>Recent availability of Trust laptops with a VPN connection and direct access to </a:t>
            </a:r>
            <a:r>
              <a:rPr lang="en-GB" sz="2000" dirty="0" err="1" smtClean="0"/>
              <a:t>M</a:t>
            </a:r>
            <a:r>
              <a:rPr lang="en-GB" sz="2000" i="1" dirty="0" err="1" smtClean="0"/>
              <a:t>i</a:t>
            </a:r>
            <a:r>
              <a:rPr lang="en-GB" sz="2000" dirty="0" smtClean="0"/>
              <a:t>-databank has facilitated remote working  and supported social-distancing </a:t>
            </a:r>
          </a:p>
          <a:p>
            <a:r>
              <a:rPr lang="en-GB" sz="2000" dirty="0" smtClean="0"/>
              <a:t>In the future, MI staff will continue to be rostered to work remotely, allowing uninterrupted and efficient use of time for  project work and complex enquiries.</a:t>
            </a:r>
          </a:p>
        </p:txBody>
      </p:sp>
    </p:spTree>
    <p:extLst>
      <p:ext uri="{BB962C8B-B14F-4D97-AF65-F5344CB8AC3E}">
        <p14:creationId xmlns:p14="http://schemas.microsoft.com/office/powerpoint/2010/main" val="7193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513</Words>
  <Application>Microsoft Office PowerPoint</Application>
  <PresentationFormat>On-screen Show (4:3)</PresentationFormat>
  <Paragraphs>74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 How our Medicines Information Centre has adapted to working during the COVID-19 pandemic   </vt:lpstr>
      <vt:lpstr>PowerPoint Presentation</vt:lpstr>
      <vt:lpstr>EFFECTS OF THE COVID-19 PANDEMIC</vt:lpstr>
      <vt:lpstr>ADAPTATIONS</vt:lpstr>
      <vt:lpstr>DISCUSSION  AND THE FUTURE </vt:lpstr>
    </vt:vector>
  </TitlesOfParts>
  <Company>Nottingham University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Stephenson Catherine (Pharmacy)</dc:creator>
  <cp:lastModifiedBy>Cheeseman, Mark</cp:lastModifiedBy>
  <cp:revision>74</cp:revision>
  <dcterms:created xsi:type="dcterms:W3CDTF">2020-08-07T14:21:33Z</dcterms:created>
  <dcterms:modified xsi:type="dcterms:W3CDTF">2020-09-07T11:58:09Z</dcterms:modified>
</cp:coreProperties>
</file>