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67" r:id="rId2"/>
    <p:sldId id="264" r:id="rId3"/>
    <p:sldId id="265" r:id="rId4"/>
    <p:sldId id="266" r:id="rId5"/>
  </p:sldIdLst>
  <p:sldSz cx="6858000" cy="9906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hmad, Luqman" initials="AL" lastIdx="44" clrIdx="0"/>
  <p:cmAuthor id="1" name="Olie, Catherine" initials="OC" lastIdx="8" clrIdx="1"/>
  <p:cmAuthor id="2" name="Addo-Atuah, Abena" initials="AA" lastIdx="5" clrIdx="2"/>
  <p:cmAuthor id="3" name="Parmar, Ashishkumar (Pharmacy Technician)" initials="PA(T" lastIdx="4" clrIdx="3"/>
  <p:cmAuthor id="4" name="Begum, Rubena" initials="BR" lastIdx="1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266E"/>
    <a:srgbClr val="00A499"/>
    <a:srgbClr val="CC0099"/>
    <a:srgbClr val="4BC9C3"/>
    <a:srgbClr val="5CE6E3"/>
    <a:srgbClr val="03D7D2"/>
    <a:srgbClr val="0000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10" autoAdjust="0"/>
    <p:restoredTop sz="94249" autoAdjust="0"/>
  </p:normalViewPr>
  <p:slideViewPr>
    <p:cSldViewPr>
      <p:cViewPr varScale="1">
        <p:scale>
          <a:sx n="51" d="100"/>
          <a:sy n="51" d="100"/>
        </p:scale>
        <p:origin x="2622" y="132"/>
      </p:cViewPr>
      <p:guideLst>
        <p:guide orient="horz" pos="3120"/>
        <p:guide pos="2160"/>
      </p:guideLst>
    </p:cSldViewPr>
  </p:slideViewPr>
  <p:outlineViewPr>
    <p:cViewPr>
      <p:scale>
        <a:sx n="33" d="100"/>
        <a:sy n="33" d="100"/>
      </p:scale>
      <p:origin x="22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A560E7F-B119-4FAA-A9FA-BF1D67ADB70E}" type="datetimeFigureOut">
              <a:rPr lang="en-GB" smtClean="0"/>
              <a:t>26/08/2020</a:t>
            </a:fld>
            <a:endParaRPr lang="en-GB" dirty="0"/>
          </a:p>
        </p:txBody>
      </p:sp>
      <p:sp>
        <p:nvSpPr>
          <p:cNvPr id="4" name="Slide Image Placeholder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C516574-5A90-434D-A4B0-6B3B78E0FC5F}" type="slidenum">
              <a:rPr lang="en-GB" smtClean="0"/>
              <a:t>‹#›</a:t>
            </a:fld>
            <a:endParaRPr lang="en-GB" dirty="0"/>
          </a:p>
        </p:txBody>
      </p:sp>
    </p:spTree>
    <p:extLst>
      <p:ext uri="{BB962C8B-B14F-4D97-AF65-F5344CB8AC3E}">
        <p14:creationId xmlns:p14="http://schemas.microsoft.com/office/powerpoint/2010/main" val="92852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baseline="0" dirty="0"/>
              <a:t>Audio</a:t>
            </a:r>
          </a:p>
          <a:p>
            <a:endParaRPr lang="en-GB" b="1" u="sng" baseline="0" dirty="0"/>
          </a:p>
          <a:p>
            <a:r>
              <a:rPr lang="en-GB" b="1" u="none" baseline="0" dirty="0"/>
              <a:t>Background</a:t>
            </a:r>
            <a:r>
              <a:rPr lang="en-GB" u="none" baseline="0" dirty="0"/>
              <a:t> </a:t>
            </a:r>
          </a:p>
          <a:p>
            <a:endParaRPr lang="en-GB" baseline="0" dirty="0"/>
          </a:p>
          <a:p>
            <a:r>
              <a:rPr lang="en-GB" baseline="0" dirty="0"/>
              <a:t>Due to the sudden on set and novel nature of the COVID-19 pandemic, as a nation we experienced vast quantities of information being released on how to manage the virus from various governing bodies, regulatory bodies, healthcare organisations and many more authorities. As the pandemic rapidly progressed and our knowledge of the virus developed, the information being released constantly increased, evolved, and changed. We found ourselves in a situation where it was difficult to identify the most accurate, relevant and up-to-date information on the management of the virus.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Chief Pharmacist for Barts Health NHS Trust identified this as a significant risk to patient care and patient safety. To mitigate this risk we developed the Barts Health NHS Trust Medicine Information COVID-19 Update Service. This service </a:t>
            </a:r>
            <a:r>
              <a:rPr lang="en-GB" sz="1200" dirty="0">
                <a:solidFill>
                  <a:srgbClr val="000000"/>
                </a:solidFill>
              </a:rPr>
              <a:t>acted as a one-stop information control and regulation centre, that reviewed, refined, summarised and communicated all the latest COVID-19 information and guidance. </a:t>
            </a:r>
            <a:r>
              <a:rPr lang="en-GB" sz="1200" baseline="0" dirty="0">
                <a:solidFill>
                  <a:srgbClr val="000000"/>
                </a:solidFill>
              </a:rPr>
              <a:t>Though a number of networks and social platforms our service expanded to support over 50 healthcare organisations over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baseline="0" dirty="0">
                <a:solidFill>
                  <a:srgbClr val="000000"/>
                </a:solidFill>
              </a:rPr>
              <a:t>Service Aims and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000000"/>
                </a:solidFill>
              </a:rPr>
              <a:t>The aims and objectives of the service were defined using various models and can be found on this slide. </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ndParaRPr>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7C516574-5A90-434D-A4B0-6B3B78E0FC5F}" type="slidenum">
              <a:rPr lang="en-GB" smtClean="0"/>
              <a:t>1</a:t>
            </a:fld>
            <a:endParaRPr lang="en-GB" dirty="0"/>
          </a:p>
        </p:txBody>
      </p:sp>
    </p:spTree>
    <p:extLst>
      <p:ext uri="{BB962C8B-B14F-4D97-AF65-F5344CB8AC3E}">
        <p14:creationId xmlns:p14="http://schemas.microsoft.com/office/powerpoint/2010/main" val="1509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baseline="0" dirty="0"/>
              <a:t>Audio</a:t>
            </a:r>
          </a:p>
          <a:p>
            <a:endParaRPr lang="en-GB" b="1" u="sng" baseline="0" dirty="0"/>
          </a:p>
          <a:p>
            <a:r>
              <a:rPr lang="en-GB" b="1" u="none" baseline="0" dirty="0"/>
              <a:t>Background</a:t>
            </a:r>
            <a:r>
              <a:rPr lang="en-GB" u="none" baseline="0" dirty="0"/>
              <a:t> </a:t>
            </a:r>
          </a:p>
          <a:p>
            <a:endParaRPr lang="en-GB" baseline="0" dirty="0"/>
          </a:p>
          <a:p>
            <a:r>
              <a:rPr lang="en-GB" baseline="0" dirty="0"/>
              <a:t>Due to the sudden on set and novel nature of the COVID-19 pandemic, as a nation we experienced vast quantities of information being released on how to manage the virus from various governing bodies, regulatory bodies, healthcare organisations and many more authorities. As the pandemic rapidly progressed and our knowledge of the virus developed, the information being released constantly increased, evolved, and changed. We found ourselves in a situation where it was difficult to identify the most accurate, relevant and up-to-date information on the management of the virus.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Chief Pharmacist for Barts Health NHS Trust identified this as a significant risk to patient care and patient safety. To mitigate this risk we developed the Barts Health NHS Trust Medicine Information COVID-19 Update Service. This service </a:t>
            </a:r>
            <a:r>
              <a:rPr lang="en-GB" sz="1200" dirty="0">
                <a:solidFill>
                  <a:srgbClr val="000000"/>
                </a:solidFill>
              </a:rPr>
              <a:t>acted as a one-stop information control and regulation centre, that reviewed, refined, summarised and communicated all the latest COVID-19 information and guidance. </a:t>
            </a:r>
            <a:r>
              <a:rPr lang="en-GB" sz="1200" baseline="0" dirty="0">
                <a:solidFill>
                  <a:srgbClr val="000000"/>
                </a:solidFill>
              </a:rPr>
              <a:t>Though a number of networks and social platforms our service expanded to support over 50 healthcare organisations over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baseline="0" dirty="0">
                <a:solidFill>
                  <a:srgbClr val="000000"/>
                </a:solidFill>
              </a:rPr>
              <a:t>Service Aims and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000000"/>
                </a:solidFill>
              </a:rPr>
              <a:t>The aims and objectives of the service were defined using various models and can be found on this slide. </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ndParaRPr>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7C516574-5A90-434D-A4B0-6B3B78E0FC5F}" type="slidenum">
              <a:rPr lang="en-GB" smtClean="0"/>
              <a:t>2</a:t>
            </a:fld>
            <a:endParaRPr lang="en-GB" dirty="0"/>
          </a:p>
        </p:txBody>
      </p:sp>
    </p:spTree>
    <p:extLst>
      <p:ext uri="{BB962C8B-B14F-4D97-AF65-F5344CB8AC3E}">
        <p14:creationId xmlns:p14="http://schemas.microsoft.com/office/powerpoint/2010/main" val="1509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Audio</a:t>
            </a:r>
          </a:p>
          <a:p>
            <a:endParaRPr lang="en-GB" b="1" u="sng" dirty="0"/>
          </a:p>
          <a:p>
            <a:r>
              <a:rPr lang="en-GB" baseline="0" dirty="0"/>
              <a:t>To achieve our aims, we adopted the following process: </a:t>
            </a:r>
          </a:p>
          <a:p>
            <a:endParaRPr lang="en-GB" baseline="0" dirty="0"/>
          </a:p>
          <a:p>
            <a:pPr marL="171450" indent="-171450">
              <a:buFont typeface="Arial" panose="020B0604020202020204" pitchFamily="34" charset="0"/>
              <a:buChar char="•"/>
            </a:pPr>
            <a:r>
              <a:rPr lang="en-GB" baseline="0" dirty="0"/>
              <a:t>Daily horizon scanning was conducted, where we reviewed all the newly released information.</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This information was then refined using a screening process that identified the important information our stakeholders required. </a:t>
            </a:r>
          </a:p>
          <a:p>
            <a:pPr marL="171450" indent="-171450">
              <a:buFont typeface="Arial" panose="020B0604020202020204" pitchFamily="34" charset="0"/>
              <a:buChar char="•"/>
            </a:pPr>
            <a:endParaRPr lang="en-GB"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We proceeded to reconfigure this information to produce refined summaries, presenting our stakeholders with the essential information in a</a:t>
            </a:r>
            <a:r>
              <a:rPr lang="en-GB" sz="1200" kern="1200" baseline="0" dirty="0">
                <a:solidFill>
                  <a:schemeClr val="tx1"/>
                </a:solidFill>
                <a:effectLst/>
                <a:latin typeface="+mn-lt"/>
                <a:ea typeface="+mn-ea"/>
                <a:cs typeface="+mn-cs"/>
              </a:rPr>
              <a:t> concise</a:t>
            </a:r>
            <a:r>
              <a:rPr lang="en-GB" sz="1200" kern="1200" dirty="0">
                <a:solidFill>
                  <a:schemeClr val="tx1"/>
                </a:solidFill>
                <a:effectLst/>
                <a:latin typeface="+mn-lt"/>
                <a:ea typeface="+mn-ea"/>
                <a:cs typeface="+mn-cs"/>
              </a:rPr>
              <a:t> format.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After extracting and summarising the important information, this information was emailed to stakeholders on a daily basis.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u="none" kern="1200" dirty="0">
                <a:solidFill>
                  <a:schemeClr val="tx1"/>
                </a:solidFill>
                <a:effectLst/>
                <a:latin typeface="+mn-lt"/>
                <a:ea typeface="+mn-ea"/>
                <a:cs typeface="+mn-cs"/>
              </a:rPr>
              <a:t>Service Analysis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u="none" kern="1200" dirty="0">
                <a:solidFill>
                  <a:schemeClr val="tx1"/>
                </a:solidFill>
                <a:effectLst/>
                <a:latin typeface="+mn-lt"/>
                <a:ea typeface="+mn-ea"/>
                <a:cs typeface="+mn-cs"/>
              </a:rPr>
              <a:t>Upon</a:t>
            </a:r>
            <a:r>
              <a:rPr lang="en-GB" sz="1200" b="0" u="none" kern="1200" baseline="0" dirty="0">
                <a:solidFill>
                  <a:schemeClr val="tx1"/>
                </a:solidFill>
                <a:effectLst/>
                <a:latin typeface="+mn-lt"/>
                <a:ea typeface="+mn-ea"/>
                <a:cs typeface="+mn-cs"/>
              </a:rPr>
              <a:t> de-escalation of the first serge in the COVID-19 pandemic, we were able to conduct an analysis of our service.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non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u="none" kern="1200" baseline="0" dirty="0">
                <a:solidFill>
                  <a:schemeClr val="tx1"/>
                </a:solidFill>
                <a:effectLst/>
                <a:latin typeface="+mn-lt"/>
                <a:ea typeface="+mn-ea"/>
                <a:cs typeface="+mn-cs"/>
              </a:rPr>
              <a:t>When analysing the service in regards to the context is was conducted in: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none"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kern="1200" dirty="0">
                <a:solidFill>
                  <a:schemeClr val="tx1"/>
                </a:solidFill>
                <a:effectLst/>
                <a:latin typeface="+mn-lt"/>
                <a:ea typeface="+mn-ea"/>
                <a:cs typeface="+mn-cs"/>
              </a:rPr>
              <a:t>A</a:t>
            </a:r>
            <a:r>
              <a:rPr lang="en-GB" sz="1200" b="0" u="none" kern="1200" baseline="0" dirty="0">
                <a:solidFill>
                  <a:schemeClr val="tx1"/>
                </a:solidFill>
                <a:effectLst/>
                <a:latin typeface="+mn-lt"/>
                <a:ea typeface="+mn-ea"/>
                <a:cs typeface="+mn-cs"/>
              </a:rPr>
              <a:t> potential threat to the service was limited experience of the staff conducting the service and staff shortages due to the pandemic. In practice the service successfully overcame this barrier effectively.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u="none"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kern="1200" baseline="0" dirty="0">
                <a:solidFill>
                  <a:schemeClr val="tx1"/>
                </a:solidFill>
                <a:effectLst/>
                <a:latin typeface="+mn-lt"/>
                <a:ea typeface="+mn-ea"/>
                <a:cs typeface="+mn-cs"/>
              </a:rPr>
              <a:t>Time was another treat to the service. </a:t>
            </a:r>
            <a:r>
              <a:rPr lang="en-GB" sz="1200" kern="1200" dirty="0">
                <a:solidFill>
                  <a:schemeClr val="tx1"/>
                </a:solidFill>
                <a:effectLst/>
                <a:latin typeface="+mn-lt"/>
                <a:ea typeface="+mn-ea"/>
                <a:cs typeface="+mn-cs"/>
              </a:rPr>
              <a:t>Time was very restricted during this project, due to the sheer quantity of information being released and the stakeholders need for updated information.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Communication was a strength o</a:t>
            </a:r>
            <a:r>
              <a:rPr lang="en-GB" sz="1200" kern="1200" baseline="0" dirty="0">
                <a:solidFill>
                  <a:schemeClr val="tx1"/>
                </a:solidFill>
                <a:effectLst/>
                <a:latin typeface="+mn-lt"/>
                <a:ea typeface="+mn-ea"/>
                <a:cs typeface="+mn-cs"/>
              </a:rPr>
              <a:t>f the service. The service was very accessible to stakeholders and open lines of communication were encouraged. Allowing us to adapt the service to needs our stakeholders, via the feedback we received.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7C516574-5A90-434D-A4B0-6B3B78E0FC5F}" type="slidenum">
              <a:rPr lang="en-GB" smtClean="0"/>
              <a:t>3</a:t>
            </a:fld>
            <a:endParaRPr lang="en-GB" dirty="0"/>
          </a:p>
        </p:txBody>
      </p:sp>
    </p:spTree>
    <p:extLst>
      <p:ext uri="{BB962C8B-B14F-4D97-AF65-F5344CB8AC3E}">
        <p14:creationId xmlns:p14="http://schemas.microsoft.com/office/powerpoint/2010/main" val="361814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Audio</a:t>
            </a:r>
          </a:p>
          <a:p>
            <a:endParaRPr lang="en-GB" b="1" u="sng" dirty="0"/>
          </a:p>
          <a:p>
            <a:r>
              <a:rPr lang="en-GB" b="1" u="none" dirty="0"/>
              <a:t>Input</a:t>
            </a:r>
            <a:r>
              <a:rPr lang="en-GB" b="1" u="none" baseline="0" dirty="0"/>
              <a:t> </a:t>
            </a:r>
          </a:p>
          <a:p>
            <a:endParaRPr lang="en-GB" b="0" u="none" baseline="0" dirty="0"/>
          </a:p>
          <a:p>
            <a:pPr marL="171450" indent="-171450">
              <a:buFont typeface="Arial" panose="020B0604020202020204" pitchFamily="34" charset="0"/>
              <a:buChar char="•"/>
            </a:pPr>
            <a:r>
              <a:rPr lang="en-GB" b="0" u="none" baseline="0" dirty="0"/>
              <a:t>Upon development of our service, we were unable to identify existing models or services to base ours on. This identified an opportunity for our service. </a:t>
            </a:r>
          </a:p>
          <a:p>
            <a:pPr marL="0" indent="0">
              <a:buFont typeface="Arial" panose="020B0604020202020204" pitchFamily="34" charset="0"/>
              <a:buNone/>
            </a:pPr>
            <a:endParaRPr lang="en-GB" b="0" u="none" baseline="0" dirty="0"/>
          </a:p>
          <a:p>
            <a:pPr marL="171450" indent="-171450">
              <a:buFont typeface="Arial" panose="020B0604020202020204" pitchFamily="34" charset="0"/>
              <a:buChar char="•"/>
            </a:pPr>
            <a:r>
              <a:rPr lang="en-GB" b="0" u="none" baseline="0" dirty="0"/>
              <a:t> Time restrictions resulted in the service not always being able to collaborate with clinical services teams to produce our summaries.</a:t>
            </a:r>
          </a:p>
          <a:p>
            <a:pPr marL="171450" indent="-171450">
              <a:buFont typeface="Arial" panose="020B0604020202020204" pitchFamily="34" charset="0"/>
              <a:buChar char="•"/>
            </a:pPr>
            <a:endParaRPr lang="en-GB" b="0" u="none" baseline="0" dirty="0"/>
          </a:p>
          <a:p>
            <a:pPr marL="0" indent="0">
              <a:buFont typeface="Arial" panose="020B0604020202020204" pitchFamily="34" charset="0"/>
              <a:buNone/>
            </a:pPr>
            <a:r>
              <a:rPr lang="en-GB" b="1" u="none" baseline="0" dirty="0"/>
              <a:t>Process</a:t>
            </a:r>
          </a:p>
          <a:p>
            <a:pPr marL="0" indent="0">
              <a:buFont typeface="Arial" panose="020B0604020202020204" pitchFamily="34" charset="0"/>
              <a:buNone/>
            </a:pPr>
            <a:endParaRPr lang="en-GB" b="0" u="none" baseline="0" dirty="0"/>
          </a:p>
          <a:p>
            <a:pPr marL="171450" indent="-171450">
              <a:buFont typeface="Arial" panose="020B0604020202020204" pitchFamily="34" charset="0"/>
              <a:buChar char="•"/>
            </a:pPr>
            <a:r>
              <a:rPr lang="en-GB" b="0" u="none" baseline="0" dirty="0"/>
              <a:t>A strength of our service was the quality of the summaries and emails we produced. We ensure a high quality of work throughout our service by adopting a 2 fold checking process. </a:t>
            </a:r>
          </a:p>
          <a:p>
            <a:pPr marL="171450" indent="-171450">
              <a:buFont typeface="Arial" panose="020B0604020202020204" pitchFamily="34" charset="0"/>
              <a:buChar char="•"/>
            </a:pPr>
            <a:endParaRPr lang="en-GB" b="0" u="none" baseline="0" dirty="0"/>
          </a:p>
          <a:p>
            <a:pPr marL="0" indent="0">
              <a:buFont typeface="Arial" panose="020B0604020202020204" pitchFamily="34" charset="0"/>
              <a:buNone/>
            </a:pPr>
            <a:r>
              <a:rPr lang="en-GB" b="1" u="none" baseline="0" dirty="0"/>
              <a:t>Service</a:t>
            </a:r>
          </a:p>
          <a:p>
            <a:pPr marL="0" indent="0">
              <a:buFont typeface="Arial" panose="020B0604020202020204" pitchFamily="34" charset="0"/>
              <a:buNone/>
            </a:pPr>
            <a:endParaRPr lang="en-GB" b="1" u="none"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Our</a:t>
            </a:r>
            <a:r>
              <a:rPr lang="en-GB" b="0" u="none" baseline="0" dirty="0"/>
              <a:t> service received positive feedback, from a trust-wide internal feedback session that discussed the management of the first surge of the COVID-19 pandemic. We also received positive feedback, via email, from a number of external stakeholders. Areas of improvement were highlighted and we are currently reviewing our service to improve in these areas.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u="none"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baseline="0" dirty="0"/>
              <a:t>Our service was able to meet the service objectives set as: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Our service empowered stakeholders to ensure their knowledge of COVID-19 guidelines, recommendations and information was kept up-to-date. Allowing their practice to reflect the gold-standard outlined by various governing bodies. This ensured the continuity in patient care and safety under unprecedented pressures.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And throughout our service, we have been able to support, empower and provide reassurance to our stakeholders.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u="none" baseline="0" dirty="0"/>
          </a:p>
          <a:p>
            <a:pPr marL="0" indent="0">
              <a:buFont typeface="Arial" panose="020B0604020202020204" pitchFamily="34" charset="0"/>
              <a:buNone/>
            </a:pPr>
            <a:endParaRPr lang="en-GB" b="1" u="none" dirty="0"/>
          </a:p>
        </p:txBody>
      </p:sp>
      <p:sp>
        <p:nvSpPr>
          <p:cNvPr id="4" name="Slide Number Placeholder 3"/>
          <p:cNvSpPr>
            <a:spLocks noGrp="1"/>
          </p:cNvSpPr>
          <p:nvPr>
            <p:ph type="sldNum" sz="quarter" idx="10"/>
          </p:nvPr>
        </p:nvSpPr>
        <p:spPr/>
        <p:txBody>
          <a:bodyPr/>
          <a:lstStyle/>
          <a:p>
            <a:fld id="{7C516574-5A90-434D-A4B0-6B3B78E0FC5F}" type="slidenum">
              <a:rPr lang="en-GB" smtClean="0"/>
              <a:t>4</a:t>
            </a:fld>
            <a:endParaRPr lang="en-GB" dirty="0"/>
          </a:p>
        </p:txBody>
      </p:sp>
    </p:spTree>
    <p:extLst>
      <p:ext uri="{BB962C8B-B14F-4D97-AF65-F5344CB8AC3E}">
        <p14:creationId xmlns:p14="http://schemas.microsoft.com/office/powerpoint/2010/main" val="79953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7B3A91-CC50-4E8A-8D8D-DCB1C587E645}" type="datetimeFigureOut">
              <a:rPr lang="en-GB" smtClean="0">
                <a:solidFill>
                  <a:prstClr val="black">
                    <a:tint val="75000"/>
                  </a:prstClr>
                </a:solidFill>
              </a:rPr>
              <a:pPr/>
              <a:t>26/08/2020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2BE104-C493-439E-A7F5-7168DFCFD7E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905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7B3A91-CC50-4E8A-8D8D-DCB1C587E645}" type="datetimeFigureOut">
              <a:rPr lang="en-GB" smtClean="0">
                <a:solidFill>
                  <a:prstClr val="black">
                    <a:tint val="75000"/>
                  </a:prstClr>
                </a:solidFill>
              </a:rPr>
              <a:pPr/>
              <a:t>26/08/2020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2BE104-C493-439E-A7F5-7168DFCFD7E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479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7B3A91-CC50-4E8A-8D8D-DCB1C587E645}" type="datetimeFigureOut">
              <a:rPr lang="en-GB" smtClean="0">
                <a:solidFill>
                  <a:prstClr val="black">
                    <a:tint val="75000"/>
                  </a:prstClr>
                </a:solidFill>
              </a:rPr>
              <a:pPr/>
              <a:t>26/08/2020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2BE104-C493-439E-A7F5-7168DFCFD7E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2170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7B3A91-CC50-4E8A-8D8D-DCB1C587E645}" type="datetimeFigureOut">
              <a:rPr lang="en-GB" smtClean="0">
                <a:solidFill>
                  <a:prstClr val="black">
                    <a:tint val="75000"/>
                  </a:prstClr>
                </a:solidFill>
              </a:rPr>
              <a:pPr/>
              <a:t>26/08/2020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22BE104-C493-439E-A7F5-7168DFCFD7E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9935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B3A91-CC50-4E8A-8D8D-DCB1C587E645}" type="datetimeFigureOut">
              <a:rPr lang="en-GB" smtClean="0">
                <a:solidFill>
                  <a:prstClr val="black">
                    <a:tint val="75000"/>
                  </a:prstClr>
                </a:solidFill>
              </a:rPr>
              <a:pPr/>
              <a:t>26/08/2020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2BE104-C493-439E-A7F5-7168DFCFD7E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5472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7B3A91-CC50-4E8A-8D8D-DCB1C587E645}" type="datetimeFigureOut">
              <a:rPr lang="en-GB" smtClean="0">
                <a:solidFill>
                  <a:prstClr val="black">
                    <a:tint val="75000"/>
                  </a:prstClr>
                </a:solidFill>
              </a:rPr>
              <a:pPr/>
              <a:t>26/08/2020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22BE104-C493-439E-A7F5-7168DFCFD7E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8369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7B3A91-CC50-4E8A-8D8D-DCB1C587E645}" type="datetimeFigureOut">
              <a:rPr lang="en-GB" smtClean="0">
                <a:solidFill>
                  <a:prstClr val="black">
                    <a:tint val="75000"/>
                  </a:prstClr>
                </a:solidFill>
              </a:rPr>
              <a:pPr/>
              <a:t>26/08/2020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22BE104-C493-439E-A7F5-7168DFCFD7E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8663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7B3A91-CC50-4E8A-8D8D-DCB1C587E645}" type="datetimeFigureOut">
              <a:rPr lang="en-GB" smtClean="0">
                <a:solidFill>
                  <a:prstClr val="black">
                    <a:tint val="75000"/>
                  </a:prstClr>
                </a:solidFill>
              </a:rPr>
              <a:pPr/>
              <a:t>26/08/2020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22BE104-C493-439E-A7F5-7168DFCFD7E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4318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B3A91-CC50-4E8A-8D8D-DCB1C587E645}" type="datetimeFigureOut">
              <a:rPr lang="en-GB" smtClean="0">
                <a:solidFill>
                  <a:prstClr val="black">
                    <a:tint val="75000"/>
                  </a:prstClr>
                </a:solidFill>
              </a:rPr>
              <a:pPr/>
              <a:t>26/08/2020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22BE104-C493-439E-A7F5-7168DFCFD7E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437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B3A91-CC50-4E8A-8D8D-DCB1C587E645}" type="datetimeFigureOut">
              <a:rPr lang="en-GB" smtClean="0">
                <a:solidFill>
                  <a:prstClr val="black">
                    <a:tint val="75000"/>
                  </a:prstClr>
                </a:solidFill>
              </a:rPr>
              <a:pPr/>
              <a:t>26/08/2020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22BE104-C493-439E-A7F5-7168DFCFD7E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5003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7B3A91-CC50-4E8A-8D8D-DCB1C587E645}" type="datetimeFigureOut">
              <a:rPr lang="en-GB" smtClean="0">
                <a:solidFill>
                  <a:prstClr val="black">
                    <a:tint val="75000"/>
                  </a:prstClr>
                </a:solidFill>
              </a:rPr>
              <a:pPr/>
              <a:t>26/08/2020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22BE104-C493-439E-A7F5-7168DFCFD7E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058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067B3A91-CC50-4E8A-8D8D-DCB1C587E645}" type="datetimeFigureOut">
              <a:rPr lang="en-GB" smtClean="0">
                <a:solidFill>
                  <a:prstClr val="black">
                    <a:tint val="75000"/>
                  </a:prstClr>
                </a:solidFill>
              </a:rPr>
              <a:pPr/>
              <a:t>26/08/2020</a:t>
            </a:fld>
            <a:endParaRPr lang="en-GB" dirty="0">
              <a:solidFill>
                <a:prstClr val="black">
                  <a:tint val="75000"/>
                </a:prstClr>
              </a:solidFill>
            </a:endParaRPr>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B22BE104-C493-439E-A7F5-7168DFCFD7E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25358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link.springer.com/chapter/10.1007/978-94-010-0309-4_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8" y="382343"/>
            <a:ext cx="5217995" cy="720080"/>
          </a:xfrm>
        </p:spPr>
        <p:txBody>
          <a:bodyPr>
            <a:normAutofit fontScale="90000"/>
          </a:bodyPr>
          <a:lstStyle/>
          <a:p>
            <a:r>
              <a:rPr lang="en-GB" sz="2000" b="1" kern="0" dirty="0">
                <a:solidFill>
                  <a:srgbClr val="00A499"/>
                </a:solidFill>
                <a:latin typeface="Arial"/>
              </a:rPr>
              <a:t/>
            </a:r>
            <a:br>
              <a:rPr lang="en-GB" sz="2000" b="1" kern="0" dirty="0">
                <a:solidFill>
                  <a:srgbClr val="00A499"/>
                </a:solidFill>
                <a:latin typeface="Arial"/>
              </a:rPr>
            </a:br>
            <a:r>
              <a:rPr lang="en-GB" sz="2400" b="1" kern="0" dirty="0">
                <a:solidFill>
                  <a:schemeClr val="accent4"/>
                </a:solidFill>
                <a:latin typeface="Arial"/>
              </a:rPr>
              <a:t>Barts Health Medicines Information COVID-19 </a:t>
            </a:r>
            <a:r>
              <a:rPr lang="en-GB" sz="2400" b="1" kern="0" dirty="0" smtClean="0">
                <a:solidFill>
                  <a:schemeClr val="accent4"/>
                </a:solidFill>
                <a:latin typeface="Arial"/>
              </a:rPr>
              <a:t>updates - </a:t>
            </a:r>
            <a:r>
              <a:rPr lang="en-GB" sz="2400" b="1" kern="0" dirty="0">
                <a:solidFill>
                  <a:schemeClr val="accent4"/>
                </a:solidFill>
                <a:latin typeface="Arial"/>
              </a:rPr>
              <a:t>Brief analysis of a nationally provided one-stop information service</a:t>
            </a:r>
            <a:endParaRPr lang="en-GB" sz="2400" dirty="0">
              <a:solidFill>
                <a:schemeClr val="accent4"/>
              </a:solidFill>
            </a:endParaRPr>
          </a:p>
        </p:txBody>
      </p:sp>
      <p:sp>
        <p:nvSpPr>
          <p:cNvPr id="9" name="Rectangle 8"/>
          <p:cNvSpPr/>
          <p:nvPr/>
        </p:nvSpPr>
        <p:spPr>
          <a:xfrm>
            <a:off x="71418" y="2403325"/>
            <a:ext cx="6729549" cy="338554"/>
          </a:xfrm>
          <a:prstGeom prst="rect">
            <a:avLst/>
          </a:prstGeom>
          <a:solidFill>
            <a:srgbClr val="00A499"/>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b="1" kern="0" dirty="0">
                <a:latin typeface="Arial"/>
              </a:rPr>
              <a:t>Introduction</a:t>
            </a:r>
            <a:endParaRPr kumimoji="0" lang="en-GB" sz="1600" b="1" i="0" u="none" strike="noStrike" kern="0" normalizeH="0" baseline="0" noProof="0" dirty="0">
              <a:uLnTx/>
              <a:uFillTx/>
            </a:endParaRPr>
          </a:p>
        </p:txBody>
      </p:sp>
      <p:sp>
        <p:nvSpPr>
          <p:cNvPr id="20" name="Rectangle 19"/>
          <p:cNvSpPr/>
          <p:nvPr/>
        </p:nvSpPr>
        <p:spPr>
          <a:xfrm>
            <a:off x="71418" y="6733098"/>
            <a:ext cx="6670875" cy="338554"/>
          </a:xfrm>
          <a:prstGeom prst="rect">
            <a:avLst/>
          </a:prstGeom>
          <a:solidFill>
            <a:srgbClr val="00A499"/>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b="1" kern="0" dirty="0" smtClean="0">
                <a:latin typeface="Arial"/>
              </a:rPr>
              <a:t>Aims</a:t>
            </a:r>
            <a:endParaRPr kumimoji="0" lang="en-GB" sz="1600" b="1" i="0" u="none" strike="noStrike" kern="0" cap="none" spc="0" normalizeH="0" baseline="0" noProof="0" dirty="0">
              <a:ln>
                <a:noFill/>
              </a:ln>
              <a:effectLst/>
              <a:uLnTx/>
              <a:uFillTx/>
            </a:endParaRPr>
          </a:p>
        </p:txBody>
      </p:sp>
      <p:sp>
        <p:nvSpPr>
          <p:cNvPr id="21" name="Rectangle 20"/>
          <p:cNvSpPr/>
          <p:nvPr/>
        </p:nvSpPr>
        <p:spPr>
          <a:xfrm>
            <a:off x="32887" y="7047074"/>
            <a:ext cx="6709406" cy="861774"/>
          </a:xfrm>
          <a:prstGeom prst="rect">
            <a:avLst/>
          </a:prstGeom>
        </p:spPr>
        <p:txBody>
          <a:bodyPr wrap="square">
            <a:spAutoFit/>
          </a:bodyPr>
          <a:lstStyle/>
          <a:p>
            <a:pPr marL="342900" lvl="0" indent="-342900">
              <a:buFont typeface="+mj-lt"/>
              <a:buAutoNum type="arabicPeriod"/>
            </a:pPr>
            <a:r>
              <a:rPr lang="en-GB" sz="1300" dirty="0" smtClean="0">
                <a:latin typeface="Arial" panose="020B0604020202020204" pitchFamily="34" charset="0"/>
                <a:cs typeface="Arial" panose="020B0604020202020204" pitchFamily="34" charset="0"/>
              </a:rPr>
              <a:t>Evaluate the one-stop information service using the </a:t>
            </a:r>
            <a:r>
              <a:rPr lang="en-GB" sz="1300" dirty="0">
                <a:latin typeface="Arial" panose="020B0604020202020204" pitchFamily="34" charset="0"/>
                <a:cs typeface="Arial" panose="020B0604020202020204" pitchFamily="34" charset="0"/>
              </a:rPr>
              <a:t>Stufflebeam CIPP evaluation </a:t>
            </a:r>
            <a:r>
              <a:rPr lang="en-GB" sz="1300" dirty="0" smtClean="0">
                <a:latin typeface="Arial" panose="020B0604020202020204" pitchFamily="34" charset="0"/>
                <a:cs typeface="Arial" panose="020B0604020202020204" pitchFamily="34" charset="0"/>
              </a:rPr>
              <a:t>model</a:t>
            </a:r>
            <a:r>
              <a:rPr lang="en-GB" sz="1300" baseline="30000" dirty="0" smtClean="0">
                <a:latin typeface="Arial" panose="020B0604020202020204" pitchFamily="34" charset="0"/>
                <a:cs typeface="Arial" panose="020B0604020202020204" pitchFamily="34" charset="0"/>
              </a:rPr>
              <a:t>1</a:t>
            </a:r>
            <a:r>
              <a:rPr lang="en-GB" sz="1300" dirty="0" smtClean="0">
                <a:latin typeface="Arial" panose="020B0604020202020204" pitchFamily="34" charset="0"/>
                <a:cs typeface="Arial" panose="020B0604020202020204" pitchFamily="34" charset="0"/>
              </a:rPr>
              <a:t>.</a:t>
            </a:r>
          </a:p>
          <a:p>
            <a:pPr marL="342900" lvl="0" indent="-342900">
              <a:buFont typeface="+mj-lt"/>
              <a:buAutoNum type="arabicPeriod"/>
            </a:pPr>
            <a:r>
              <a:rPr lang="en-GB" sz="1300" dirty="0" smtClean="0">
                <a:latin typeface="Arial" panose="020B0604020202020204" pitchFamily="34" charset="0"/>
                <a:cs typeface="Arial" panose="020B0604020202020204" pitchFamily="34" charset="0"/>
              </a:rPr>
              <a:t>Reflect on potential improvements to the service.</a:t>
            </a:r>
            <a:endParaRPr lang="en-GB" sz="1300" dirty="0">
              <a:latin typeface="Arial" panose="020B0604020202020204" pitchFamily="34" charset="0"/>
              <a:cs typeface="Arial" panose="020B0604020202020204" pitchFamily="34" charset="0"/>
            </a:endParaRPr>
          </a:p>
          <a:p>
            <a:pPr marL="342900" indent="-342900">
              <a:buFont typeface="+mj-lt"/>
              <a:buAutoNum type="arabicPeriod"/>
            </a:pPr>
            <a:endParaRPr lang="en-GB" sz="1100" dirty="0"/>
          </a:p>
        </p:txBody>
      </p:sp>
      <p:sp>
        <p:nvSpPr>
          <p:cNvPr id="3" name="TextBox 2"/>
          <p:cNvSpPr txBox="1"/>
          <p:nvPr/>
        </p:nvSpPr>
        <p:spPr>
          <a:xfrm>
            <a:off x="21508" y="1640632"/>
            <a:ext cx="6624736"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Authors: </a:t>
            </a:r>
            <a:r>
              <a:rPr lang="en-GB" sz="1400" dirty="0">
                <a:latin typeface="Arial" panose="020B0604020202020204" pitchFamily="34" charset="0"/>
                <a:cs typeface="Arial" panose="020B0604020202020204" pitchFamily="34" charset="0"/>
              </a:rPr>
              <a:t>Bassi S</a:t>
            </a:r>
            <a:r>
              <a:rPr lang="en-GB" sz="1400" b="1" baseline="30000" dirty="0">
                <a:latin typeface="Arial" panose="020B0604020202020204" pitchFamily="34" charset="0"/>
                <a:cs typeface="Arial" panose="020B0604020202020204" pitchFamily="34" charset="0"/>
              </a:rPr>
              <a:t>a</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Olie C, Begum R, Woodlock K, Robert-Edomi Y, Onatade R</a:t>
            </a:r>
          </a:p>
          <a:p>
            <a:r>
              <a:rPr lang="en-GB" sz="1400" b="1" baseline="30000" dirty="0">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sukhpreet.bassi@nhs.net</a:t>
            </a:r>
          </a:p>
        </p:txBody>
      </p:sp>
      <p:pic>
        <p:nvPicPr>
          <p:cNvPr id="10" name="Picture 9" descr="A screenshot of a cell phone&#10;&#10;Description automatically generated"/>
          <p:cNvPicPr/>
          <p:nvPr/>
        </p:nvPicPr>
        <p:blipFill rotWithShape="1">
          <a:blip r:embed="rId5" cstate="print">
            <a:extLst>
              <a:ext uri="{28A0092B-C50C-407E-A947-70E740481C1C}">
                <a14:useLocalDpi xmlns:a14="http://schemas.microsoft.com/office/drawing/2010/main" val="0"/>
              </a:ext>
            </a:extLst>
          </a:blip>
          <a:srcRect l="12871" t="22222" r="5836" b="19047"/>
          <a:stretch/>
        </p:blipFill>
        <p:spPr bwMode="auto">
          <a:xfrm>
            <a:off x="5232092" y="200472"/>
            <a:ext cx="1628775" cy="1080120"/>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40161" y="2701225"/>
            <a:ext cx="6711650" cy="3693319"/>
          </a:xfrm>
          <a:prstGeom prst="rect">
            <a:avLst/>
          </a:prstGeom>
        </p:spPr>
        <p:txBody>
          <a:bodyPr wrap="square">
            <a:spAutoFit/>
          </a:bodyPr>
          <a:lstStyle/>
          <a:p>
            <a:pPr marL="285750" lvl="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Barts Health is a multi-site hospital trust in East London. The Medicines Information (MI) department is based at a single site. </a:t>
            </a:r>
          </a:p>
          <a:p>
            <a:pPr marL="285750" lvl="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During the COVID-19 pandemic, large quantities of guidance (clinical and operational) were released from various professional and government bodies on a scale not seen before in recent times. Guidance were often produced at pace, with continuous updates as knowledge of the COVID-19 viruses developed. </a:t>
            </a:r>
          </a:p>
          <a:p>
            <a:pPr marL="285750" lvl="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Novel solutions were required to ensure that all pharmacy staff were kept abreast of vital guidance in a timely manner. </a:t>
            </a:r>
          </a:p>
          <a:p>
            <a:pPr marL="285750" lvl="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The MI team developed a </a:t>
            </a:r>
            <a:r>
              <a:rPr lang="en-GB" sz="1300" b="1" i="1" dirty="0">
                <a:latin typeface="Arial" panose="020B0604020202020204" pitchFamily="34" charset="0"/>
                <a:cs typeface="Arial" panose="020B0604020202020204" pitchFamily="34" charset="0"/>
              </a:rPr>
              <a:t>one-stop COVID-19 Information service</a:t>
            </a:r>
            <a:r>
              <a:rPr lang="en-GB" sz="1300" dirty="0">
                <a:latin typeface="Arial" panose="020B0604020202020204" pitchFamily="34" charset="0"/>
                <a:cs typeface="Arial" panose="020B0604020202020204" pitchFamily="34" charset="0"/>
              </a:rPr>
              <a:t>, with all guidance kept in a one-stop online hub arranged in order of specialty and disseminated </a:t>
            </a:r>
            <a:r>
              <a:rPr lang="en-GB" sz="1300" dirty="0" smtClean="0">
                <a:latin typeface="Arial" panose="020B0604020202020204" pitchFamily="34" charset="0"/>
                <a:cs typeface="Arial" panose="020B0604020202020204" pitchFamily="34" charset="0"/>
              </a:rPr>
              <a:t>daily. </a:t>
            </a:r>
            <a:endParaRPr lang="en-GB" sz="13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Through promotion via networks and social platforms, the service gained national </a:t>
            </a:r>
            <a:r>
              <a:rPr lang="en-GB" sz="1300" dirty="0" smtClean="0">
                <a:latin typeface="Arial" panose="020B0604020202020204" pitchFamily="34" charset="0"/>
                <a:cs typeface="Arial" panose="020B0604020202020204" pitchFamily="34" charset="0"/>
              </a:rPr>
              <a:t>attention, </a:t>
            </a:r>
            <a:r>
              <a:rPr lang="en-GB" sz="1300" dirty="0">
                <a:latin typeface="Arial" panose="020B0604020202020204" pitchFamily="34" charset="0"/>
                <a:cs typeface="Arial" panose="020B0604020202020204" pitchFamily="34" charset="0"/>
              </a:rPr>
              <a:t>with pharmacy colleagues across the </a:t>
            </a:r>
            <a:r>
              <a:rPr lang="en-GB" sz="1300" dirty="0" smtClean="0">
                <a:latin typeface="Arial" panose="020B0604020202020204" pitchFamily="34" charset="0"/>
                <a:cs typeface="Arial" panose="020B0604020202020204" pitchFamily="34" charset="0"/>
              </a:rPr>
              <a:t>country requesting </a:t>
            </a:r>
            <a:r>
              <a:rPr lang="en-GB" sz="1300" dirty="0">
                <a:latin typeface="Arial" panose="020B0604020202020204" pitchFamily="34" charset="0"/>
                <a:cs typeface="Arial" panose="020B0604020202020204" pitchFamily="34" charset="0"/>
              </a:rPr>
              <a:t>access to the </a:t>
            </a:r>
            <a:r>
              <a:rPr lang="en-GB" sz="1300" dirty="0" smtClean="0">
                <a:latin typeface="Arial" panose="020B0604020202020204" pitchFamily="34" charset="0"/>
                <a:cs typeface="Arial" panose="020B0604020202020204" pitchFamily="34" charset="0"/>
              </a:rPr>
              <a:t>service.</a:t>
            </a:r>
            <a:endParaRPr lang="en-GB" sz="13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At the height of the pandemic, the service provided summaries of COVID-19 information and guidelines, via daily emails to 70 healthcare organisations across the country.</a:t>
            </a:r>
          </a:p>
          <a:p>
            <a:pPr marL="285750" lvl="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The purpose of this study was to provide a brief evaluation of the </a:t>
            </a:r>
            <a:r>
              <a:rPr lang="en-GB" sz="1300" dirty="0" smtClean="0">
                <a:latin typeface="Arial" panose="020B0604020202020204" pitchFamily="34" charset="0"/>
                <a:cs typeface="Arial" panose="020B0604020202020204" pitchFamily="34" charset="0"/>
              </a:rPr>
              <a:t>service.</a:t>
            </a:r>
            <a:endParaRPr lang="en-GB" sz="11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18" y="8294445"/>
            <a:ext cx="6683992" cy="43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6824" y="8625408"/>
            <a:ext cx="6675470" cy="861774"/>
          </a:xfrm>
          <a:prstGeom prst="rect">
            <a:avLst/>
          </a:prstGeom>
        </p:spPr>
        <p:txBody>
          <a:bodyPr wrap="square">
            <a:spAutoFit/>
          </a:bodyPr>
          <a:lstStyle/>
          <a:p>
            <a:pPr marL="285750" indent="-285750">
              <a:buFont typeface="Arial" panose="020B0604020202020204" pitchFamily="34" charset="0"/>
              <a:buChar char="•"/>
            </a:pPr>
            <a:r>
              <a:rPr lang="en-GB" sz="1300" dirty="0" smtClean="0">
                <a:latin typeface="Arial" panose="020B0604020202020204" pitchFamily="34" charset="0"/>
                <a:cs typeface="Arial" panose="020B0604020202020204" pitchFamily="34" charset="0"/>
              </a:rPr>
              <a:t>The </a:t>
            </a:r>
            <a:r>
              <a:rPr lang="en-GB" sz="1300" dirty="0">
                <a:latin typeface="Arial" panose="020B0604020202020204" pitchFamily="34" charset="0"/>
                <a:cs typeface="Arial" panose="020B0604020202020204" pitchFamily="34" charset="0"/>
              </a:rPr>
              <a:t>analysis was performed using the Stufflebeam CIPP model of evaluation under four key domains: </a:t>
            </a:r>
            <a:r>
              <a:rPr lang="en-GB" sz="1300" b="1" dirty="0">
                <a:latin typeface="Arial" panose="020B0604020202020204" pitchFamily="34" charset="0"/>
                <a:cs typeface="Arial" panose="020B0604020202020204" pitchFamily="34" charset="0"/>
              </a:rPr>
              <a:t>Context; Inputs; </a:t>
            </a:r>
            <a:r>
              <a:rPr lang="en-GB" sz="1300" b="1" dirty="0" smtClean="0">
                <a:latin typeface="Arial" panose="020B0604020202020204" pitchFamily="34" charset="0"/>
                <a:cs typeface="Arial" panose="020B0604020202020204" pitchFamily="34" charset="0"/>
              </a:rPr>
              <a:t>Process and Product</a:t>
            </a:r>
            <a:r>
              <a:rPr lang="en-GB" sz="1300" b="1" baseline="30000" dirty="0" smtClean="0">
                <a:latin typeface="Arial" panose="020B0604020202020204" pitchFamily="34" charset="0"/>
                <a:cs typeface="Arial" panose="020B0604020202020204" pitchFamily="34" charset="0"/>
              </a:rPr>
              <a:t>1</a:t>
            </a:r>
            <a:r>
              <a:rPr lang="en-GB" sz="13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The service aims were also evaluated.</a:t>
            </a:r>
          </a:p>
          <a:p>
            <a:endParaRPr lang="en-GB" sz="1100" dirty="0" smtClean="0">
              <a:latin typeface="Arial" panose="020B0604020202020204" pitchFamily="34" charset="0"/>
              <a:cs typeface="Arial" panose="020B0604020202020204" pitchFamily="34" charset="0"/>
            </a:endParaRPr>
          </a:p>
        </p:txBody>
      </p:sp>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327402" y="200472"/>
            <a:ext cx="347293" cy="347293"/>
          </a:xfrm>
          <a:prstGeom prst="rect">
            <a:avLst/>
          </a:prstGeom>
        </p:spPr>
      </p:pic>
    </p:spTree>
    <p:extLst>
      <p:ext uri="{BB962C8B-B14F-4D97-AF65-F5344CB8AC3E}">
        <p14:creationId xmlns:p14="http://schemas.microsoft.com/office/powerpoint/2010/main" val="47371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1568" y="683412"/>
            <a:ext cx="6658318" cy="338554"/>
          </a:xfrm>
          <a:prstGeom prst="rect">
            <a:avLst/>
          </a:prstGeom>
          <a:solidFill>
            <a:srgbClr val="00A499"/>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effectLst/>
                <a:uLnTx/>
                <a:uFillTx/>
                <a:latin typeface="Arial"/>
              </a:rPr>
              <a:t>Service Aims </a:t>
            </a:r>
            <a:endParaRPr kumimoji="0" lang="en-GB" sz="1600" b="1" i="0" u="none" strike="noStrike" kern="0" cap="none" spc="0" normalizeH="0" baseline="0" noProof="0" dirty="0">
              <a:ln>
                <a:noFill/>
              </a:ln>
              <a:effectLst/>
              <a:uLnTx/>
              <a:uFillTx/>
            </a:endParaRPr>
          </a:p>
        </p:txBody>
      </p:sp>
      <p:pic>
        <p:nvPicPr>
          <p:cNvPr id="10" name="Picture 9" descr="A screenshot of a cell phone&#10;&#10;Description automatically generated"/>
          <p:cNvPicPr/>
          <p:nvPr/>
        </p:nvPicPr>
        <p:blipFill rotWithShape="1">
          <a:blip r:embed="rId3" cstate="print">
            <a:extLst>
              <a:ext uri="{28A0092B-C50C-407E-A947-70E740481C1C}">
                <a14:useLocalDpi xmlns:a14="http://schemas.microsoft.com/office/drawing/2010/main" val="0"/>
              </a:ext>
            </a:extLst>
          </a:blip>
          <a:srcRect l="12871" t="22222" r="5836" b="19047"/>
          <a:stretch/>
        </p:blipFill>
        <p:spPr bwMode="auto">
          <a:xfrm>
            <a:off x="5373217" y="128464"/>
            <a:ext cx="1349446" cy="524810"/>
          </a:xfrm>
          <a:prstGeom prst="rect">
            <a:avLst/>
          </a:prstGeom>
          <a:noFill/>
          <a:ln>
            <a:noFill/>
          </a:ln>
          <a:extLst>
            <a:ext uri="{53640926-AAD7-44D8-BBD7-CCE9431645EC}">
              <a14:shadowObscured xmlns:a14="http://schemas.microsoft.com/office/drawing/2010/main"/>
            </a:ext>
          </a:extLst>
        </p:spPr>
      </p:pic>
      <p:sp>
        <p:nvSpPr>
          <p:cNvPr id="14" name="Rectangle 13"/>
          <p:cNvSpPr/>
          <p:nvPr/>
        </p:nvSpPr>
        <p:spPr>
          <a:xfrm>
            <a:off x="26318" y="1142821"/>
            <a:ext cx="6696344" cy="1461939"/>
          </a:xfrm>
          <a:prstGeom prst="rect">
            <a:avLst/>
          </a:prstGeom>
        </p:spPr>
        <p:txBody>
          <a:bodyPr wrap="square">
            <a:spAutoFit/>
          </a:bodyPr>
          <a:lstStyle/>
          <a:p>
            <a:pPr marL="285750" indent="-285750">
              <a:buFont typeface="Arial" panose="020B0604020202020204" pitchFamily="34" charset="0"/>
              <a:buChar char="•"/>
            </a:pPr>
            <a:r>
              <a:rPr lang="en-GB" sz="1300" dirty="0" smtClean="0">
                <a:latin typeface="Arial" panose="020B0604020202020204" pitchFamily="34" charset="0"/>
                <a:cs typeface="Arial" panose="020B0604020202020204" pitchFamily="34" charset="0"/>
              </a:rPr>
              <a:t>The </a:t>
            </a:r>
            <a:r>
              <a:rPr lang="en-GB" sz="1300" dirty="0">
                <a:latin typeface="Arial" panose="020B0604020202020204" pitchFamily="34" charset="0"/>
                <a:cs typeface="Arial" panose="020B0604020202020204" pitchFamily="34" charset="0"/>
              </a:rPr>
              <a:t>MI COVID-19 Information Service will as act one-stop information hub; reviewing, refining, summarising and communicating, all relevant COVID-19 clinical information released during the pandemic. This will be provided daily to all service users via email</a:t>
            </a:r>
            <a:r>
              <a:rPr lang="en-GB" sz="1300" dirty="0" smtClean="0">
                <a:latin typeface="Arial" panose="020B0604020202020204" pitchFamily="34" charset="0"/>
                <a:cs typeface="Arial" panose="020B0604020202020204" pitchFamily="34" charset="0"/>
              </a:rPr>
              <a:t>.</a:t>
            </a:r>
            <a:endParaRPr lang="en-GB" sz="13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To support and empower </a:t>
            </a:r>
            <a:r>
              <a:rPr lang="en-GB" sz="1300" dirty="0" smtClean="0">
                <a:latin typeface="Arial" panose="020B0604020202020204" pitchFamily="34" charset="0"/>
                <a:cs typeface="Arial" panose="020B0604020202020204" pitchFamily="34" charset="0"/>
              </a:rPr>
              <a:t>users </a:t>
            </a:r>
            <a:r>
              <a:rPr lang="en-GB" sz="1300" dirty="0">
                <a:latin typeface="Arial" panose="020B0604020202020204" pitchFamily="34" charset="0"/>
                <a:cs typeface="Arial" panose="020B0604020202020204" pitchFamily="34" charset="0"/>
              </a:rPr>
              <a:t>by ensuring all clinical and operational activities are supported with up to date COVID-19 guidance.</a:t>
            </a:r>
          </a:p>
          <a:p>
            <a:endParaRPr lang="en-GB" sz="1100" dirty="0"/>
          </a:p>
        </p:txBody>
      </p:sp>
      <p:sp>
        <p:nvSpPr>
          <p:cNvPr id="19" name="Rectangle 18"/>
          <p:cNvSpPr/>
          <p:nvPr/>
        </p:nvSpPr>
        <p:spPr>
          <a:xfrm>
            <a:off x="61568" y="2618966"/>
            <a:ext cx="6625843" cy="338554"/>
          </a:xfrm>
          <a:prstGeom prst="rect">
            <a:avLst/>
          </a:prstGeom>
          <a:solidFill>
            <a:srgbClr val="00A499"/>
          </a:solidFill>
        </p:spPr>
        <p:txBody>
          <a:bodyPr wrap="square">
            <a:spAutoFit/>
          </a:bodyPr>
          <a:lstStyle/>
          <a:p>
            <a:pPr lvl="0">
              <a:defRPr/>
            </a:pPr>
            <a:r>
              <a:rPr lang="en-GB" sz="1600" b="1" kern="0" dirty="0">
                <a:latin typeface="Arial"/>
              </a:rPr>
              <a:t>Production of the daily updates</a:t>
            </a:r>
            <a:endParaRPr kumimoji="0" lang="en-GB" sz="1600" b="1" i="0" u="none" strike="noStrike" kern="0" cap="none" spc="0" normalizeH="0" baseline="0" noProof="0" dirty="0">
              <a:ln>
                <a:noFill/>
              </a:ln>
              <a:effectLst/>
              <a:uLnTx/>
              <a:uFillTx/>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56" y="3152800"/>
            <a:ext cx="6120032" cy="310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332656" y="6946801"/>
            <a:ext cx="1152000" cy="54000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dirty="0">
                <a:solidFill>
                  <a:srgbClr val="C00000"/>
                </a:solidFill>
                <a:effectLst/>
                <a:latin typeface="Arial" panose="020B0604020202020204" pitchFamily="34" charset="0"/>
                <a:ea typeface="Calibri"/>
                <a:cs typeface="Arial" panose="020B0604020202020204" pitchFamily="34" charset="0"/>
              </a:rPr>
              <a:t>Input</a:t>
            </a:r>
            <a:r>
              <a:rPr lang="en-GB" sz="1200" b="1" dirty="0">
                <a:solidFill>
                  <a:srgbClr val="C00000"/>
                </a:solidFill>
                <a:effectLst/>
                <a:latin typeface="Arial" panose="020B0604020202020204" pitchFamily="34" charset="0"/>
                <a:ea typeface="Calibri"/>
                <a:cs typeface="Arial" panose="020B0604020202020204" pitchFamily="34" charset="0"/>
              </a:rPr>
              <a:t> </a:t>
            </a:r>
            <a:endParaRPr lang="en-GB" sz="1200" dirty="0">
              <a:effectLst/>
              <a:latin typeface="Arial" panose="020B0604020202020204" pitchFamily="34" charset="0"/>
              <a:ea typeface="Calibri"/>
              <a:cs typeface="Arial" panose="020B0604020202020204" pitchFamily="34"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809" y="6946801"/>
            <a:ext cx="352389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5643350" y="6946801"/>
            <a:ext cx="1018115" cy="540000"/>
          </a:xfrm>
          <a:prstGeom prst="rect">
            <a:avLst/>
          </a:prstGeom>
          <a:solidFill>
            <a:schemeClr val="bg1">
              <a:lumMod val="85000"/>
            </a:schemeClr>
          </a:solidFill>
          <a:ln w="3175" cap="flat" cmpd="sng" algn="ctr">
            <a:solidFill>
              <a:schemeClr val="bg1">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dirty="0">
                <a:solidFill>
                  <a:srgbClr val="C00000"/>
                </a:solidFill>
                <a:effectLst/>
                <a:latin typeface="Arial" panose="020B0604020202020204" pitchFamily="34" charset="0"/>
                <a:ea typeface="Calibri"/>
                <a:cs typeface="Arial" panose="020B0604020202020204" pitchFamily="34" charset="0"/>
              </a:rPr>
              <a:t>Product</a:t>
            </a:r>
            <a:r>
              <a:rPr lang="en-GB" sz="1100" b="1" dirty="0">
                <a:solidFill>
                  <a:srgbClr val="000000"/>
                </a:solidFill>
                <a:effectLst/>
                <a:latin typeface="Arial" panose="020B0604020202020204" pitchFamily="34" charset="0"/>
                <a:ea typeface="Calibri"/>
                <a:cs typeface="Arial" panose="020B0604020202020204" pitchFamily="34" charset="0"/>
              </a:rPr>
              <a:t> </a:t>
            </a:r>
            <a:endParaRPr lang="en-GB" sz="1100" dirty="0">
              <a:effectLst/>
              <a:latin typeface="Arial" panose="020B0604020202020204" pitchFamily="34" charset="0"/>
              <a:ea typeface="Calibri"/>
              <a:cs typeface="Arial" panose="020B0604020202020204" pitchFamily="34" charset="0"/>
            </a:endParaRPr>
          </a:p>
        </p:txBody>
      </p:sp>
      <p:cxnSp>
        <p:nvCxnSpPr>
          <p:cNvPr id="23" name="Straight Arrow Connector 22">
            <a:extLst>
              <a:ext uri="{FF2B5EF4-FFF2-40B4-BE49-F238E27FC236}">
                <a16:creationId xmlns:a16="http://schemas.microsoft.com/office/drawing/2014/main" id="{4AD1D9E1-E54D-4735-95AA-B40AE5788C90}"/>
              </a:ext>
            </a:extLst>
          </p:cNvPr>
          <p:cNvCxnSpPr>
            <a:cxnSpLocks/>
          </p:cNvCxnSpPr>
          <p:nvPr/>
        </p:nvCxnSpPr>
        <p:spPr>
          <a:xfrm flipV="1">
            <a:off x="915552" y="6353365"/>
            <a:ext cx="0" cy="59343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4AD1D9E1-E54D-4735-95AA-B40AE5788C90}"/>
              </a:ext>
            </a:extLst>
          </p:cNvPr>
          <p:cNvCxnSpPr>
            <a:cxnSpLocks/>
          </p:cNvCxnSpPr>
          <p:nvPr/>
        </p:nvCxnSpPr>
        <p:spPr>
          <a:xfrm flipV="1">
            <a:off x="3462758" y="6353365"/>
            <a:ext cx="0" cy="59343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4AD1D9E1-E54D-4735-95AA-B40AE5788C90}"/>
              </a:ext>
            </a:extLst>
          </p:cNvPr>
          <p:cNvCxnSpPr>
            <a:cxnSpLocks/>
          </p:cNvCxnSpPr>
          <p:nvPr/>
        </p:nvCxnSpPr>
        <p:spPr>
          <a:xfrm flipV="1">
            <a:off x="6140253" y="6353365"/>
            <a:ext cx="0" cy="59343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19717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p:cNvPicPr/>
          <p:nvPr/>
        </p:nvPicPr>
        <p:blipFill rotWithShape="1">
          <a:blip r:embed="rId3" cstate="print">
            <a:extLst>
              <a:ext uri="{28A0092B-C50C-407E-A947-70E740481C1C}">
                <a14:useLocalDpi xmlns:a14="http://schemas.microsoft.com/office/drawing/2010/main" val="0"/>
              </a:ext>
            </a:extLst>
          </a:blip>
          <a:srcRect l="12871" t="22222" r="5836" b="19047"/>
          <a:stretch/>
        </p:blipFill>
        <p:spPr bwMode="auto">
          <a:xfrm>
            <a:off x="5090281" y="128464"/>
            <a:ext cx="1618059" cy="576064"/>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117849" y="1208584"/>
            <a:ext cx="3628092" cy="6120000"/>
          </a:xfrm>
          <a:prstGeom prst="rect">
            <a:avLst/>
          </a:prstGeom>
          <a:solidFill>
            <a:schemeClr val="accent1">
              <a:lumMod val="20000"/>
              <a:lumOff val="80000"/>
            </a:schemeClr>
          </a:solidFill>
        </p:spPr>
        <p:txBody>
          <a:bodyPr wrap="square" rtlCol="0">
            <a:spAutoFit/>
          </a:bodyPr>
          <a:lstStyle/>
          <a:p>
            <a:r>
              <a:rPr lang="en-GB" sz="1400" b="1" dirty="0">
                <a:solidFill>
                  <a:srgbClr val="C00000"/>
                </a:solidFill>
                <a:latin typeface="Arial" panose="020B0604020202020204" pitchFamily="34" charset="0"/>
                <a:cs typeface="Arial" panose="020B0604020202020204" pitchFamily="34" charset="0"/>
              </a:rPr>
              <a:t>Context</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The service successfully delivered its aim of providing daily COVID-19 information and guideline summaries to pharmacy colleagues </a:t>
            </a:r>
            <a:r>
              <a:rPr lang="en-GB" sz="1300" dirty="0" smtClean="0">
                <a:latin typeface="Arial" panose="020B0604020202020204" pitchFamily="34" charset="0"/>
                <a:cs typeface="Arial" panose="020B0604020202020204" pitchFamily="34" charset="0"/>
              </a:rPr>
              <a:t>from </a:t>
            </a:r>
            <a:r>
              <a:rPr lang="en-GB" sz="1300" dirty="0">
                <a:latin typeface="Arial" panose="020B0604020202020204" pitchFamily="34" charset="0"/>
                <a:cs typeface="Arial" panose="020B0604020202020204" pitchFamily="34" charset="0"/>
              </a:rPr>
              <a:t>over 70 healthcare organisations across the </a:t>
            </a:r>
            <a:r>
              <a:rPr lang="en-GB" sz="1300" dirty="0" smtClean="0">
                <a:latin typeface="Arial" panose="020B0604020202020204" pitchFamily="34" charset="0"/>
                <a:cs typeface="Arial" panose="020B0604020202020204" pitchFamily="34" charset="0"/>
              </a:rPr>
              <a:t>country. </a:t>
            </a:r>
          </a:p>
          <a:p>
            <a:pPr marL="285750" indent="-285750">
              <a:buFont typeface="Arial" panose="020B0604020202020204" pitchFamily="34" charset="0"/>
              <a:buChar char="•"/>
            </a:pPr>
            <a:r>
              <a:rPr lang="en-GB" sz="1300" dirty="0" smtClean="0">
                <a:latin typeface="Arial" panose="020B0604020202020204" pitchFamily="34" charset="0"/>
                <a:cs typeface="Arial" panose="020B0604020202020204" pitchFamily="34" charset="0"/>
              </a:rPr>
              <a:t>Organisations receiving the updates included Private, NHS, Care homes, London Procurement, SPS. </a:t>
            </a:r>
          </a:p>
          <a:p>
            <a:pPr marL="285750" indent="-285750">
              <a:buFont typeface="Arial" panose="020B0604020202020204" pitchFamily="34" charset="0"/>
              <a:buChar char="•"/>
            </a:pPr>
            <a:r>
              <a:rPr lang="en-GB" sz="1300" dirty="0" smtClean="0">
                <a:latin typeface="Arial" panose="020B0604020202020204" pitchFamily="34" charset="0"/>
                <a:cs typeface="Arial" panose="020B0604020202020204" pitchFamily="34" charset="0"/>
              </a:rPr>
              <a:t>Daily </a:t>
            </a:r>
            <a:r>
              <a:rPr lang="en-GB" sz="1300" dirty="0">
                <a:latin typeface="Arial" panose="020B0604020202020204" pitchFamily="34" charset="0"/>
                <a:cs typeface="Arial" panose="020B0604020202020204" pitchFamily="34" charset="0"/>
              </a:rPr>
              <a:t>updates were disseminated for 51 days, after which the frequency of the daily updates was titrated down as the </a:t>
            </a:r>
            <a:r>
              <a:rPr lang="en-GB" sz="1300" dirty="0" smtClean="0">
                <a:latin typeface="Arial" panose="020B0604020202020204" pitchFamily="34" charset="0"/>
                <a:cs typeface="Arial" panose="020B0604020202020204" pitchFamily="34" charset="0"/>
              </a:rPr>
              <a:t>pandemic </a:t>
            </a:r>
            <a:r>
              <a:rPr lang="en-GB" sz="1300" dirty="0">
                <a:latin typeface="Arial" panose="020B0604020202020204" pitchFamily="34" charset="0"/>
                <a:cs typeface="Arial" panose="020B0604020202020204" pitchFamily="34" charset="0"/>
              </a:rPr>
              <a:t>progression </a:t>
            </a:r>
            <a:r>
              <a:rPr lang="en-GB" sz="1300" dirty="0" smtClean="0">
                <a:latin typeface="Arial" panose="020B0604020202020204" pitchFamily="34" charset="0"/>
                <a:cs typeface="Arial" panose="020B0604020202020204" pitchFamily="34" charset="0"/>
              </a:rPr>
              <a:t>slowed.</a:t>
            </a:r>
            <a:endParaRPr lang="en-GB" sz="13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Stakeholders were able to engage and input into the service via surveys and direct communication.</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Feedback from stakeholders has been largely positive, highlighting the usefulness of the summaries during the COVID-19 pandemic. </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The feedback also highlighted the following areas of improvement: </a:t>
            </a:r>
          </a:p>
          <a:p>
            <a:pPr marL="742950" lvl="1"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the need to reduce the amount of information shared with </a:t>
            </a:r>
            <a:r>
              <a:rPr lang="en-GB" sz="1300" dirty="0" smtClean="0">
                <a:latin typeface="Arial" panose="020B0604020202020204" pitchFamily="34" charset="0"/>
                <a:cs typeface="Arial" panose="020B0604020202020204" pitchFamily="34" charset="0"/>
              </a:rPr>
              <a:t>users</a:t>
            </a:r>
            <a:endParaRPr lang="en-GB" sz="13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need to </a:t>
            </a:r>
            <a:r>
              <a:rPr lang="en-GB" sz="1300" dirty="0" smtClean="0">
                <a:latin typeface="Arial" panose="020B0604020202020204" pitchFamily="34" charset="0"/>
                <a:cs typeface="Arial" panose="020B0604020202020204" pitchFamily="34" charset="0"/>
              </a:rPr>
              <a:t>simplify </a:t>
            </a:r>
            <a:r>
              <a:rPr lang="en-GB" sz="1300" dirty="0">
                <a:latin typeface="Arial" panose="020B0604020202020204" pitchFamily="34" charset="0"/>
                <a:cs typeface="Arial" panose="020B0604020202020204" pitchFamily="34" charset="0"/>
              </a:rPr>
              <a:t>the structure of the COVID-19 summaries through the use hyperlinks to direct the </a:t>
            </a:r>
            <a:r>
              <a:rPr lang="en-GB" sz="1300" dirty="0" smtClean="0">
                <a:latin typeface="Arial" panose="020B0604020202020204" pitchFamily="34" charset="0"/>
                <a:cs typeface="Arial" panose="020B0604020202020204" pitchFamily="34" charset="0"/>
              </a:rPr>
              <a:t>user.</a:t>
            </a:r>
          </a:p>
          <a:p>
            <a:pPr lvl="1"/>
            <a:endParaRPr lang="en-GB" sz="1300" dirty="0" smtClean="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122" y="1208584"/>
            <a:ext cx="2982218" cy="523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a:extLst>
              <a:ext uri="{FF2B5EF4-FFF2-40B4-BE49-F238E27FC236}">
                <a16:creationId xmlns:a16="http://schemas.microsoft.com/office/drawing/2014/main" id="{24C610B4-0591-433E-AC2E-330A1EB65662}"/>
              </a:ext>
            </a:extLst>
          </p:cNvPr>
          <p:cNvSpPr/>
          <p:nvPr/>
        </p:nvSpPr>
        <p:spPr>
          <a:xfrm>
            <a:off x="3745941" y="6212584"/>
            <a:ext cx="2988000" cy="1116000"/>
          </a:xfrm>
          <a:prstGeom prst="rect">
            <a:avLst/>
          </a:prstGeom>
          <a:solidFill>
            <a:schemeClr val="accent4">
              <a:lumMod val="40000"/>
              <a:lumOff val="60000"/>
            </a:schemeClr>
          </a:solidFill>
        </p:spPr>
        <p:txBody>
          <a:bodyPr wrap="square">
            <a:spAutoFit/>
          </a:bodyPr>
          <a:lstStyle/>
          <a:p>
            <a:pPr>
              <a:spcAft>
                <a:spcPts val="0"/>
              </a:spcAft>
            </a:pPr>
            <a:r>
              <a:rPr lang="en-GB" sz="1300" b="1" kern="1200" dirty="0">
                <a:solidFill>
                  <a:srgbClr val="000000"/>
                </a:solidFill>
                <a:effectLst/>
                <a:latin typeface="Arial"/>
                <a:ea typeface="Times New Roman"/>
              </a:rPr>
              <a:t>Image 1:</a:t>
            </a:r>
            <a:r>
              <a:rPr lang="en-GB" sz="1300" kern="1200" dirty="0">
                <a:solidFill>
                  <a:srgbClr val="000000"/>
                </a:solidFill>
                <a:effectLst/>
                <a:latin typeface="Arial"/>
                <a:ea typeface="Times New Roman"/>
              </a:rPr>
              <a:t> </a:t>
            </a:r>
            <a:r>
              <a:rPr lang="en-GB" sz="1300" i="1" kern="1200" dirty="0">
                <a:solidFill>
                  <a:srgbClr val="000000"/>
                </a:solidFill>
                <a:effectLst/>
                <a:latin typeface="Arial"/>
                <a:ea typeface="Times New Roman"/>
              </a:rPr>
              <a:t>Map highlighting the locations of all </a:t>
            </a:r>
            <a:r>
              <a:rPr lang="en-GB" sz="1300" i="1" kern="1200" dirty="0" smtClean="0">
                <a:solidFill>
                  <a:srgbClr val="000000"/>
                </a:solidFill>
                <a:effectLst/>
                <a:latin typeface="Arial"/>
                <a:ea typeface="Times New Roman"/>
              </a:rPr>
              <a:t>organisations using the </a:t>
            </a:r>
            <a:r>
              <a:rPr lang="en-GB" sz="1300" i="1" kern="1200" dirty="0">
                <a:solidFill>
                  <a:srgbClr val="000000"/>
                </a:solidFill>
                <a:effectLst/>
                <a:latin typeface="Arial"/>
                <a:ea typeface="Times New Roman"/>
              </a:rPr>
              <a:t>Bart's Health NHS Trust Medicine Information COVID-19 Update </a:t>
            </a:r>
            <a:r>
              <a:rPr lang="en-GB" sz="1300" i="1" kern="1200" dirty="0" smtClean="0">
                <a:solidFill>
                  <a:srgbClr val="000000"/>
                </a:solidFill>
                <a:effectLst/>
                <a:latin typeface="Arial"/>
                <a:ea typeface="Times New Roman"/>
              </a:rPr>
              <a:t>Service</a:t>
            </a:r>
          </a:p>
        </p:txBody>
      </p:sp>
      <p:sp>
        <p:nvSpPr>
          <p:cNvPr id="19" name="Rectangle 18"/>
          <p:cNvSpPr/>
          <p:nvPr/>
        </p:nvSpPr>
        <p:spPr>
          <a:xfrm>
            <a:off x="117849" y="7446932"/>
            <a:ext cx="6616092" cy="338554"/>
          </a:xfrm>
          <a:prstGeom prst="rect">
            <a:avLst/>
          </a:prstGeom>
          <a:solidFill>
            <a:srgbClr val="00A499"/>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effectLst/>
                <a:uLnTx/>
                <a:uFillTx/>
                <a:latin typeface="Arial"/>
              </a:rPr>
              <a:t>Service</a:t>
            </a:r>
            <a:r>
              <a:rPr lang="en-GB" sz="1600" b="1" kern="0" dirty="0">
                <a:latin typeface="Arial"/>
              </a:rPr>
              <a:t> Analysis</a:t>
            </a:r>
            <a:endParaRPr kumimoji="0" lang="en-GB" sz="1600" b="1" i="0" u="none" strike="noStrike" kern="0" cap="none" spc="0" normalizeH="0" baseline="0" noProof="0" dirty="0">
              <a:ln>
                <a:noFill/>
              </a:ln>
              <a:effectLst/>
              <a:uLnTx/>
              <a:uFillTx/>
            </a:endParaRPr>
          </a:p>
        </p:txBody>
      </p:sp>
      <p:sp>
        <p:nvSpPr>
          <p:cNvPr id="20" name="TextBox 19"/>
          <p:cNvSpPr txBox="1"/>
          <p:nvPr/>
        </p:nvSpPr>
        <p:spPr>
          <a:xfrm>
            <a:off x="113260" y="7833320"/>
            <a:ext cx="6616092" cy="1708160"/>
          </a:xfrm>
          <a:prstGeom prst="rect">
            <a:avLst/>
          </a:prstGeom>
          <a:solidFill>
            <a:schemeClr val="bg1">
              <a:lumMod val="95000"/>
            </a:schemeClr>
          </a:solidFill>
        </p:spPr>
        <p:txBody>
          <a:bodyPr wrap="square" rtlCol="0">
            <a:spAutoFit/>
          </a:bodyPr>
          <a:lstStyle/>
          <a:p>
            <a:r>
              <a:rPr lang="en-GB" sz="1400" b="1" dirty="0">
                <a:solidFill>
                  <a:srgbClr val="C00000"/>
                </a:solidFill>
                <a:latin typeface="Arial" panose="020B0604020202020204" pitchFamily="34" charset="0"/>
                <a:cs typeface="Arial" panose="020B0604020202020204" pitchFamily="34" charset="0"/>
              </a:rPr>
              <a:t>Input</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The process of liaising with stakeholders and horizon scanning enabled the capture of key vital information once published. However due to the sheer volume of information released by the various bodies some information might have been missed or not detected in a timely manner. </a:t>
            </a: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Due to the demanding nature of the service and staff shortages caused by the pandemic, an increase in the workforce was warranted. This was achieved by utilising redeployed and shielding staff members</a:t>
            </a:r>
            <a:r>
              <a:rPr lang="en-GB" sz="1400" dirty="0" smtClean="0"/>
              <a:t>.</a:t>
            </a:r>
            <a:r>
              <a:rPr lang="en-GB" sz="1300" dirty="0" smtClean="0">
                <a:latin typeface="Arial" panose="020B0604020202020204" pitchFamily="34" charset="0"/>
                <a:cs typeface="Arial" panose="020B0604020202020204" pitchFamily="34" charset="0"/>
              </a:rPr>
              <a:t>. </a:t>
            </a:r>
            <a:endParaRPr lang="en-GB" sz="13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66750D7-E618-4116-BAAF-A7E6715EEFDF}"/>
              </a:ext>
            </a:extLst>
          </p:cNvPr>
          <p:cNvSpPr/>
          <p:nvPr/>
        </p:nvSpPr>
        <p:spPr>
          <a:xfrm>
            <a:off x="112863" y="819877"/>
            <a:ext cx="6603628" cy="338554"/>
          </a:xfrm>
          <a:prstGeom prst="rect">
            <a:avLst/>
          </a:prstGeom>
          <a:solidFill>
            <a:srgbClr val="00A499"/>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effectLst/>
                <a:uLnTx/>
                <a:uFillTx/>
                <a:latin typeface="Arial"/>
              </a:rPr>
              <a:t>Results</a:t>
            </a:r>
            <a:r>
              <a:rPr kumimoji="0" lang="en-GB" sz="1600" b="1" i="0" u="none" strike="noStrike" kern="0" cap="none" spc="0" normalizeH="0" noProof="0" dirty="0" smtClean="0">
                <a:ln>
                  <a:noFill/>
                </a:ln>
                <a:effectLst/>
                <a:uLnTx/>
                <a:uFillTx/>
                <a:latin typeface="Arial"/>
              </a:rPr>
              <a:t> of the evaluation</a:t>
            </a:r>
            <a:endParaRPr kumimoji="0" lang="en-GB" sz="1600" b="1"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2544034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4959" y="804591"/>
            <a:ext cx="6545071" cy="338554"/>
          </a:xfrm>
          <a:prstGeom prst="rect">
            <a:avLst/>
          </a:prstGeom>
          <a:solidFill>
            <a:srgbClr val="00A499"/>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effectLst/>
                <a:uLnTx/>
                <a:uFillTx/>
                <a:latin typeface="Arial"/>
              </a:rPr>
              <a:t>Service</a:t>
            </a:r>
            <a:r>
              <a:rPr lang="en-GB" sz="1600" b="1" kern="0" dirty="0">
                <a:latin typeface="Arial"/>
              </a:rPr>
              <a:t> Analysis</a:t>
            </a:r>
            <a:endParaRPr kumimoji="0" lang="en-GB" sz="1600" b="1" i="0" u="none" strike="noStrike" kern="0" cap="none" spc="0" normalizeH="0" baseline="0" noProof="0" dirty="0">
              <a:ln>
                <a:noFill/>
              </a:ln>
              <a:effectLst/>
              <a:uLnTx/>
              <a:uFillTx/>
            </a:endParaRPr>
          </a:p>
        </p:txBody>
      </p:sp>
      <p:pic>
        <p:nvPicPr>
          <p:cNvPr id="8" name="Picture 7" descr="A screenshot of a cell phone&#10;&#10;Description automatically generated"/>
          <p:cNvPicPr/>
          <p:nvPr/>
        </p:nvPicPr>
        <p:blipFill rotWithShape="1">
          <a:blip r:embed="rId3" cstate="print">
            <a:extLst>
              <a:ext uri="{28A0092B-C50C-407E-A947-70E740481C1C}">
                <a14:useLocalDpi xmlns:a14="http://schemas.microsoft.com/office/drawing/2010/main" val="0"/>
              </a:ext>
            </a:extLst>
          </a:blip>
          <a:srcRect l="12871" t="22222" r="5836" b="19047"/>
          <a:stretch/>
        </p:blipFill>
        <p:spPr bwMode="auto">
          <a:xfrm>
            <a:off x="5430565" y="92319"/>
            <a:ext cx="1301436" cy="712272"/>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157018" y="3443139"/>
            <a:ext cx="6496428" cy="1908215"/>
          </a:xfrm>
          <a:prstGeom prst="rect">
            <a:avLst/>
          </a:prstGeom>
          <a:solidFill>
            <a:schemeClr val="bg1">
              <a:lumMod val="95000"/>
            </a:schemeClr>
          </a:solidFill>
        </p:spPr>
        <p:txBody>
          <a:bodyPr wrap="square" rtlCol="0">
            <a:spAutoFit/>
          </a:bodyPr>
          <a:lstStyle/>
          <a:p>
            <a:r>
              <a:rPr lang="en-GB" sz="1400" b="1" dirty="0" smtClean="0">
                <a:solidFill>
                  <a:srgbClr val="C00000"/>
                </a:solidFill>
                <a:latin typeface="Arial" panose="020B0604020202020204" pitchFamily="34" charset="0"/>
                <a:cs typeface="Arial" panose="020B0604020202020204" pitchFamily="34" charset="0"/>
              </a:rPr>
              <a:t>Product</a:t>
            </a:r>
            <a:endParaRPr lang="en-GB" sz="14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The service strategy to review, refine and summarise complex COVID-19 information was extremely successful, receiving a large quantity of positive feedback from stakeholders. </a:t>
            </a:r>
            <a:endParaRPr lang="en-GB" sz="1300" dirty="0" smtClean="0">
              <a:latin typeface="Arial" panose="020B0604020202020204" pitchFamily="34" charset="0"/>
              <a:cs typeface="Arial" panose="020B0604020202020204" pitchFamily="34" charset="0"/>
            </a:endParaRPr>
          </a:p>
          <a:p>
            <a:endParaRPr lang="en-GB" sz="13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The service was adapted regularly in line with feedback from both internal and external stakeholders, the progression of the pandemic and internal </a:t>
            </a:r>
            <a:r>
              <a:rPr lang="en-GB" sz="1300" dirty="0" smtClean="0">
                <a:latin typeface="Arial" panose="020B0604020202020204" pitchFamily="34" charset="0"/>
                <a:cs typeface="Arial" panose="020B0604020202020204" pitchFamily="34" charset="0"/>
              </a:rPr>
              <a:t>reviews. For </a:t>
            </a:r>
            <a:r>
              <a:rPr lang="en-GB" sz="1300" dirty="0">
                <a:latin typeface="Arial" panose="020B0604020202020204" pitchFamily="34" charset="0"/>
                <a:cs typeface="Arial" panose="020B0604020202020204" pitchFamily="34" charset="0"/>
              </a:rPr>
              <a:t>example, changes were made to the frequency, structure and content of the summary pages following feedback from users</a:t>
            </a:r>
            <a:r>
              <a:rPr lang="en-GB" sz="1300" dirty="0" smtClean="0">
                <a:latin typeface="Arial" panose="020B0604020202020204" pitchFamily="34" charset="0"/>
                <a:cs typeface="Arial" panose="020B0604020202020204" pitchFamily="34" charset="0"/>
              </a:rPr>
              <a:t>.</a:t>
            </a:r>
            <a:r>
              <a:rPr lang="en-GB" sz="1300" i="1" dirty="0" smtClean="0">
                <a:latin typeface="Arial" panose="020B0604020202020204" pitchFamily="34" charset="0"/>
                <a:cs typeface="Arial" panose="020B0604020202020204" pitchFamily="34" charset="0"/>
              </a:rPr>
              <a:t>. </a:t>
            </a:r>
            <a:endParaRPr lang="en-GB" sz="1300" i="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8B4FEB5-3C6E-4FDA-BCFF-0EB789D9CF00}"/>
              </a:ext>
            </a:extLst>
          </p:cNvPr>
          <p:cNvSpPr/>
          <p:nvPr/>
        </p:nvSpPr>
        <p:spPr>
          <a:xfrm>
            <a:off x="140435" y="5694566"/>
            <a:ext cx="6545741" cy="338554"/>
          </a:xfrm>
          <a:prstGeom prst="rect">
            <a:avLst/>
          </a:prstGeom>
          <a:solidFill>
            <a:srgbClr val="00A499"/>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b="1" kern="0" dirty="0">
                <a:latin typeface="Arial"/>
              </a:rPr>
              <a:t>Conclusion  </a:t>
            </a:r>
            <a:endParaRPr kumimoji="0" lang="en-GB" sz="1600" b="1" i="0" u="none" strike="noStrike" kern="0" cap="none" spc="0" normalizeH="0" baseline="0" noProof="0" dirty="0">
              <a:ln>
                <a:noFill/>
              </a:ln>
              <a:effectLst/>
              <a:uLnTx/>
              <a:uFillTx/>
            </a:endParaRPr>
          </a:p>
        </p:txBody>
      </p:sp>
      <p:sp>
        <p:nvSpPr>
          <p:cNvPr id="9" name="TextBox 8">
            <a:extLst>
              <a:ext uri="{FF2B5EF4-FFF2-40B4-BE49-F238E27FC236}">
                <a16:creationId xmlns:a16="http://schemas.microsoft.com/office/drawing/2014/main" id="{ACA7FE2D-3730-4F67-BC22-945D7824FF09}"/>
              </a:ext>
            </a:extLst>
          </p:cNvPr>
          <p:cNvSpPr txBox="1"/>
          <p:nvPr/>
        </p:nvSpPr>
        <p:spPr>
          <a:xfrm>
            <a:off x="124959" y="6033120"/>
            <a:ext cx="6577130" cy="2462213"/>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The Bart's Health NHS Trust Medicines Information COVID-19 update service successfully achieved the identified service objectives. </a:t>
            </a:r>
            <a:endParaRPr lang="en-GB" sz="1300" dirty="0" smtClean="0">
              <a:latin typeface="Arial" panose="020B0604020202020204" pitchFamily="34" charset="0"/>
              <a:cs typeface="Arial" panose="020B0604020202020204" pitchFamily="34" charset="0"/>
            </a:endParaRPr>
          </a:p>
          <a:p>
            <a:endParaRPr lang="en-GB" sz="13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latin typeface="Arial" panose="020B0604020202020204" pitchFamily="34" charset="0"/>
                <a:cs typeface="Arial" panose="020B0604020202020204" pitchFamily="34" charset="0"/>
              </a:rPr>
              <a:t>The </a:t>
            </a:r>
            <a:r>
              <a:rPr lang="en-GB" sz="1300" dirty="0">
                <a:latin typeface="Arial" panose="020B0604020202020204" pitchFamily="34" charset="0"/>
                <a:cs typeface="Arial" panose="020B0604020202020204" pitchFamily="34" charset="0"/>
              </a:rPr>
              <a:t>team responded rapidly to the COVID-19 pandemic and worked cohesively to produce a consistent service. </a:t>
            </a:r>
            <a:endParaRPr lang="en-GB" sz="1300" dirty="0" smtClean="0">
              <a:latin typeface="Arial" panose="020B0604020202020204" pitchFamily="34" charset="0"/>
              <a:cs typeface="Arial" panose="020B0604020202020204" pitchFamily="34" charset="0"/>
            </a:endParaRPr>
          </a:p>
          <a:p>
            <a:endParaRPr lang="en-GB" sz="13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latin typeface="Arial" panose="020B0604020202020204" pitchFamily="34" charset="0"/>
                <a:cs typeface="Arial" panose="020B0604020202020204" pitchFamily="34" charset="0"/>
              </a:rPr>
              <a:t>More </a:t>
            </a:r>
            <a:r>
              <a:rPr lang="en-GB" sz="1300" dirty="0">
                <a:latin typeface="Arial" panose="020B0604020202020204" pitchFamily="34" charset="0"/>
                <a:cs typeface="Arial" panose="020B0604020202020204" pitchFamily="34" charset="0"/>
              </a:rPr>
              <a:t>in-depth analysis is required to examine how the service met the needs </a:t>
            </a:r>
            <a:r>
              <a:rPr lang="en-GB" sz="1300" dirty="0" smtClean="0">
                <a:latin typeface="Arial" panose="020B0604020202020204" pitchFamily="34" charset="0"/>
                <a:cs typeface="Arial" panose="020B0604020202020204" pitchFamily="34" charset="0"/>
              </a:rPr>
              <a:t>of users</a:t>
            </a:r>
            <a:r>
              <a:rPr lang="en-GB" sz="1300" dirty="0">
                <a:latin typeface="Arial" panose="020B0604020202020204" pitchFamily="34" charset="0"/>
                <a:cs typeface="Arial" panose="020B0604020202020204" pitchFamily="34" charset="0"/>
              </a:rPr>
              <a:t>. </a:t>
            </a:r>
            <a:endParaRPr lang="en-GB" sz="1300" dirty="0" smtClean="0">
              <a:latin typeface="Arial" panose="020B0604020202020204" pitchFamily="34" charset="0"/>
              <a:cs typeface="Arial" panose="020B0604020202020204" pitchFamily="34" charset="0"/>
            </a:endParaRPr>
          </a:p>
          <a:p>
            <a:endParaRPr lang="en-GB" sz="13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smtClean="0">
                <a:latin typeface="Arial" panose="020B0604020202020204" pitchFamily="34" charset="0"/>
                <a:cs typeface="Arial" panose="020B0604020202020204" pitchFamily="34" charset="0"/>
              </a:rPr>
              <a:t>The service is currently on pause whilst improvements are being made. Changes will be tested with stakeholders before re-launch.</a:t>
            </a:r>
            <a:endParaRPr lang="en-GB" sz="1300" dirty="0">
              <a:latin typeface="Arial" panose="020B0604020202020204" pitchFamily="34" charset="0"/>
              <a:cs typeface="Arial" panose="020B0604020202020204" pitchFamily="34" charset="0"/>
            </a:endParaRPr>
          </a:p>
          <a:p>
            <a:endParaRPr lang="en-GB" sz="1100" dirty="0"/>
          </a:p>
        </p:txBody>
      </p:sp>
      <p:sp>
        <p:nvSpPr>
          <p:cNvPr id="10" name="Rectangle 9">
            <a:extLst>
              <a:ext uri="{FF2B5EF4-FFF2-40B4-BE49-F238E27FC236}">
                <a16:creationId xmlns:a16="http://schemas.microsoft.com/office/drawing/2014/main" id="{D04CBD37-B7F7-476A-BB44-C65E4EA53D2E}"/>
              </a:ext>
            </a:extLst>
          </p:cNvPr>
          <p:cNvSpPr/>
          <p:nvPr/>
        </p:nvSpPr>
        <p:spPr>
          <a:xfrm>
            <a:off x="76317" y="8495333"/>
            <a:ext cx="6660000" cy="13388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b="1" kern="0" dirty="0">
                <a:solidFill>
                  <a:srgbClr val="00A499"/>
                </a:solidFill>
                <a:latin typeface="Arial"/>
              </a:rPr>
              <a:t>Reference</a:t>
            </a:r>
          </a:p>
          <a:p>
            <a:pPr marL="228600" lvl="0" indent="-228600">
              <a:buFont typeface="+mj-lt"/>
              <a:buAutoNum type="arabicPeriod"/>
            </a:pPr>
            <a:r>
              <a:rPr lang="en-GB" sz="1200" dirty="0">
                <a:solidFill>
                  <a:prstClr val="black"/>
                </a:solidFill>
                <a:latin typeface="Arial" panose="020B0604020202020204" pitchFamily="34" charset="0"/>
                <a:cs typeface="Arial" panose="020B0604020202020204" pitchFamily="34" charset="0"/>
              </a:rPr>
              <a:t>D.Stufflebeam. The CIPP Model for Evaluation. International Handbook of Educational Evaluation. Vol  9. 31-62. Online. Accessed:14/08/20. [Available:</a:t>
            </a:r>
            <a:r>
              <a:rPr lang="en-GB" sz="1200" u="sng" dirty="0">
                <a:solidFill>
                  <a:prstClr val="black"/>
                </a:solidFill>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https://link.springer.com/chapter/10.1007/978-94-010-0309-4_4</a:t>
            </a:r>
            <a:r>
              <a:rPr lang="en-GB" sz="1200" dirty="0">
                <a:solidFill>
                  <a:prstClr val="black"/>
                </a:solidFill>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lang="en-GB" sz="1600" b="1" kern="0" dirty="0">
              <a:solidFill>
                <a:srgbClr val="00A499"/>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GB" sz="1600" b="1" kern="0" dirty="0">
                <a:solidFill>
                  <a:srgbClr val="00A499"/>
                </a:solidFill>
                <a:latin typeface="Arial"/>
              </a:rPr>
              <a:t>  </a:t>
            </a:r>
            <a:endParaRPr kumimoji="0" lang="en-GB" sz="1600" b="1" i="0" u="none" strike="noStrike" kern="0" cap="none" spc="0" normalizeH="0" baseline="0" noProof="0" dirty="0">
              <a:ln>
                <a:noFill/>
              </a:ln>
              <a:solidFill>
                <a:sysClr val="windowText" lastClr="000000"/>
              </a:solidFill>
              <a:effectLst/>
              <a:uLnTx/>
              <a:uFillTx/>
            </a:endParaRPr>
          </a:p>
        </p:txBody>
      </p:sp>
      <p:sp>
        <p:nvSpPr>
          <p:cNvPr id="13" name="TextBox 12"/>
          <p:cNvSpPr txBox="1"/>
          <p:nvPr/>
        </p:nvSpPr>
        <p:spPr>
          <a:xfrm>
            <a:off x="140434" y="1179217"/>
            <a:ext cx="6513012" cy="2108269"/>
          </a:xfrm>
          <a:prstGeom prst="rect">
            <a:avLst/>
          </a:prstGeom>
          <a:solidFill>
            <a:schemeClr val="accent1">
              <a:lumMod val="20000"/>
              <a:lumOff val="80000"/>
            </a:schemeClr>
          </a:solidFill>
        </p:spPr>
        <p:txBody>
          <a:bodyPr wrap="square" rtlCol="0">
            <a:spAutoFit/>
          </a:bodyPr>
          <a:lstStyle/>
          <a:p>
            <a:r>
              <a:rPr lang="en-GB" sz="1400" b="1" dirty="0" smtClean="0">
                <a:solidFill>
                  <a:srgbClr val="C00000"/>
                </a:solidFill>
                <a:latin typeface="Arial" panose="020B0604020202020204" pitchFamily="34" charset="0"/>
                <a:cs typeface="Arial" panose="020B0604020202020204" pitchFamily="34" charset="0"/>
              </a:rPr>
              <a:t>Process</a:t>
            </a:r>
            <a:endParaRPr lang="en-GB" sz="14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Horizon scanning and close working relations with an array of healthcare organisations </a:t>
            </a:r>
            <a:r>
              <a:rPr lang="en-GB" sz="1300" dirty="0" smtClean="0">
                <a:latin typeface="Arial" panose="020B0604020202020204" pitchFamily="34" charset="0"/>
                <a:cs typeface="Arial" panose="020B0604020202020204" pitchFamily="34" charset="0"/>
              </a:rPr>
              <a:t>ensured </a:t>
            </a:r>
            <a:r>
              <a:rPr lang="en-GB" sz="1300" dirty="0">
                <a:latin typeface="Arial" panose="020B0604020202020204" pitchFamily="34" charset="0"/>
                <a:cs typeface="Arial" panose="020B0604020202020204" pitchFamily="34" charset="0"/>
              </a:rPr>
              <a:t>continued access to all the latest COVID-19 </a:t>
            </a:r>
            <a:r>
              <a:rPr lang="en-GB" sz="1300" dirty="0" smtClean="0">
                <a:latin typeface="Arial" panose="020B0604020202020204" pitchFamily="34" charset="0"/>
                <a:cs typeface="Arial" panose="020B0604020202020204" pitchFamily="34" charset="0"/>
              </a:rPr>
              <a:t>information.</a:t>
            </a:r>
          </a:p>
          <a:p>
            <a:r>
              <a:rPr lang="en-GB" sz="13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300" dirty="0" smtClean="0">
                <a:latin typeface="Arial" panose="020B0604020202020204" pitchFamily="34" charset="0"/>
                <a:cs typeface="Arial" panose="020B0604020202020204" pitchFamily="34" charset="0"/>
              </a:rPr>
              <a:t>However</a:t>
            </a:r>
            <a:r>
              <a:rPr lang="en-GB" sz="1300" dirty="0">
                <a:latin typeface="Arial" panose="020B0604020202020204" pitchFamily="34" charset="0"/>
                <a:cs typeface="Arial" panose="020B0604020202020204" pitchFamily="34" charset="0"/>
              </a:rPr>
              <a:t>, due to time </a:t>
            </a:r>
            <a:r>
              <a:rPr lang="en-GB" sz="1300" dirty="0" smtClean="0">
                <a:latin typeface="Arial" panose="020B0604020202020204" pitchFamily="34" charset="0"/>
                <a:cs typeface="Arial" panose="020B0604020202020204" pitchFamily="34" charset="0"/>
              </a:rPr>
              <a:t>restrictions, </a:t>
            </a:r>
            <a:r>
              <a:rPr lang="en-GB" sz="1300" dirty="0">
                <a:latin typeface="Arial" panose="020B0604020202020204" pitchFamily="34" charset="0"/>
                <a:cs typeface="Arial" panose="020B0604020202020204" pitchFamily="34" charset="0"/>
              </a:rPr>
              <a:t>collaboration with the clinical </a:t>
            </a:r>
            <a:r>
              <a:rPr lang="en-GB" sz="1300" dirty="0" smtClean="0">
                <a:latin typeface="Arial" panose="020B0604020202020204" pitchFamily="34" charset="0"/>
                <a:cs typeface="Arial" panose="020B0604020202020204" pitchFamily="34" charset="0"/>
              </a:rPr>
              <a:t>pharmacy </a:t>
            </a:r>
            <a:r>
              <a:rPr lang="en-GB" sz="1300" dirty="0">
                <a:latin typeface="Arial" panose="020B0604020202020204" pitchFamily="34" charset="0"/>
                <a:cs typeface="Arial" panose="020B0604020202020204" pitchFamily="34" charset="0"/>
              </a:rPr>
              <a:t>teams </a:t>
            </a:r>
            <a:r>
              <a:rPr lang="en-GB" sz="1300" dirty="0" smtClean="0">
                <a:latin typeface="Arial" panose="020B0604020202020204" pitchFamily="34" charset="0"/>
                <a:cs typeface="Arial" panose="020B0604020202020204" pitchFamily="34" charset="0"/>
              </a:rPr>
              <a:t>to produce </a:t>
            </a:r>
            <a:r>
              <a:rPr lang="en-GB" sz="1300" dirty="0">
                <a:latin typeface="Arial" panose="020B0604020202020204" pitchFamily="34" charset="0"/>
                <a:cs typeface="Arial" panose="020B0604020202020204" pitchFamily="34" charset="0"/>
              </a:rPr>
              <a:t>the summaries was not always possible</a:t>
            </a:r>
            <a:r>
              <a:rPr lang="en-GB" sz="13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3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latin typeface="Arial" panose="020B0604020202020204" pitchFamily="34" charset="0"/>
                <a:cs typeface="Arial" panose="020B0604020202020204" pitchFamily="34" charset="0"/>
              </a:rPr>
              <a:t>To maintain the quality of the information </a:t>
            </a:r>
            <a:r>
              <a:rPr lang="en-GB" sz="1300" dirty="0" smtClean="0">
                <a:latin typeface="Arial" panose="020B0604020202020204" pitchFamily="34" charset="0"/>
                <a:cs typeface="Arial" panose="020B0604020202020204" pitchFamily="34" charset="0"/>
              </a:rPr>
              <a:t>disseminated, </a:t>
            </a:r>
            <a:r>
              <a:rPr lang="en-GB" sz="1300" dirty="0">
                <a:latin typeface="Arial" panose="020B0604020202020204" pitchFamily="34" charset="0"/>
                <a:cs typeface="Arial" panose="020B0604020202020204" pitchFamily="34" charset="0"/>
              </a:rPr>
              <a:t>a two-person check process was adopted. The negative impact of this was a reduction in the </a:t>
            </a:r>
            <a:r>
              <a:rPr lang="en-GB" sz="1300" dirty="0" smtClean="0">
                <a:latin typeface="Arial" panose="020B0604020202020204" pitchFamily="34" charset="0"/>
                <a:cs typeface="Arial" panose="020B0604020202020204" pitchFamily="34" charset="0"/>
              </a:rPr>
              <a:t>content </a:t>
            </a:r>
            <a:r>
              <a:rPr lang="en-GB" sz="1300" dirty="0">
                <a:latin typeface="Arial" panose="020B0604020202020204" pitchFamily="34" charset="0"/>
                <a:cs typeface="Arial" panose="020B0604020202020204" pitchFamily="34" charset="0"/>
              </a:rPr>
              <a:t>available </a:t>
            </a:r>
            <a:r>
              <a:rPr lang="en-GB" sz="1300" dirty="0" smtClean="0">
                <a:latin typeface="Arial" panose="020B0604020202020204" pitchFamily="34" charset="0"/>
                <a:cs typeface="Arial" panose="020B0604020202020204" pitchFamily="34" charset="0"/>
              </a:rPr>
              <a:t>to be produced and sent out to users</a:t>
            </a:r>
            <a:r>
              <a:rPr lang="en-GB" sz="13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20978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2038</TotalTime>
  <Words>1750</Words>
  <Application>Microsoft Office PowerPoint</Application>
  <PresentationFormat>A4 Paper (210x297 mm)</PresentationFormat>
  <Paragraphs>134</Paragraphs>
  <Slides>4</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1_Office Theme</vt:lpstr>
      <vt:lpstr> Barts Health Medicines Information COVID-19 updates - Brief analysis of a nationally provided one-stop information service</vt:lpstr>
      <vt:lpstr>PowerPoint Presentation</vt:lpstr>
      <vt:lpstr>PowerPoint Presentation</vt:lpstr>
      <vt:lpstr>PowerPoint Presentation</vt:lpstr>
    </vt:vector>
  </TitlesOfParts>
  <Company>Barts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Adeyemi, Stephanie</dc:creator>
  <cp:lastModifiedBy>Booth, Lynne</cp:lastModifiedBy>
  <cp:revision>443</cp:revision>
  <cp:lastPrinted>2020-08-03T17:41:41Z</cp:lastPrinted>
  <dcterms:created xsi:type="dcterms:W3CDTF">2019-08-06T10:02:08Z</dcterms:created>
  <dcterms:modified xsi:type="dcterms:W3CDTF">2020-08-26T09:02:05Z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1233985f-0a29-4fab-b1ec-ca65c939c4a2</vt:lpwstr>
  </property>
</Properties>
</file>