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56" r:id="rId2"/>
    <p:sldId id="257" r:id="rId3"/>
    <p:sldId id="258" r:id="rId4"/>
    <p:sldId id="261"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0127502-393E-45C2-BCA3-36F080B07047}">
          <p14:sldIdLst>
            <p14:sldId id="256"/>
            <p14:sldId id="257"/>
            <p14:sldId id="258"/>
            <p14:sldId id="26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tx>
            <c:strRef>
              <c:f>Sheet1!$B$2</c:f>
              <c:strCache>
                <c:ptCount val="1"/>
                <c:pt idx="0">
                  <c:v>Interaction</c:v>
                </c:pt>
              </c:strCache>
            </c:strRef>
          </c:tx>
          <c:invertIfNegative val="0"/>
          <c:cat>
            <c:strRef>
              <c:f>Sheet1!$A$3:$A$18</c:f>
              <c:strCache>
                <c:ptCount val="16"/>
                <c:pt idx="0">
                  <c:v>PTPT 1 - 2017</c:v>
                </c:pt>
                <c:pt idx="3">
                  <c:v>PTPT 2 - 2017</c:v>
                </c:pt>
                <c:pt idx="6">
                  <c:v>PTPT 3 - 2017/18</c:v>
                </c:pt>
                <c:pt idx="9">
                  <c:v>PTPT 4 - 2018</c:v>
                </c:pt>
                <c:pt idx="12">
                  <c:v>PTPT 5 - 2019</c:v>
                </c:pt>
                <c:pt idx="15">
                  <c:v>PTPT 6 - 2019</c:v>
                </c:pt>
              </c:strCache>
            </c:strRef>
          </c:cat>
          <c:val>
            <c:numRef>
              <c:f>Sheet1!$B$3:$B$18</c:f>
              <c:numCache>
                <c:formatCode>General</c:formatCode>
                <c:ptCount val="16"/>
                <c:pt idx="0">
                  <c:v>4</c:v>
                </c:pt>
                <c:pt idx="3">
                  <c:v>5</c:v>
                </c:pt>
                <c:pt idx="6">
                  <c:v>7</c:v>
                </c:pt>
                <c:pt idx="9">
                  <c:v>5</c:v>
                </c:pt>
                <c:pt idx="12">
                  <c:v>7</c:v>
                </c:pt>
                <c:pt idx="15">
                  <c:v>8</c:v>
                </c:pt>
              </c:numCache>
            </c:numRef>
          </c:val>
          <c:extLst>
            <c:ext xmlns:c16="http://schemas.microsoft.com/office/drawing/2014/chart" uri="{C3380CC4-5D6E-409C-BE32-E72D297353CC}">
              <c16:uniqueId val="{00000000-76FA-4369-BAB2-282D51625D98}"/>
            </c:ext>
          </c:extLst>
        </c:ser>
        <c:ser>
          <c:idx val="1"/>
          <c:order val="1"/>
          <c:tx>
            <c:strRef>
              <c:f>Sheet1!$C$2</c:f>
              <c:strCache>
                <c:ptCount val="1"/>
                <c:pt idx="0">
                  <c:v>Adverse effects</c:v>
                </c:pt>
              </c:strCache>
            </c:strRef>
          </c:tx>
          <c:invertIfNegative val="0"/>
          <c:cat>
            <c:strRef>
              <c:f>Sheet1!$A$3:$A$18</c:f>
              <c:strCache>
                <c:ptCount val="16"/>
                <c:pt idx="0">
                  <c:v>PTPT 1 - 2017</c:v>
                </c:pt>
                <c:pt idx="3">
                  <c:v>PTPT 2 - 2017</c:v>
                </c:pt>
                <c:pt idx="6">
                  <c:v>PTPT 3 - 2017/18</c:v>
                </c:pt>
                <c:pt idx="9">
                  <c:v>PTPT 4 - 2018</c:v>
                </c:pt>
                <c:pt idx="12">
                  <c:v>PTPT 5 - 2019</c:v>
                </c:pt>
                <c:pt idx="15">
                  <c:v>PTPT 6 - 2019</c:v>
                </c:pt>
              </c:strCache>
            </c:strRef>
          </c:cat>
          <c:val>
            <c:numRef>
              <c:f>Sheet1!$C$3:$C$18</c:f>
              <c:numCache>
                <c:formatCode>General</c:formatCode>
                <c:ptCount val="16"/>
                <c:pt idx="0">
                  <c:v>1</c:v>
                </c:pt>
                <c:pt idx="3">
                  <c:v>0</c:v>
                </c:pt>
                <c:pt idx="6">
                  <c:v>3</c:v>
                </c:pt>
                <c:pt idx="9">
                  <c:v>3</c:v>
                </c:pt>
                <c:pt idx="12">
                  <c:v>2</c:v>
                </c:pt>
                <c:pt idx="15">
                  <c:v>4</c:v>
                </c:pt>
              </c:numCache>
            </c:numRef>
          </c:val>
          <c:extLst>
            <c:ext xmlns:c16="http://schemas.microsoft.com/office/drawing/2014/chart" uri="{C3380CC4-5D6E-409C-BE32-E72D297353CC}">
              <c16:uniqueId val="{00000001-76FA-4369-BAB2-282D51625D98}"/>
            </c:ext>
          </c:extLst>
        </c:ser>
        <c:ser>
          <c:idx val="2"/>
          <c:order val="2"/>
          <c:tx>
            <c:strRef>
              <c:f>Sheet1!$D$2</c:f>
              <c:strCache>
                <c:ptCount val="1"/>
                <c:pt idx="0">
                  <c:v>Formulation</c:v>
                </c:pt>
              </c:strCache>
            </c:strRef>
          </c:tx>
          <c:invertIfNegative val="0"/>
          <c:cat>
            <c:strRef>
              <c:f>Sheet1!$A$3:$A$18</c:f>
              <c:strCache>
                <c:ptCount val="16"/>
                <c:pt idx="0">
                  <c:v>PTPT 1 - 2017</c:v>
                </c:pt>
                <c:pt idx="3">
                  <c:v>PTPT 2 - 2017</c:v>
                </c:pt>
                <c:pt idx="6">
                  <c:v>PTPT 3 - 2017/18</c:v>
                </c:pt>
                <c:pt idx="9">
                  <c:v>PTPT 4 - 2018</c:v>
                </c:pt>
                <c:pt idx="12">
                  <c:v>PTPT 5 - 2019</c:v>
                </c:pt>
                <c:pt idx="15">
                  <c:v>PTPT 6 - 2019</c:v>
                </c:pt>
              </c:strCache>
            </c:strRef>
          </c:cat>
          <c:val>
            <c:numRef>
              <c:f>Sheet1!$D$3:$D$18</c:f>
              <c:numCache>
                <c:formatCode>General</c:formatCode>
                <c:ptCount val="16"/>
                <c:pt idx="0">
                  <c:v>4</c:v>
                </c:pt>
                <c:pt idx="3">
                  <c:v>3</c:v>
                </c:pt>
                <c:pt idx="6">
                  <c:v>7</c:v>
                </c:pt>
                <c:pt idx="9">
                  <c:v>1</c:v>
                </c:pt>
                <c:pt idx="12">
                  <c:v>4</c:v>
                </c:pt>
                <c:pt idx="15">
                  <c:v>6</c:v>
                </c:pt>
              </c:numCache>
            </c:numRef>
          </c:val>
          <c:extLst>
            <c:ext xmlns:c16="http://schemas.microsoft.com/office/drawing/2014/chart" uri="{C3380CC4-5D6E-409C-BE32-E72D297353CC}">
              <c16:uniqueId val="{00000002-76FA-4369-BAB2-282D51625D98}"/>
            </c:ext>
          </c:extLst>
        </c:ser>
        <c:ser>
          <c:idx val="3"/>
          <c:order val="3"/>
          <c:tx>
            <c:strRef>
              <c:f>Sheet1!$E$2</c:f>
              <c:strCache>
                <c:ptCount val="1"/>
                <c:pt idx="0">
                  <c:v>Stability</c:v>
                </c:pt>
              </c:strCache>
            </c:strRef>
          </c:tx>
          <c:invertIfNegative val="0"/>
          <c:cat>
            <c:strRef>
              <c:f>Sheet1!$A$3:$A$18</c:f>
              <c:strCache>
                <c:ptCount val="16"/>
                <c:pt idx="0">
                  <c:v>PTPT 1 - 2017</c:v>
                </c:pt>
                <c:pt idx="3">
                  <c:v>PTPT 2 - 2017</c:v>
                </c:pt>
                <c:pt idx="6">
                  <c:v>PTPT 3 - 2017/18</c:v>
                </c:pt>
                <c:pt idx="9">
                  <c:v>PTPT 4 - 2018</c:v>
                </c:pt>
                <c:pt idx="12">
                  <c:v>PTPT 5 - 2019</c:v>
                </c:pt>
                <c:pt idx="15">
                  <c:v>PTPT 6 - 2019</c:v>
                </c:pt>
              </c:strCache>
            </c:strRef>
          </c:cat>
          <c:val>
            <c:numRef>
              <c:f>Sheet1!$E$3:$E$18</c:f>
              <c:numCache>
                <c:formatCode>General</c:formatCode>
                <c:ptCount val="16"/>
                <c:pt idx="0">
                  <c:v>5</c:v>
                </c:pt>
                <c:pt idx="3">
                  <c:v>5</c:v>
                </c:pt>
                <c:pt idx="6">
                  <c:v>4</c:v>
                </c:pt>
                <c:pt idx="9">
                  <c:v>5</c:v>
                </c:pt>
                <c:pt idx="12">
                  <c:v>7</c:v>
                </c:pt>
                <c:pt idx="15">
                  <c:v>10</c:v>
                </c:pt>
              </c:numCache>
            </c:numRef>
          </c:val>
          <c:extLst>
            <c:ext xmlns:c16="http://schemas.microsoft.com/office/drawing/2014/chart" uri="{C3380CC4-5D6E-409C-BE32-E72D297353CC}">
              <c16:uniqueId val="{00000003-76FA-4369-BAB2-282D51625D98}"/>
            </c:ext>
          </c:extLst>
        </c:ser>
        <c:ser>
          <c:idx val="4"/>
          <c:order val="4"/>
          <c:tx>
            <c:strRef>
              <c:f>Sheet1!$F$2</c:f>
              <c:strCache>
                <c:ptCount val="1"/>
                <c:pt idx="0">
                  <c:v>Travel vaccination</c:v>
                </c:pt>
              </c:strCache>
            </c:strRef>
          </c:tx>
          <c:invertIfNegative val="0"/>
          <c:cat>
            <c:strRef>
              <c:f>Sheet1!$A$3:$A$18</c:f>
              <c:strCache>
                <c:ptCount val="16"/>
                <c:pt idx="0">
                  <c:v>PTPT 1 - 2017</c:v>
                </c:pt>
                <c:pt idx="3">
                  <c:v>PTPT 2 - 2017</c:v>
                </c:pt>
                <c:pt idx="6">
                  <c:v>PTPT 3 - 2017/18</c:v>
                </c:pt>
                <c:pt idx="9">
                  <c:v>PTPT 4 - 2018</c:v>
                </c:pt>
                <c:pt idx="12">
                  <c:v>PTPT 5 - 2019</c:v>
                </c:pt>
                <c:pt idx="15">
                  <c:v>PTPT 6 - 2019</c:v>
                </c:pt>
              </c:strCache>
            </c:strRef>
          </c:cat>
          <c:val>
            <c:numRef>
              <c:f>Sheet1!$F$3:$F$18</c:f>
              <c:numCache>
                <c:formatCode>General</c:formatCode>
                <c:ptCount val="16"/>
                <c:pt idx="0">
                  <c:v>0</c:v>
                </c:pt>
                <c:pt idx="3">
                  <c:v>0</c:v>
                </c:pt>
                <c:pt idx="6">
                  <c:v>0</c:v>
                </c:pt>
                <c:pt idx="9">
                  <c:v>1</c:v>
                </c:pt>
                <c:pt idx="12">
                  <c:v>0</c:v>
                </c:pt>
                <c:pt idx="15">
                  <c:v>0</c:v>
                </c:pt>
              </c:numCache>
            </c:numRef>
          </c:val>
          <c:extLst>
            <c:ext xmlns:c16="http://schemas.microsoft.com/office/drawing/2014/chart" uri="{C3380CC4-5D6E-409C-BE32-E72D297353CC}">
              <c16:uniqueId val="{00000004-76FA-4369-BAB2-282D51625D98}"/>
            </c:ext>
          </c:extLst>
        </c:ser>
        <c:dLbls>
          <c:showLegendKey val="0"/>
          <c:showVal val="0"/>
          <c:showCatName val="0"/>
          <c:showSerName val="0"/>
          <c:showPercent val="0"/>
          <c:showBubbleSize val="0"/>
        </c:dLbls>
        <c:gapWidth val="0"/>
        <c:overlap val="100"/>
        <c:axId val="36263808"/>
        <c:axId val="36265344"/>
      </c:barChart>
      <c:catAx>
        <c:axId val="36263808"/>
        <c:scaling>
          <c:orientation val="minMax"/>
        </c:scaling>
        <c:delete val="0"/>
        <c:axPos val="l"/>
        <c:numFmt formatCode="General" sourceLinked="0"/>
        <c:majorTickMark val="out"/>
        <c:minorTickMark val="none"/>
        <c:tickLblPos val="nextTo"/>
        <c:crossAx val="36265344"/>
        <c:crosses val="autoZero"/>
        <c:auto val="1"/>
        <c:lblAlgn val="ctr"/>
        <c:lblOffset val="100"/>
        <c:noMultiLvlLbl val="0"/>
      </c:catAx>
      <c:valAx>
        <c:axId val="36265344"/>
        <c:scaling>
          <c:orientation val="minMax"/>
        </c:scaling>
        <c:delete val="0"/>
        <c:axPos val="b"/>
        <c:majorGridlines/>
        <c:numFmt formatCode="General" sourceLinked="1"/>
        <c:majorTickMark val="out"/>
        <c:minorTickMark val="none"/>
        <c:tickLblPos val="nextTo"/>
        <c:crossAx val="36263808"/>
        <c:crosses val="autoZero"/>
        <c:crossBetween val="between"/>
      </c:valAx>
    </c:plotArea>
    <c:legend>
      <c:legendPos val="r"/>
      <c:layout>
        <c:manualLayout>
          <c:xMode val="edge"/>
          <c:yMode val="edge"/>
          <c:x val="0.7766830014372289"/>
          <c:y val="0.35178645654338819"/>
          <c:w val="0.18292475203648659"/>
          <c:h val="0.24802114784753443"/>
        </c:manualLayout>
      </c:layout>
      <c:overlay val="0"/>
    </c:legend>
    <c:plotVisOnly val="1"/>
    <c:dispBlanksAs val="gap"/>
    <c:showDLblsOverMax val="0"/>
  </c:chart>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E644652-EFAD-4A04-B425-9547F1A79EC9}" type="datetimeFigureOut">
              <a:rPr lang="en-GB" smtClean="0"/>
              <a:t>26/08/2020</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9D0F994-1E6B-49B1-8F07-12E271E5FBE3}" type="slidenum">
              <a:rPr lang="en-GB" smtClean="0"/>
              <a:t>‹#›</a:t>
            </a:fld>
            <a:endParaRPr lang="en-GB"/>
          </a:p>
        </p:txBody>
      </p:sp>
    </p:spTree>
    <p:extLst>
      <p:ext uri="{BB962C8B-B14F-4D97-AF65-F5344CB8AC3E}">
        <p14:creationId xmlns:p14="http://schemas.microsoft.com/office/powerpoint/2010/main" val="42480083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6AB557-3E53-4709-9DFC-38F66DA03723}" type="datetimeFigureOut">
              <a:rPr lang="en-GB" smtClean="0"/>
              <a:t>26/08/2020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69A780-9731-41B1-B209-CF0BC956DB12}" type="slidenum">
              <a:rPr lang="en-GB" smtClean="0"/>
              <a:t>‹#›</a:t>
            </a:fld>
            <a:endParaRPr lang="en-GB"/>
          </a:p>
        </p:txBody>
      </p:sp>
    </p:spTree>
    <p:extLst>
      <p:ext uri="{BB962C8B-B14F-4D97-AF65-F5344CB8AC3E}">
        <p14:creationId xmlns:p14="http://schemas.microsoft.com/office/powerpoint/2010/main" val="3909280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84B191C-72C4-4AC6-B79A-848BD975E7E6}" type="datetimeFigureOut">
              <a:rPr lang="en-GB" smtClean="0"/>
              <a:t>26/08/2020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A96C42-3361-4D11-AF5A-9D4DC51C6999}" type="slidenum">
              <a:rPr lang="en-GB" smtClean="0"/>
              <a:t>‹#›</a:t>
            </a:fld>
            <a:endParaRPr lang="en-GB"/>
          </a:p>
        </p:txBody>
      </p:sp>
    </p:spTree>
    <p:extLst>
      <p:ext uri="{BB962C8B-B14F-4D97-AF65-F5344CB8AC3E}">
        <p14:creationId xmlns:p14="http://schemas.microsoft.com/office/powerpoint/2010/main" val="2585838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84B191C-72C4-4AC6-B79A-848BD975E7E6}" type="datetimeFigureOut">
              <a:rPr lang="en-GB" smtClean="0"/>
              <a:t>26/08/2020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A96C42-3361-4D11-AF5A-9D4DC51C6999}" type="slidenum">
              <a:rPr lang="en-GB" smtClean="0"/>
              <a:t>‹#›</a:t>
            </a:fld>
            <a:endParaRPr lang="en-GB"/>
          </a:p>
        </p:txBody>
      </p:sp>
    </p:spTree>
    <p:extLst>
      <p:ext uri="{BB962C8B-B14F-4D97-AF65-F5344CB8AC3E}">
        <p14:creationId xmlns:p14="http://schemas.microsoft.com/office/powerpoint/2010/main" val="2325581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84B191C-72C4-4AC6-B79A-848BD975E7E6}" type="datetimeFigureOut">
              <a:rPr lang="en-GB" smtClean="0"/>
              <a:t>26/08/2020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A96C42-3361-4D11-AF5A-9D4DC51C6999}" type="slidenum">
              <a:rPr lang="en-GB" smtClean="0"/>
              <a:t>‹#›</a:t>
            </a:fld>
            <a:endParaRPr lang="en-GB"/>
          </a:p>
        </p:txBody>
      </p:sp>
    </p:spTree>
    <p:extLst>
      <p:ext uri="{BB962C8B-B14F-4D97-AF65-F5344CB8AC3E}">
        <p14:creationId xmlns:p14="http://schemas.microsoft.com/office/powerpoint/2010/main" val="2859878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84B191C-72C4-4AC6-B79A-848BD975E7E6}" type="datetimeFigureOut">
              <a:rPr lang="en-GB" smtClean="0"/>
              <a:t>26/08/2020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A96C42-3361-4D11-AF5A-9D4DC51C6999}" type="slidenum">
              <a:rPr lang="en-GB" smtClean="0"/>
              <a:t>‹#›</a:t>
            </a:fld>
            <a:endParaRPr lang="en-GB"/>
          </a:p>
        </p:txBody>
      </p:sp>
    </p:spTree>
    <p:extLst>
      <p:ext uri="{BB962C8B-B14F-4D97-AF65-F5344CB8AC3E}">
        <p14:creationId xmlns:p14="http://schemas.microsoft.com/office/powerpoint/2010/main" val="3701135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4B191C-72C4-4AC6-B79A-848BD975E7E6}" type="datetimeFigureOut">
              <a:rPr lang="en-GB" smtClean="0"/>
              <a:t>26/08/2020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A96C42-3361-4D11-AF5A-9D4DC51C6999}" type="slidenum">
              <a:rPr lang="en-GB" smtClean="0"/>
              <a:t>‹#›</a:t>
            </a:fld>
            <a:endParaRPr lang="en-GB"/>
          </a:p>
        </p:txBody>
      </p:sp>
    </p:spTree>
    <p:extLst>
      <p:ext uri="{BB962C8B-B14F-4D97-AF65-F5344CB8AC3E}">
        <p14:creationId xmlns:p14="http://schemas.microsoft.com/office/powerpoint/2010/main" val="374582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84B191C-72C4-4AC6-B79A-848BD975E7E6}" type="datetimeFigureOut">
              <a:rPr lang="en-GB" smtClean="0"/>
              <a:t>26/08/2020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A96C42-3361-4D11-AF5A-9D4DC51C6999}" type="slidenum">
              <a:rPr lang="en-GB" smtClean="0"/>
              <a:t>‹#›</a:t>
            </a:fld>
            <a:endParaRPr lang="en-GB"/>
          </a:p>
        </p:txBody>
      </p:sp>
    </p:spTree>
    <p:extLst>
      <p:ext uri="{BB962C8B-B14F-4D97-AF65-F5344CB8AC3E}">
        <p14:creationId xmlns:p14="http://schemas.microsoft.com/office/powerpoint/2010/main" val="904803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84B191C-72C4-4AC6-B79A-848BD975E7E6}" type="datetimeFigureOut">
              <a:rPr lang="en-GB" smtClean="0"/>
              <a:t>26/08/2020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A96C42-3361-4D11-AF5A-9D4DC51C6999}" type="slidenum">
              <a:rPr lang="en-GB" smtClean="0"/>
              <a:t>‹#›</a:t>
            </a:fld>
            <a:endParaRPr lang="en-GB"/>
          </a:p>
        </p:txBody>
      </p:sp>
    </p:spTree>
    <p:extLst>
      <p:ext uri="{BB962C8B-B14F-4D97-AF65-F5344CB8AC3E}">
        <p14:creationId xmlns:p14="http://schemas.microsoft.com/office/powerpoint/2010/main" val="38509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84B191C-72C4-4AC6-B79A-848BD975E7E6}" type="datetimeFigureOut">
              <a:rPr lang="en-GB" smtClean="0"/>
              <a:t>26/08/2020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AA96C42-3361-4D11-AF5A-9D4DC51C6999}" type="slidenum">
              <a:rPr lang="en-GB" smtClean="0"/>
              <a:t>‹#›</a:t>
            </a:fld>
            <a:endParaRPr lang="en-GB"/>
          </a:p>
        </p:txBody>
      </p:sp>
    </p:spTree>
    <p:extLst>
      <p:ext uri="{BB962C8B-B14F-4D97-AF65-F5344CB8AC3E}">
        <p14:creationId xmlns:p14="http://schemas.microsoft.com/office/powerpoint/2010/main" val="1845787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4B191C-72C4-4AC6-B79A-848BD975E7E6}" type="datetimeFigureOut">
              <a:rPr lang="en-GB" smtClean="0"/>
              <a:t>26/08/2020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AA96C42-3361-4D11-AF5A-9D4DC51C6999}" type="slidenum">
              <a:rPr lang="en-GB" smtClean="0"/>
              <a:t>‹#›</a:t>
            </a:fld>
            <a:endParaRPr lang="en-GB"/>
          </a:p>
        </p:txBody>
      </p:sp>
    </p:spTree>
    <p:extLst>
      <p:ext uri="{BB962C8B-B14F-4D97-AF65-F5344CB8AC3E}">
        <p14:creationId xmlns:p14="http://schemas.microsoft.com/office/powerpoint/2010/main" val="3404882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4B191C-72C4-4AC6-B79A-848BD975E7E6}" type="datetimeFigureOut">
              <a:rPr lang="en-GB" smtClean="0"/>
              <a:t>26/08/2020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A96C42-3361-4D11-AF5A-9D4DC51C6999}" type="slidenum">
              <a:rPr lang="en-GB" smtClean="0"/>
              <a:t>‹#›</a:t>
            </a:fld>
            <a:endParaRPr lang="en-GB"/>
          </a:p>
        </p:txBody>
      </p:sp>
    </p:spTree>
    <p:extLst>
      <p:ext uri="{BB962C8B-B14F-4D97-AF65-F5344CB8AC3E}">
        <p14:creationId xmlns:p14="http://schemas.microsoft.com/office/powerpoint/2010/main" val="2173941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4B191C-72C4-4AC6-B79A-848BD975E7E6}" type="datetimeFigureOut">
              <a:rPr lang="en-GB" smtClean="0"/>
              <a:t>26/08/2020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A96C42-3361-4D11-AF5A-9D4DC51C6999}" type="slidenum">
              <a:rPr lang="en-GB" smtClean="0"/>
              <a:t>‹#›</a:t>
            </a:fld>
            <a:endParaRPr lang="en-GB"/>
          </a:p>
        </p:txBody>
      </p:sp>
    </p:spTree>
    <p:extLst>
      <p:ext uri="{BB962C8B-B14F-4D97-AF65-F5344CB8AC3E}">
        <p14:creationId xmlns:p14="http://schemas.microsoft.com/office/powerpoint/2010/main" val="3080337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4B191C-72C4-4AC6-B79A-848BD975E7E6}" type="datetimeFigureOut">
              <a:rPr lang="en-GB" smtClean="0"/>
              <a:t>26/08/2020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A96C42-3361-4D11-AF5A-9D4DC51C6999}" type="slidenum">
              <a:rPr lang="en-GB" smtClean="0"/>
              <a:t>‹#›</a:t>
            </a:fld>
            <a:endParaRPr lang="en-GB"/>
          </a:p>
        </p:txBody>
      </p:sp>
    </p:spTree>
    <p:extLst>
      <p:ext uri="{BB962C8B-B14F-4D97-AF65-F5344CB8AC3E}">
        <p14:creationId xmlns:p14="http://schemas.microsoft.com/office/powerpoint/2010/main" val="13345520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audio" Target="../media/media1.wav"/><Relationship Id="rId1" Type="http://schemas.microsoft.com/office/2007/relationships/media" Target="../media/media1.wav"/><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844824"/>
            <a:ext cx="8136904" cy="1542033"/>
          </a:xfrm>
          <a:noFill/>
          <a:ln w="38100">
            <a:solidFill>
              <a:schemeClr val="accent1">
                <a:lumMod val="40000"/>
                <a:lumOff val="60000"/>
              </a:schemeClr>
            </a:solidFill>
          </a:ln>
        </p:spPr>
        <p:txBody>
          <a:bodyPr>
            <a:noAutofit/>
          </a:bodyPr>
          <a:lstStyle/>
          <a:p>
            <a:r>
              <a:rPr lang="en-US" sz="3200" b="1" dirty="0">
                <a:latin typeface="Arial" panose="020B0604020202020204" pitchFamily="34" charset="0"/>
                <a:cs typeface="Arial" panose="020B0604020202020204" pitchFamily="34" charset="0"/>
              </a:rPr>
              <a:t>Introducing Medicines Information </a:t>
            </a:r>
            <a:r>
              <a:rPr lang="en-US" sz="3200" b="1" dirty="0" smtClean="0">
                <a:latin typeface="Arial" panose="020B0604020202020204" pitchFamily="34" charset="0"/>
                <a:cs typeface="Arial" panose="020B0604020202020204" pitchFamily="34" charset="0"/>
              </a:rPr>
              <a:t>Training </a:t>
            </a:r>
            <a:r>
              <a:rPr lang="en-US" sz="3200" b="1" dirty="0">
                <a:latin typeface="Arial" panose="020B0604020202020204" pitchFamily="34" charset="0"/>
                <a:cs typeface="Arial" panose="020B0604020202020204" pitchFamily="34" charset="0"/>
              </a:rPr>
              <a:t>for </a:t>
            </a:r>
            <a:r>
              <a:rPr lang="en-US" sz="3200" b="1" dirty="0" smtClean="0">
                <a:latin typeface="Arial" panose="020B0604020202020204" pitchFamily="34" charset="0"/>
                <a:cs typeface="Arial" panose="020B0604020202020204" pitchFamily="34" charset="0"/>
              </a:rPr>
              <a:t>Pre-registration </a:t>
            </a:r>
            <a:r>
              <a:rPr lang="en-US" sz="3200" b="1" dirty="0">
                <a:latin typeface="Arial" panose="020B0604020202020204" pitchFamily="34" charset="0"/>
                <a:cs typeface="Arial" panose="020B0604020202020204" pitchFamily="34" charset="0"/>
              </a:rPr>
              <a:t>P</a:t>
            </a:r>
            <a:r>
              <a:rPr lang="en-US" sz="3200" b="1" dirty="0" smtClean="0">
                <a:latin typeface="Arial" panose="020B0604020202020204" pitchFamily="34" charset="0"/>
                <a:cs typeface="Arial" panose="020B0604020202020204" pitchFamily="34" charset="0"/>
              </a:rPr>
              <a:t>harmacy Technicians </a:t>
            </a:r>
            <a:endParaRPr lang="en-GB" sz="32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827584" y="4005064"/>
            <a:ext cx="7560840" cy="1752600"/>
          </a:xfrm>
        </p:spPr>
        <p:txBody>
          <a:bodyPr>
            <a:normAutofit/>
          </a:bodyPr>
          <a:lstStyle/>
          <a:p>
            <a:r>
              <a:rPr lang="en-GB" sz="1800" i="1" u="sng" dirty="0" smtClean="0">
                <a:solidFill>
                  <a:schemeClr val="tx1"/>
                </a:solidFill>
                <a:latin typeface="Arial" panose="020B0604020202020204" pitchFamily="34" charset="0"/>
                <a:cs typeface="Arial" panose="020B0604020202020204" pitchFamily="34" charset="0"/>
              </a:rPr>
              <a:t>Thaaranii Rajkumar</a:t>
            </a:r>
            <a:r>
              <a:rPr lang="en-GB" sz="1800" i="1" dirty="0" smtClean="0">
                <a:solidFill>
                  <a:schemeClr val="tx1"/>
                </a:solidFill>
                <a:latin typeface="Arial" panose="020B0604020202020204" pitchFamily="34" charset="0"/>
                <a:cs typeface="Arial" panose="020B0604020202020204" pitchFamily="34" charset="0"/>
              </a:rPr>
              <a:t>, Hannah Levene, Esther Wong, Angelica </a:t>
            </a:r>
            <a:r>
              <a:rPr lang="en-GB" sz="1800" i="1" dirty="0">
                <a:solidFill>
                  <a:schemeClr val="tx1"/>
                </a:solidFill>
                <a:latin typeface="Arial" panose="020B0604020202020204" pitchFamily="34" charset="0"/>
                <a:cs typeface="Arial" panose="020B0604020202020204" pitchFamily="34" charset="0"/>
              </a:rPr>
              <a:t>Steward </a:t>
            </a:r>
            <a:endParaRPr lang="en-GB" sz="1800" i="1" dirty="0" smtClean="0">
              <a:solidFill>
                <a:schemeClr val="tx1"/>
              </a:solidFill>
              <a:latin typeface="Arial" panose="020B0604020202020204" pitchFamily="34" charset="0"/>
              <a:cs typeface="Arial" panose="020B0604020202020204" pitchFamily="34" charset="0"/>
            </a:endParaRPr>
          </a:p>
          <a:p>
            <a:endParaRPr lang="en-GB" sz="1800" i="1" dirty="0">
              <a:solidFill>
                <a:schemeClr val="tx1"/>
              </a:solidFill>
              <a:latin typeface="Arial" panose="020B0604020202020204" pitchFamily="34" charset="0"/>
              <a:cs typeface="Arial" panose="020B0604020202020204" pitchFamily="34" charset="0"/>
            </a:endParaRPr>
          </a:p>
          <a:p>
            <a:r>
              <a:rPr lang="en-GB" sz="1800" i="1" dirty="0" smtClean="0">
                <a:solidFill>
                  <a:schemeClr val="tx1"/>
                </a:solidFill>
                <a:latin typeface="Arial" panose="020B0604020202020204" pitchFamily="34" charset="0"/>
                <a:cs typeface="Arial" panose="020B0604020202020204" pitchFamily="34" charset="0"/>
              </a:rPr>
              <a:t>Chelsea </a:t>
            </a:r>
            <a:r>
              <a:rPr lang="en-GB" sz="1800" i="1" dirty="0">
                <a:solidFill>
                  <a:schemeClr val="tx1"/>
                </a:solidFill>
                <a:latin typeface="Arial" panose="020B0604020202020204" pitchFamily="34" charset="0"/>
                <a:cs typeface="Arial" panose="020B0604020202020204" pitchFamily="34" charset="0"/>
              </a:rPr>
              <a:t>and Westminster NHS </a:t>
            </a:r>
            <a:r>
              <a:rPr lang="en-GB" sz="1800" i="1" dirty="0" smtClean="0">
                <a:solidFill>
                  <a:schemeClr val="tx1"/>
                </a:solidFill>
                <a:latin typeface="Arial" panose="020B0604020202020204" pitchFamily="34" charset="0"/>
                <a:cs typeface="Arial" panose="020B0604020202020204" pitchFamily="34" charset="0"/>
              </a:rPr>
              <a:t>Foundation Trust, London</a:t>
            </a:r>
          </a:p>
          <a:p>
            <a:endParaRPr lang="en-GB" sz="1800" dirty="0">
              <a:solidFill>
                <a:schemeClr val="tx1"/>
              </a:solidFill>
              <a:latin typeface="Arial" panose="020B0604020202020204" pitchFamily="34" charset="0"/>
              <a:cs typeface="Arial" panose="020B0604020202020204" pitchFamily="34" charset="0"/>
            </a:endParaRPr>
          </a:p>
        </p:txBody>
      </p:sp>
      <p:pic>
        <p:nvPicPr>
          <p:cNvPr id="4" name="Picture 3" descr="Image result for chelsea and westminster trust"/>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64088" y="5919313"/>
            <a:ext cx="3600400" cy="720080"/>
          </a:xfrm>
          <a:prstGeom prst="rect">
            <a:avLst/>
          </a:prstGeom>
          <a:noFill/>
          <a:extLst/>
        </p:spPr>
      </p:pic>
      <p:pic>
        <p:nvPicPr>
          <p:cNvPr id="5" name="Picture 4" descr="Image result for chelsea and westminster trust"/>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1520" y="6044264"/>
            <a:ext cx="1356469" cy="648072"/>
          </a:xfrm>
          <a:prstGeom prst="rect">
            <a:avLst/>
          </a:prstGeom>
          <a:noFill/>
          <a:extLst/>
        </p:spPr>
      </p:pic>
      <p:pic>
        <p:nvPicPr>
          <p:cNvPr id="8" name="Levene H">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8244408" y="260648"/>
            <a:ext cx="609600" cy="609600"/>
          </a:xfrm>
          <a:prstGeom prst="rect">
            <a:avLst/>
          </a:prstGeom>
        </p:spPr>
      </p:pic>
    </p:spTree>
    <p:extLst>
      <p:ext uri="{BB962C8B-B14F-4D97-AF65-F5344CB8AC3E}">
        <p14:creationId xmlns:p14="http://schemas.microsoft.com/office/powerpoint/2010/main" val="1639648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numSld="999" showWhenStopped="0">
                <p:cTn id="7" repeatCount="indefinite" fill="hold" display="0">
                  <p:stCondLst>
                    <p:cond delay="indefinite"/>
                  </p:stCondLst>
                  <p:endCondLst>
                    <p:cond evt="onStopAudio" delay="0">
                      <p:tgtEl>
                        <p:sldTgt/>
                      </p:tgtEl>
                    </p:cond>
                  </p:endCondLst>
                </p:cTn>
                <p:tgtEl>
                  <p:spTgt spid="8"/>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40000"/>
              <a:lumOff val="60000"/>
            </a:schemeClr>
          </a:solidFill>
        </p:spPr>
        <p:txBody>
          <a:bodyPr/>
          <a:lstStyle/>
          <a:p>
            <a:r>
              <a:rPr lang="en-US" sz="3200" b="1" dirty="0">
                <a:latin typeface="Arial" panose="020B0604020202020204" pitchFamily="34" charset="0"/>
                <a:cs typeface="Arial" panose="020B0604020202020204" pitchFamily="34" charset="0"/>
              </a:rPr>
              <a:t>Introduction</a:t>
            </a:r>
            <a:endParaRPr lang="en-GB"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67544" y="1817210"/>
            <a:ext cx="8229600" cy="4525963"/>
          </a:xfrm>
        </p:spPr>
        <p:txBody>
          <a:bodyPr>
            <a:normAutofit/>
          </a:bodyPr>
          <a:lstStyle/>
          <a:p>
            <a:pPr marL="0" indent="0">
              <a:buNone/>
            </a:pPr>
            <a:r>
              <a:rPr lang="en-US" sz="1800" dirty="0">
                <a:latin typeface="Arial" panose="020B0604020202020204" pitchFamily="34" charset="0"/>
                <a:cs typeface="Arial" panose="020B0604020202020204" pitchFamily="34" charset="0"/>
              </a:rPr>
              <a:t>Since 2017, Chelsea and Westminster Hospital </a:t>
            </a:r>
            <a:r>
              <a:rPr lang="en-US" sz="1800" dirty="0" smtClean="0">
                <a:latin typeface="Arial" panose="020B0604020202020204" pitchFamily="34" charset="0"/>
                <a:cs typeface="Arial" panose="020B0604020202020204" pitchFamily="34" charset="0"/>
              </a:rPr>
              <a:t>has </a:t>
            </a:r>
            <a:r>
              <a:rPr lang="en-US" sz="1800" dirty="0">
                <a:latin typeface="Arial" panose="020B0604020202020204" pitchFamily="34" charset="0"/>
                <a:cs typeface="Arial" panose="020B0604020202020204" pitchFamily="34" charset="0"/>
              </a:rPr>
              <a:t>offered a Medicines Information </a:t>
            </a:r>
            <a:r>
              <a:rPr lang="en-US" sz="1800" dirty="0" smtClean="0">
                <a:latin typeface="Arial" panose="020B0604020202020204" pitchFamily="34" charset="0"/>
                <a:cs typeface="Arial" panose="020B0604020202020204" pitchFamily="34" charset="0"/>
              </a:rPr>
              <a:t>rotation </a:t>
            </a:r>
            <a:r>
              <a:rPr lang="en-US" sz="1800" dirty="0">
                <a:latin typeface="Arial" panose="020B0604020202020204" pitchFamily="34" charset="0"/>
                <a:cs typeface="Arial" panose="020B0604020202020204" pitchFamily="34" charset="0"/>
              </a:rPr>
              <a:t>as part of their </a:t>
            </a:r>
            <a:r>
              <a:rPr lang="en-US" sz="1800" dirty="0" smtClean="0">
                <a:latin typeface="Arial" panose="020B0604020202020204" pitchFamily="34" charset="0"/>
                <a:cs typeface="Arial" panose="020B0604020202020204" pitchFamily="34" charset="0"/>
              </a:rPr>
              <a:t>pre-registration </a:t>
            </a:r>
            <a:r>
              <a:rPr lang="en-US" sz="1800" dirty="0">
                <a:latin typeface="Arial" panose="020B0604020202020204" pitchFamily="34" charset="0"/>
                <a:cs typeface="Arial" panose="020B0604020202020204" pitchFamily="34" charset="0"/>
              </a:rPr>
              <a:t>pharmacy technician (PTPT) training.  </a:t>
            </a:r>
            <a:endParaRPr lang="en-US" sz="1800" dirty="0" smtClean="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a:p>
            <a:pPr marL="0" indent="0">
              <a:buNone/>
            </a:pPr>
            <a:r>
              <a:rPr lang="en-US" sz="1800" dirty="0" smtClean="0">
                <a:latin typeface="Arial" panose="020B0604020202020204" pitchFamily="34" charset="0"/>
                <a:cs typeface="Arial" panose="020B0604020202020204" pitchFamily="34" charset="0"/>
              </a:rPr>
              <a:t>A </a:t>
            </a:r>
            <a:r>
              <a:rPr lang="en-US" sz="1800" dirty="0">
                <a:latin typeface="Arial" panose="020B0604020202020204" pitchFamily="34" charset="0"/>
                <a:cs typeface="Arial" panose="020B0604020202020204" pitchFamily="34" charset="0"/>
              </a:rPr>
              <a:t>pilot 4 week rotation was introduced in 2017 </a:t>
            </a:r>
            <a:r>
              <a:rPr lang="en-US" sz="1800" dirty="0" smtClean="0">
                <a:latin typeface="Arial" panose="020B0604020202020204" pitchFamily="34" charset="0"/>
                <a:cs typeface="Arial" panose="020B0604020202020204" pitchFamily="34" charset="0"/>
              </a:rPr>
              <a:t>and, following positive feedback, has subsequently been extended </a:t>
            </a:r>
            <a:r>
              <a:rPr lang="en-US" sz="1800" dirty="0">
                <a:latin typeface="Arial" panose="020B0604020202020204" pitchFamily="34" charset="0"/>
                <a:cs typeface="Arial" panose="020B0604020202020204" pitchFamily="34" charset="0"/>
              </a:rPr>
              <a:t>to </a:t>
            </a:r>
            <a:r>
              <a:rPr lang="en-US" sz="1800" dirty="0" smtClean="0">
                <a:latin typeface="Arial" panose="020B0604020202020204" pitchFamily="34" charset="0"/>
                <a:cs typeface="Arial" panose="020B0604020202020204" pitchFamily="34" charset="0"/>
              </a:rPr>
              <a:t>a duration </a:t>
            </a:r>
            <a:r>
              <a:rPr lang="en-US" sz="1800" dirty="0">
                <a:latin typeface="Arial" panose="020B0604020202020204" pitchFamily="34" charset="0"/>
                <a:cs typeface="Arial" panose="020B0604020202020204" pitchFamily="34" charset="0"/>
              </a:rPr>
              <a:t>of eight weeks. </a:t>
            </a:r>
            <a:endParaRPr lang="en-US" sz="1800" dirty="0" smtClean="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a:p>
            <a:pPr marL="0" indent="0">
              <a:buNone/>
            </a:pPr>
            <a:r>
              <a:rPr lang="en-US" sz="1800" dirty="0" smtClean="0">
                <a:latin typeface="Arial" panose="020B0604020202020204" pitchFamily="34" charset="0"/>
                <a:cs typeface="Arial" panose="020B0604020202020204" pitchFamily="34" charset="0"/>
              </a:rPr>
              <a:t>Research has shown that only very few MI </a:t>
            </a:r>
            <a:r>
              <a:rPr lang="en-US" sz="1800" dirty="0" err="1" smtClean="0">
                <a:latin typeface="Arial" panose="020B0604020202020204" pitchFamily="34" charset="0"/>
                <a:cs typeface="Arial" panose="020B0604020202020204" pitchFamily="34" charset="0"/>
              </a:rPr>
              <a:t>centres</a:t>
            </a:r>
            <a:r>
              <a:rPr lang="en-US" sz="1800" dirty="0" smtClean="0">
                <a:latin typeface="Arial" panose="020B0604020202020204" pitchFamily="34" charset="0"/>
                <a:cs typeface="Arial" panose="020B0604020202020204" pitchFamily="34" charset="0"/>
              </a:rPr>
              <a:t> currently offer training for PTPTs, however an MI rotation could help to improve clinical knowledge and support in other established rotations.</a:t>
            </a:r>
          </a:p>
          <a:p>
            <a:pPr marL="0" indent="0">
              <a:buNone/>
            </a:pPr>
            <a:endParaRPr lang="en-US" sz="1800" dirty="0">
              <a:latin typeface="Arial" panose="020B0604020202020204" pitchFamily="34" charset="0"/>
              <a:cs typeface="Arial" panose="020B0604020202020204" pitchFamily="34" charset="0"/>
            </a:endParaRPr>
          </a:p>
          <a:p>
            <a:pPr marL="0" indent="0">
              <a:buNone/>
            </a:pPr>
            <a:endParaRPr lang="en-US" sz="1800" dirty="0" smtClean="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a:p>
            <a:pPr marL="0" indent="0">
              <a:buNone/>
            </a:pPr>
            <a:endParaRPr lang="en-US" sz="1800" dirty="0" smtClean="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a:p>
            <a:pPr marL="0" indent="0">
              <a:buNone/>
            </a:pPr>
            <a:endParaRPr lang="en-US" sz="1800" dirty="0" smtClean="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a:p>
            <a:pPr marL="0" indent="0">
              <a:buNone/>
            </a:pPr>
            <a:endParaRPr lang="en-US" sz="1800" dirty="0" smtClean="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a:p>
            <a:pPr marL="0" indent="0">
              <a:buNone/>
            </a:pPr>
            <a:endParaRPr lang="en-US" sz="1800" dirty="0" smtClean="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a:p>
            <a:pPr marL="0" indent="0">
              <a:buNone/>
            </a:pPr>
            <a:endParaRPr lang="en-GB" sz="1800" dirty="0">
              <a:latin typeface="Arial" panose="020B0604020202020204" pitchFamily="34" charset="0"/>
              <a:cs typeface="Arial" panose="020B0604020202020204" pitchFamily="34" charset="0"/>
            </a:endParaRPr>
          </a:p>
        </p:txBody>
      </p:sp>
      <p:pic>
        <p:nvPicPr>
          <p:cNvPr id="10" name="Picture 9" descr="Image result for chelsea and westminster trust"/>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4088" y="5919313"/>
            <a:ext cx="3600400" cy="720080"/>
          </a:xfrm>
          <a:prstGeom prst="rect">
            <a:avLst/>
          </a:prstGeom>
          <a:noFill/>
          <a:extLst/>
        </p:spPr>
      </p:pic>
      <p:pic>
        <p:nvPicPr>
          <p:cNvPr id="11" name="Picture 10" descr="Image result for chelsea and westminster trust"/>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6044264"/>
            <a:ext cx="1356469" cy="648072"/>
          </a:xfrm>
          <a:prstGeom prst="rect">
            <a:avLst/>
          </a:prstGeom>
          <a:noFill/>
          <a:extLst/>
        </p:spPr>
      </p:pic>
    </p:spTree>
    <p:extLst>
      <p:ext uri="{BB962C8B-B14F-4D97-AF65-F5344CB8AC3E}">
        <p14:creationId xmlns:p14="http://schemas.microsoft.com/office/powerpoint/2010/main" val="31817660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40000"/>
              <a:lumOff val="60000"/>
            </a:schemeClr>
          </a:solidFill>
        </p:spPr>
        <p:txBody>
          <a:bodyPr>
            <a:normAutofit/>
          </a:bodyPr>
          <a:lstStyle/>
          <a:p>
            <a:r>
              <a:rPr lang="en-GB" sz="3200" b="1" dirty="0" smtClean="0">
                <a:latin typeface="Arial" panose="020B0604020202020204" pitchFamily="34" charset="0"/>
                <a:cs typeface="Arial" panose="020B0604020202020204" pitchFamily="34" charset="0"/>
              </a:rPr>
              <a:t>Method and Results</a:t>
            </a:r>
            <a:endParaRPr lang="en-GB"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67544" y="1988840"/>
            <a:ext cx="3178696" cy="4497362"/>
          </a:xfrm>
        </p:spPr>
        <p:txBody>
          <a:bodyPr>
            <a:normAutofit fontScale="85000" lnSpcReduction="10000"/>
          </a:bodyPr>
          <a:lstStyle/>
          <a:p>
            <a:pPr marL="0" indent="0" algn="just">
              <a:buNone/>
            </a:pPr>
            <a:r>
              <a:rPr lang="en-GB" sz="1700" dirty="0" smtClean="0">
                <a:latin typeface="Arial" panose="020B0604020202020204" pitchFamily="34" charset="0"/>
                <a:cs typeface="Arial" panose="020B0604020202020204" pitchFamily="34" charset="0"/>
              </a:rPr>
              <a:t>Data </a:t>
            </a:r>
            <a:r>
              <a:rPr lang="en-GB" sz="1700" dirty="0">
                <a:latin typeface="Arial" panose="020B0604020202020204" pitchFamily="34" charset="0"/>
                <a:cs typeface="Arial" panose="020B0604020202020204" pitchFamily="34" charset="0"/>
              </a:rPr>
              <a:t>was extracted from MiDatabank and information was gathered regarding the number and type of enquiries that each PTPT completed during their rotation. </a:t>
            </a:r>
            <a:endParaRPr lang="en-GB" sz="1700" dirty="0" smtClean="0">
              <a:latin typeface="Arial" panose="020B0604020202020204" pitchFamily="34" charset="0"/>
              <a:cs typeface="Arial" panose="020B0604020202020204" pitchFamily="34" charset="0"/>
            </a:endParaRPr>
          </a:p>
          <a:p>
            <a:pPr marL="0" indent="0" algn="just">
              <a:buNone/>
            </a:pPr>
            <a:endParaRPr lang="en-GB" sz="1700" dirty="0">
              <a:latin typeface="Arial" panose="020B0604020202020204" pitchFamily="34" charset="0"/>
              <a:cs typeface="Arial" panose="020B0604020202020204" pitchFamily="34" charset="0"/>
            </a:endParaRPr>
          </a:p>
          <a:p>
            <a:pPr marL="0" indent="0" algn="just">
              <a:buNone/>
            </a:pPr>
            <a:r>
              <a:rPr lang="en-GB" sz="1700" dirty="0" smtClean="0">
                <a:latin typeface="Arial" panose="020B0604020202020204" pitchFamily="34" charset="0"/>
                <a:cs typeface="Arial" panose="020B0604020202020204" pitchFamily="34" charset="0"/>
              </a:rPr>
              <a:t>Enquiries </a:t>
            </a:r>
            <a:r>
              <a:rPr lang="en-GB" sz="1700" dirty="0">
                <a:latin typeface="Arial" panose="020B0604020202020204" pitchFamily="34" charset="0"/>
                <a:cs typeface="Arial" panose="020B0604020202020204" pitchFamily="34" charset="0"/>
              </a:rPr>
              <a:t>completed by the PTPT </a:t>
            </a:r>
            <a:r>
              <a:rPr lang="en-GB" sz="1700" dirty="0" smtClean="0">
                <a:latin typeface="Arial" panose="020B0604020202020204" pitchFamily="34" charset="0"/>
                <a:cs typeface="Arial" panose="020B0604020202020204" pitchFamily="34" charset="0"/>
              </a:rPr>
              <a:t>were </a:t>
            </a:r>
            <a:r>
              <a:rPr lang="en-GB" sz="1700" dirty="0">
                <a:latin typeface="Arial" panose="020B0604020202020204" pitchFamily="34" charset="0"/>
                <a:cs typeface="Arial" panose="020B0604020202020204" pitchFamily="34" charset="0"/>
              </a:rPr>
              <a:t>categorised by </a:t>
            </a:r>
            <a:r>
              <a:rPr lang="en-GB" sz="1700" dirty="0" smtClean="0">
                <a:latin typeface="Arial" panose="020B0604020202020204" pitchFamily="34" charset="0"/>
                <a:cs typeface="Arial" panose="020B0604020202020204" pitchFamily="34" charset="0"/>
              </a:rPr>
              <a:t>enquiry type.  </a:t>
            </a:r>
            <a:r>
              <a:rPr lang="en-GB" sz="1700" dirty="0">
                <a:latin typeface="Arial" panose="020B0604020202020204" pitchFamily="34" charset="0"/>
                <a:cs typeface="Arial" panose="020B0604020202020204" pitchFamily="34" charset="0"/>
              </a:rPr>
              <a:t>The data was then analysed to assess the variety of enquiries completed by the PTPT</a:t>
            </a:r>
            <a:r>
              <a:rPr lang="en-GB" sz="1700" dirty="0" smtClean="0">
                <a:latin typeface="Arial" panose="020B0604020202020204" pitchFamily="34" charset="0"/>
                <a:cs typeface="Arial" panose="020B0604020202020204" pitchFamily="34" charset="0"/>
              </a:rPr>
              <a:t>.</a:t>
            </a:r>
          </a:p>
          <a:p>
            <a:pPr marL="0" indent="0" algn="just">
              <a:buNone/>
            </a:pPr>
            <a:endParaRPr lang="en-GB" sz="1700" dirty="0" smtClean="0">
              <a:latin typeface="Arial" panose="020B0604020202020204" pitchFamily="34" charset="0"/>
              <a:cs typeface="Arial" panose="020B0604020202020204" pitchFamily="34" charset="0"/>
            </a:endParaRPr>
          </a:p>
          <a:p>
            <a:pPr marL="0" indent="0" algn="just">
              <a:buNone/>
            </a:pPr>
            <a:r>
              <a:rPr lang="en-GB" sz="1700" dirty="0">
                <a:latin typeface="Arial" panose="020B0604020202020204" pitchFamily="34" charset="0"/>
                <a:cs typeface="Arial" panose="020B0604020202020204" pitchFamily="34" charset="0"/>
              </a:rPr>
              <a:t>The results show that each PTPT completed five main types of enquiries; interactions, adverse effects, formulation, stability and travel vaccination. </a:t>
            </a:r>
          </a:p>
          <a:p>
            <a:pPr marL="0" indent="0">
              <a:buNone/>
            </a:pPr>
            <a:endParaRPr lang="en-GB" sz="1800" dirty="0" smtClean="0">
              <a:latin typeface="Arial" panose="020B0604020202020204" pitchFamily="34" charset="0"/>
              <a:cs typeface="Arial" panose="020B0604020202020204" pitchFamily="34" charset="0"/>
            </a:endParaRPr>
          </a:p>
          <a:p>
            <a:pPr marL="0" indent="0">
              <a:buNone/>
            </a:pPr>
            <a:r>
              <a:rPr lang="en-GB" sz="1800" dirty="0">
                <a:latin typeface="Arial" panose="020B0604020202020204" pitchFamily="34" charset="0"/>
                <a:cs typeface="Arial" panose="020B0604020202020204" pitchFamily="34" charset="0"/>
              </a:rPr>
              <a:t/>
            </a:r>
            <a:br>
              <a:rPr lang="en-GB" sz="1800" dirty="0">
                <a:latin typeface="Arial" panose="020B0604020202020204" pitchFamily="34" charset="0"/>
                <a:cs typeface="Arial" panose="020B0604020202020204" pitchFamily="34" charset="0"/>
              </a:rPr>
            </a:br>
            <a:endParaRPr lang="en-GB" sz="1800" dirty="0" smtClean="0">
              <a:latin typeface="Arial" panose="020B0604020202020204" pitchFamily="34" charset="0"/>
              <a:cs typeface="Arial" panose="020B0604020202020204" pitchFamily="34" charset="0"/>
            </a:endParaRPr>
          </a:p>
          <a:p>
            <a:pPr marL="0" indent="0">
              <a:buNone/>
            </a:pPr>
            <a:endParaRPr lang="en-GB" dirty="0"/>
          </a:p>
        </p:txBody>
      </p:sp>
      <p:pic>
        <p:nvPicPr>
          <p:cNvPr id="7" name="Picture 6" descr="Image result for chelsea and westminster trust"/>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4088" y="5919313"/>
            <a:ext cx="3600400" cy="720080"/>
          </a:xfrm>
          <a:prstGeom prst="rect">
            <a:avLst/>
          </a:prstGeom>
          <a:noFill/>
          <a:extLst/>
        </p:spPr>
      </p:pic>
      <p:pic>
        <p:nvPicPr>
          <p:cNvPr id="8" name="Picture 7" descr="Image result for chelsea and westminster trust"/>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6044264"/>
            <a:ext cx="1356469" cy="648072"/>
          </a:xfrm>
          <a:prstGeom prst="rect">
            <a:avLst/>
          </a:prstGeom>
          <a:noFill/>
          <a:extLst/>
        </p:spPr>
      </p:pic>
      <p:graphicFrame>
        <p:nvGraphicFramePr>
          <p:cNvPr id="9" name="Chart 8"/>
          <p:cNvGraphicFramePr/>
          <p:nvPr>
            <p:extLst>
              <p:ext uri="{D42A27DB-BD31-4B8C-83A1-F6EECF244321}">
                <p14:modId xmlns:p14="http://schemas.microsoft.com/office/powerpoint/2010/main" val="3744542965"/>
              </p:ext>
            </p:extLst>
          </p:nvPr>
        </p:nvGraphicFramePr>
        <p:xfrm>
          <a:off x="3635896" y="1484784"/>
          <a:ext cx="5659502" cy="472256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3305133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40000"/>
              <a:lumOff val="60000"/>
            </a:schemeClr>
          </a:solidFill>
        </p:spPr>
        <p:txBody>
          <a:bodyPr>
            <a:normAutofit fontScale="90000"/>
          </a:bodyPr>
          <a:lstStyle/>
          <a:p>
            <a:r>
              <a:rPr lang="en-GB" sz="3600" b="1" dirty="0" smtClean="0">
                <a:latin typeface="Arial" panose="020B0604020202020204" pitchFamily="34" charset="0"/>
                <a:cs typeface="Arial" panose="020B0604020202020204" pitchFamily="34" charset="0"/>
              </a:rPr>
              <a:t/>
            </a:r>
            <a:br>
              <a:rPr lang="en-GB" sz="3600" b="1" dirty="0" smtClean="0">
                <a:latin typeface="Arial" panose="020B0604020202020204" pitchFamily="34" charset="0"/>
                <a:cs typeface="Arial" panose="020B0604020202020204" pitchFamily="34" charset="0"/>
              </a:rPr>
            </a:br>
            <a:r>
              <a:rPr lang="en-GB" sz="3600" b="1" dirty="0" smtClean="0">
                <a:latin typeface="Arial" panose="020B0604020202020204" pitchFamily="34" charset="0"/>
                <a:cs typeface="Arial" panose="020B0604020202020204" pitchFamily="34" charset="0"/>
              </a:rPr>
              <a:t>Discussion, Conclusion &amp; Recommendations</a:t>
            </a:r>
            <a:r>
              <a:rPr lang="en-GB" sz="4000" b="1" dirty="0" smtClean="0">
                <a:latin typeface="Arial" panose="020B0604020202020204" pitchFamily="34" charset="0"/>
                <a:cs typeface="Arial" panose="020B0604020202020204" pitchFamily="34" charset="0"/>
              </a:rPr>
              <a:t/>
            </a:r>
            <a:br>
              <a:rPr lang="en-GB" sz="4000" b="1" dirty="0" smtClean="0">
                <a:latin typeface="Arial" panose="020B0604020202020204" pitchFamily="34" charset="0"/>
                <a:cs typeface="Arial" panose="020B0604020202020204" pitchFamily="34" charset="0"/>
              </a:rPr>
            </a:br>
            <a:endParaRPr lang="en-GB" sz="40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67544" y="1843503"/>
            <a:ext cx="8229600" cy="4848833"/>
          </a:xfrm>
        </p:spPr>
        <p:txBody>
          <a:bodyPr>
            <a:normAutofit/>
          </a:bodyPr>
          <a:lstStyle/>
          <a:p>
            <a:pPr marL="0" indent="0">
              <a:buNone/>
            </a:pPr>
            <a:r>
              <a:rPr lang="en-GB" sz="1600" dirty="0">
                <a:latin typeface="Arial" panose="020B0604020202020204" pitchFamily="34" charset="0"/>
                <a:cs typeface="Arial" panose="020B0604020202020204" pitchFamily="34" charset="0"/>
              </a:rPr>
              <a:t>The results show that over the years, the number of enquiries that the PTPTs have dealt with has significantly increased. Subsequent years have shown growth in workload therefore increasing the amount of enquiries being given to the PTPTs to complete. The most common type of enquiries completed are stability and </a:t>
            </a:r>
            <a:r>
              <a:rPr lang="en-GB" sz="1600" dirty="0" smtClean="0">
                <a:latin typeface="Arial" panose="020B0604020202020204" pitchFamily="34" charset="0"/>
                <a:cs typeface="Arial" panose="020B0604020202020204" pitchFamily="34" charset="0"/>
              </a:rPr>
              <a:t>interactions.</a:t>
            </a:r>
          </a:p>
          <a:p>
            <a:pPr marL="0" indent="0">
              <a:buNone/>
            </a:pPr>
            <a:endParaRPr lang="en-GB" sz="1600" dirty="0">
              <a:latin typeface="Arial" panose="020B0604020202020204" pitchFamily="34" charset="0"/>
              <a:cs typeface="Arial" panose="020B0604020202020204" pitchFamily="34" charset="0"/>
            </a:endParaRPr>
          </a:p>
          <a:p>
            <a:pPr marL="0" indent="0">
              <a:buNone/>
            </a:pPr>
            <a:r>
              <a:rPr lang="en-GB" sz="1600" dirty="0">
                <a:latin typeface="Arial" panose="020B0604020202020204" pitchFamily="34" charset="0"/>
                <a:cs typeface="Arial" panose="020B0604020202020204" pitchFamily="34" charset="0"/>
              </a:rPr>
              <a:t>This evaluation highlights the development of the Medicines Information training provided for PTPTs at Chelsea and Westminster Hospital. It shows that having a rotation </a:t>
            </a:r>
            <a:r>
              <a:rPr lang="en-GB" sz="1600" dirty="0" smtClean="0">
                <a:latin typeface="Arial" panose="020B0604020202020204" pitchFamily="34" charset="0"/>
                <a:cs typeface="Arial" panose="020B0604020202020204" pitchFamily="34" charset="0"/>
              </a:rPr>
              <a:t>in an </a:t>
            </a:r>
            <a:r>
              <a:rPr lang="en-GB" sz="1600" dirty="0">
                <a:latin typeface="Arial" panose="020B0604020202020204" pitchFamily="34" charset="0"/>
                <a:cs typeface="Arial" panose="020B0604020202020204" pitchFamily="34" charset="0"/>
              </a:rPr>
              <a:t>MI </a:t>
            </a:r>
            <a:r>
              <a:rPr lang="en-GB" sz="1600" dirty="0" smtClean="0">
                <a:latin typeface="Arial" panose="020B0604020202020204" pitchFamily="34" charset="0"/>
                <a:cs typeface="Arial" panose="020B0604020202020204" pitchFamily="34" charset="0"/>
              </a:rPr>
              <a:t>centre </a:t>
            </a:r>
            <a:r>
              <a:rPr lang="en-GB" sz="1600" dirty="0">
                <a:latin typeface="Arial" panose="020B0604020202020204" pitchFamily="34" charset="0"/>
                <a:cs typeface="Arial" panose="020B0604020202020204" pitchFamily="34" charset="0"/>
              </a:rPr>
              <a:t>will help PTPTs develop their clinical skills by having experience in using appropriate standard resources by completing a variety of enquiries. </a:t>
            </a:r>
            <a:endParaRPr lang="en-GB" sz="1600" dirty="0" smtClean="0">
              <a:latin typeface="Arial" panose="020B0604020202020204" pitchFamily="34" charset="0"/>
              <a:cs typeface="Arial" panose="020B0604020202020204" pitchFamily="34" charset="0"/>
            </a:endParaRPr>
          </a:p>
          <a:p>
            <a:pPr marL="0" indent="0">
              <a:buNone/>
            </a:pPr>
            <a:endParaRPr lang="en-GB" sz="1600" dirty="0">
              <a:latin typeface="Arial" panose="020B0604020202020204" pitchFamily="34" charset="0"/>
              <a:cs typeface="Arial" panose="020B0604020202020204" pitchFamily="34" charset="0"/>
            </a:endParaRPr>
          </a:p>
          <a:p>
            <a:pPr marL="0" indent="0">
              <a:buNone/>
            </a:pPr>
            <a:r>
              <a:rPr lang="en-GB" sz="1600" dirty="0" smtClean="0">
                <a:latin typeface="Arial" panose="020B0604020202020204" pitchFamily="34" charset="0"/>
                <a:cs typeface="Arial" panose="020B0604020202020204" pitchFamily="34" charset="0"/>
              </a:rPr>
              <a:t>PTPT </a:t>
            </a:r>
            <a:r>
              <a:rPr lang="en-GB" sz="1600" dirty="0">
                <a:latin typeface="Arial" panose="020B0604020202020204" pitchFamily="34" charset="0"/>
                <a:cs typeface="Arial" panose="020B0604020202020204" pitchFamily="34" charset="0"/>
              </a:rPr>
              <a:t>feedback </a:t>
            </a:r>
            <a:r>
              <a:rPr lang="en-GB" sz="1600" dirty="0" smtClean="0">
                <a:latin typeface="Arial" panose="020B0604020202020204" pitchFamily="34" charset="0"/>
                <a:cs typeface="Arial" panose="020B0604020202020204" pitchFamily="34" charset="0"/>
              </a:rPr>
              <a:t>has </a:t>
            </a:r>
            <a:r>
              <a:rPr lang="en-GB" sz="1600" dirty="0">
                <a:latin typeface="Arial" panose="020B0604020202020204" pitchFamily="34" charset="0"/>
                <a:cs typeface="Arial" panose="020B0604020202020204" pitchFamily="34" charset="0"/>
              </a:rPr>
              <a:t>been extremely positive and they </a:t>
            </a:r>
            <a:r>
              <a:rPr lang="en-GB" sz="1600" dirty="0" smtClean="0">
                <a:latin typeface="Arial" panose="020B0604020202020204" pitchFamily="34" charset="0"/>
                <a:cs typeface="Arial" panose="020B0604020202020204" pitchFamily="34" charset="0"/>
              </a:rPr>
              <a:t>report having </a:t>
            </a:r>
            <a:r>
              <a:rPr lang="en-GB" sz="1600" dirty="0">
                <a:latin typeface="Arial" panose="020B0604020202020204" pitchFamily="34" charset="0"/>
                <a:cs typeface="Arial" panose="020B0604020202020204" pitchFamily="34" charset="0"/>
              </a:rPr>
              <a:t>thoroughly enjoyed </a:t>
            </a:r>
            <a:r>
              <a:rPr lang="en-GB" sz="1600" dirty="0" smtClean="0">
                <a:latin typeface="Arial" panose="020B0604020202020204" pitchFamily="34" charset="0"/>
                <a:cs typeface="Arial" panose="020B0604020202020204" pitchFamily="34" charset="0"/>
              </a:rPr>
              <a:t>their rotation where they feel that </a:t>
            </a:r>
            <a:r>
              <a:rPr lang="en-GB" sz="1600" dirty="0">
                <a:latin typeface="Arial" panose="020B0604020202020204" pitchFamily="34" charset="0"/>
                <a:cs typeface="Arial" panose="020B0604020202020204" pitchFamily="34" charset="0"/>
              </a:rPr>
              <a:t>they have gained transferable skills which will become useful as they progress </a:t>
            </a:r>
            <a:r>
              <a:rPr lang="en-GB" sz="1600" dirty="0" smtClean="0">
                <a:latin typeface="Arial" panose="020B0604020202020204" pitchFamily="34" charset="0"/>
                <a:cs typeface="Arial" panose="020B0604020202020204" pitchFamily="34" charset="0"/>
              </a:rPr>
              <a:t>to </a:t>
            </a:r>
            <a:r>
              <a:rPr lang="en-GB" sz="1600" dirty="0">
                <a:latin typeface="Arial" panose="020B0604020202020204" pitchFamily="34" charset="0"/>
                <a:cs typeface="Arial" panose="020B0604020202020204" pitchFamily="34" charset="0"/>
              </a:rPr>
              <a:t>becoming a qualified technician.</a:t>
            </a:r>
          </a:p>
          <a:p>
            <a:pPr marL="0" indent="0">
              <a:buNone/>
            </a:pPr>
            <a:endParaRPr lang="en-GB" sz="800" i="1" dirty="0" smtClean="0">
              <a:latin typeface="Arial" panose="020B0604020202020204" pitchFamily="34" charset="0"/>
              <a:cs typeface="Arial" panose="020B0604020202020204" pitchFamily="34" charset="0"/>
            </a:endParaRPr>
          </a:p>
          <a:p>
            <a:pPr marL="0" indent="0">
              <a:buNone/>
            </a:pPr>
            <a:r>
              <a:rPr lang="en-GB" sz="800" dirty="0" smtClean="0">
                <a:latin typeface="Arial" panose="020B0604020202020204" pitchFamily="34" charset="0"/>
                <a:cs typeface="Arial" panose="020B0604020202020204" pitchFamily="34" charset="0"/>
              </a:rPr>
              <a:t>                                                                                                                                                   </a:t>
            </a:r>
            <a:endParaRPr lang="en-GB" sz="800" i="1" dirty="0">
              <a:latin typeface="Arial" panose="020B0604020202020204" pitchFamily="34" charset="0"/>
              <a:cs typeface="Arial" panose="020B0604020202020204" pitchFamily="34" charset="0"/>
            </a:endParaRPr>
          </a:p>
          <a:p>
            <a:pPr marL="0" indent="0">
              <a:buNone/>
            </a:pPr>
            <a:endParaRPr lang="en-GB" sz="800" i="1" dirty="0" smtClean="0">
              <a:latin typeface="Arial" panose="020B0604020202020204" pitchFamily="34" charset="0"/>
              <a:cs typeface="Arial" panose="020B0604020202020204" pitchFamily="34" charset="0"/>
            </a:endParaRPr>
          </a:p>
          <a:p>
            <a:pPr marL="0" indent="0">
              <a:buNone/>
            </a:pPr>
            <a:r>
              <a:rPr lang="en-GB" sz="800" i="1" dirty="0" smtClean="0">
                <a:latin typeface="Arial" panose="020B0604020202020204" pitchFamily="34" charset="0"/>
                <a:cs typeface="Arial" panose="020B0604020202020204" pitchFamily="34" charset="0"/>
              </a:rPr>
              <a:t>Reference</a:t>
            </a:r>
            <a:endParaRPr lang="en-GB" sz="800" dirty="0">
              <a:latin typeface="Arial" panose="020B0604020202020204" pitchFamily="34" charset="0"/>
              <a:cs typeface="Arial" panose="020B0604020202020204" pitchFamily="34" charset="0"/>
            </a:endParaRPr>
          </a:p>
          <a:p>
            <a:pPr marL="0" indent="0">
              <a:buNone/>
            </a:pPr>
            <a:r>
              <a:rPr lang="en-GB" sz="800" dirty="0" smtClean="0">
                <a:latin typeface="Arial" panose="020B0604020202020204" pitchFamily="34" charset="0"/>
                <a:cs typeface="Arial" panose="020B0604020202020204" pitchFamily="34" charset="0"/>
              </a:rPr>
              <a:t>COACS</a:t>
            </a:r>
            <a:r>
              <a:rPr lang="en-GB" sz="800" dirty="0">
                <a:latin typeface="Arial" panose="020B0604020202020204" pitchFamily="34" charset="0"/>
                <a:cs typeface="Arial" panose="020B0604020202020204" pitchFamily="34" charset="0"/>
              </a:rPr>
              <a:t>. MiDatabank Enquiry Manager v3.2. Date accessed: 05 June 2020</a:t>
            </a:r>
          </a:p>
          <a:p>
            <a:pPr marL="0" indent="0">
              <a:buNone/>
            </a:pPr>
            <a:endParaRPr lang="en-GB" sz="800" dirty="0" smtClean="0">
              <a:latin typeface="Arial" panose="020B0604020202020204" pitchFamily="34" charset="0"/>
              <a:cs typeface="Arial" panose="020B0604020202020204" pitchFamily="34" charset="0"/>
            </a:endParaRPr>
          </a:p>
          <a:p>
            <a:pPr marL="0" indent="0">
              <a:buNone/>
            </a:pPr>
            <a:endParaRPr lang="en-GB" sz="800" dirty="0">
              <a:latin typeface="Arial" panose="020B0604020202020204" pitchFamily="34" charset="0"/>
              <a:cs typeface="Arial" panose="020B0604020202020204" pitchFamily="34" charset="0"/>
            </a:endParaRPr>
          </a:p>
          <a:p>
            <a:pPr marL="0" indent="0">
              <a:buNone/>
            </a:pPr>
            <a:endParaRPr lang="en-GB" sz="800" dirty="0" smtClean="0">
              <a:latin typeface="Arial" panose="020B0604020202020204" pitchFamily="34" charset="0"/>
              <a:cs typeface="Arial" panose="020B0604020202020204" pitchFamily="34" charset="0"/>
            </a:endParaRPr>
          </a:p>
          <a:p>
            <a:pPr marL="0" indent="0">
              <a:buNone/>
            </a:pPr>
            <a:endParaRPr lang="en-GB" sz="800" dirty="0">
              <a:latin typeface="Arial" panose="020B0604020202020204" pitchFamily="34" charset="0"/>
              <a:cs typeface="Arial" panose="020B0604020202020204" pitchFamily="34" charset="0"/>
            </a:endParaRPr>
          </a:p>
          <a:p>
            <a:pPr marL="0" indent="0">
              <a:buNone/>
            </a:pPr>
            <a:endParaRPr lang="en-GB" sz="800" dirty="0" smtClean="0">
              <a:latin typeface="Arial" panose="020B0604020202020204" pitchFamily="34" charset="0"/>
              <a:cs typeface="Arial" panose="020B0604020202020204" pitchFamily="34" charset="0"/>
            </a:endParaRPr>
          </a:p>
          <a:p>
            <a:pPr marL="0" indent="0">
              <a:buNone/>
            </a:pPr>
            <a:endParaRPr lang="en-GB" sz="1800" dirty="0"/>
          </a:p>
          <a:p>
            <a:pPr marL="0" indent="0">
              <a:buNone/>
            </a:pPr>
            <a:endParaRPr lang="en-GB" sz="1800" dirty="0"/>
          </a:p>
          <a:p>
            <a:pPr marL="0" indent="0">
              <a:buNone/>
            </a:pPr>
            <a:endParaRPr lang="en-GB" sz="1800" dirty="0"/>
          </a:p>
        </p:txBody>
      </p:sp>
      <p:pic>
        <p:nvPicPr>
          <p:cNvPr id="7" name="Picture 6" descr="Image result for chelsea and westminster trust"/>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4088" y="5919313"/>
            <a:ext cx="3600400" cy="720080"/>
          </a:xfrm>
          <a:prstGeom prst="rect">
            <a:avLst/>
          </a:prstGeom>
          <a:noFill/>
          <a:extLst/>
        </p:spPr>
      </p:pic>
      <p:pic>
        <p:nvPicPr>
          <p:cNvPr id="8" name="Picture 7" descr="Image result for chelsea and westminster trust"/>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6044264"/>
            <a:ext cx="1356469" cy="648072"/>
          </a:xfrm>
          <a:prstGeom prst="rect">
            <a:avLst/>
          </a:prstGeom>
          <a:noFill/>
          <a:extLst/>
        </p:spPr>
      </p:pic>
    </p:spTree>
    <p:extLst>
      <p:ext uri="{BB962C8B-B14F-4D97-AF65-F5344CB8AC3E}">
        <p14:creationId xmlns:p14="http://schemas.microsoft.com/office/powerpoint/2010/main" val="36695536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136</TotalTime>
  <Words>355</Words>
  <Application>Microsoft Office PowerPoint</Application>
  <PresentationFormat>On-screen Show (4:3)</PresentationFormat>
  <Paragraphs>45</Paragraphs>
  <Slides>4</Slides>
  <Notes>0</Notes>
  <HiddenSlides>0</HiddenSlides>
  <MMClips>1</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Introducing Medicines Information Training for Pre-registration Pharmacy Technicians </vt:lpstr>
      <vt:lpstr>Introduction</vt:lpstr>
      <vt:lpstr>Method and Results</vt:lpstr>
      <vt:lpstr> Discussion, Conclusion &amp; Recommendations </vt:lpstr>
    </vt:vector>
  </TitlesOfParts>
  <Company>Chelsea and Westminster Healthcare NHS Fdn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Introducing Medicines Information training for PTPT’s</dc:title>
  <dc:creator>Steward, Angelica</dc:creator>
  <cp:lastModifiedBy>Booth, Lynne</cp:lastModifiedBy>
  <cp:revision>22</cp:revision>
  <cp:lastPrinted>2020-08-26T14:10:34Z</cp:lastPrinted>
  <dcterms:created xsi:type="dcterms:W3CDTF">2020-08-25T15:46:51Z</dcterms:created>
  <dcterms:modified xsi:type="dcterms:W3CDTF">2020-08-26T15:40:16Z</dcterms:modified>
</cp:coreProperties>
</file>