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0E8BFFA-8867-B19A-CF5E-FF67777DF9BD}" name="Jennifer Smith" initials="JS" userId="ab788047900c272e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48260-6C50-42FF-9DDF-5AA6C63628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F01F3-59BB-44B6-8386-57F3E09B66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46A39-913F-4F91-B989-2627A4296A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49911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https://future.nhs.uk/UKMedsInfoNetwk/view?objectId=31109200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B4448D-A49D-4B3A-9CB0-AD4D94413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63FF-7142-4AAF-B963-C8F5F3092BB0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4079A9E-8571-4B74-8CF5-5321E52E23F6}"/>
              </a:ext>
            </a:extLst>
          </p:cNvPr>
          <p:cNvPicPr/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11" t="5737" r="4415" b="11476"/>
          <a:stretch/>
        </p:blipFill>
        <p:spPr bwMode="auto">
          <a:xfrm>
            <a:off x="447040" y="141288"/>
            <a:ext cx="1788160" cy="124237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A5EB99B-4DE0-4CE6-8AF9-0C2A367A9EBB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6660" y="180659"/>
            <a:ext cx="1638300" cy="9417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71089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BFD00F-1011-48E3-AE46-A56ACFD4C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EC2645-9559-4083-A895-BC22503812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7CF711-7F64-44AA-AAA4-1539954551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06A344-3E2D-41F8-904B-5445F3E6963F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A91840-F68F-4FEF-A21F-0A5C192084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FA194B-9BC6-4858-9151-6FAC0ED8A0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C63FF-7142-4AAF-B963-C8F5F3092BB0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0A02615-1652-4325-B247-5769964996D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682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D8C51-AD32-4DC2-B1F8-A41AA3E169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4770" y="1423837"/>
            <a:ext cx="9144000" cy="1870944"/>
          </a:xfrm>
        </p:spPr>
        <p:txBody>
          <a:bodyPr/>
          <a:lstStyle/>
          <a:p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Incident in Medicines Information Scheme (IRMIS)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A9339E-78B5-4621-A63A-F7A94D6143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09404"/>
            <a:ext cx="9144000" cy="1655762"/>
          </a:xfrm>
        </p:spPr>
        <p:txBody>
          <a:bodyPr>
            <a:normAutofit/>
          </a:bodyPr>
          <a:lstStyle/>
          <a:p>
            <a:r>
              <a:rPr lang="en-GB" sz="4400" b="1" dirty="0"/>
              <a:t>Q1: January to March 2024</a:t>
            </a:r>
          </a:p>
        </p:txBody>
      </p:sp>
    </p:spTree>
    <p:extLst>
      <p:ext uri="{BB962C8B-B14F-4D97-AF65-F5344CB8AC3E}">
        <p14:creationId xmlns:p14="http://schemas.microsoft.com/office/powerpoint/2010/main" val="2649159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8" name="Rectangle 47">
            <a:extLst>
              <a:ext uri="{FF2B5EF4-FFF2-40B4-BE49-F238E27FC236}">
                <a16:creationId xmlns:a16="http://schemas.microsoft.com/office/drawing/2014/main" id="{5BF4DF2C-F028-4921-9C23-41303F650A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158B3569-73B2-4D05-8E95-886A6EE1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9EFA36-25AF-4C6D-9D9D-F0133B66C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598246"/>
            <a:ext cx="4412419" cy="3626217"/>
          </a:xfrm>
        </p:spPr>
        <p:txBody>
          <a:bodyPr anchor="t">
            <a:normAutofit/>
          </a:bodyPr>
          <a:lstStyle/>
          <a:p>
            <a:pPr algn="r"/>
            <a:r>
              <a:rPr lang="en-GB" sz="8000" b="1">
                <a:solidFill>
                  <a:srgbClr val="FFFFFF"/>
                </a:solidFill>
              </a:rPr>
              <a:t>The stats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47322" y="1589368"/>
            <a:ext cx="0" cy="5259754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4" name="Group 53">
            <a:extLst>
              <a:ext uri="{FF2B5EF4-FFF2-40B4-BE49-F238E27FC236}">
                <a16:creationId xmlns:a16="http://schemas.microsoft.com/office/drawing/2014/main" id="{892B7B61-D701-474B-AE8F-EA238B550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512034" y="1267063"/>
            <a:ext cx="368480" cy="519967"/>
            <a:chOff x="11512034" y="1267063"/>
            <a:chExt cx="368480" cy="519967"/>
          </a:xfrm>
          <a:solidFill>
            <a:srgbClr val="FFFFFF"/>
          </a:solidFill>
        </p:grpSpPr>
        <p:sp>
          <p:nvSpPr>
            <p:cNvPr id="55" name="Graphic 17">
              <a:extLst>
                <a:ext uri="{FF2B5EF4-FFF2-40B4-BE49-F238E27FC236}">
                  <a16:creationId xmlns:a16="http://schemas.microsoft.com/office/drawing/2014/main" id="{B71758F4-3F46-45DA-8AC5-4E508DA080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512034" y="1267063"/>
              <a:ext cx="139037" cy="139039"/>
            </a:xfrm>
            <a:custGeom>
              <a:avLst/>
              <a:gdLst>
                <a:gd name="connsiteX0" fmla="*/ 129600 w 139037"/>
                <a:gd name="connsiteY0" fmla="*/ 60082 h 139039"/>
                <a:gd name="connsiteX1" fmla="*/ 78955 w 139037"/>
                <a:gd name="connsiteY1" fmla="*/ 60082 h 139039"/>
                <a:gd name="connsiteX2" fmla="*/ 78955 w 139037"/>
                <a:gd name="connsiteY2" fmla="*/ 9437 h 139039"/>
                <a:gd name="connsiteX3" fmla="*/ 69519 w 139037"/>
                <a:gd name="connsiteY3" fmla="*/ 0 h 139039"/>
                <a:gd name="connsiteX4" fmla="*/ 60082 w 139037"/>
                <a:gd name="connsiteY4" fmla="*/ 9437 h 139039"/>
                <a:gd name="connsiteX5" fmla="*/ 60082 w 139037"/>
                <a:gd name="connsiteY5" fmla="*/ 60082 h 139039"/>
                <a:gd name="connsiteX6" fmla="*/ 9437 w 139037"/>
                <a:gd name="connsiteY6" fmla="*/ 60082 h 139039"/>
                <a:gd name="connsiteX7" fmla="*/ 0 w 139037"/>
                <a:gd name="connsiteY7" fmla="*/ 69520 h 139039"/>
                <a:gd name="connsiteX8" fmla="*/ 9437 w 139037"/>
                <a:gd name="connsiteY8" fmla="*/ 78957 h 139039"/>
                <a:gd name="connsiteX9" fmla="*/ 60082 w 139037"/>
                <a:gd name="connsiteY9" fmla="*/ 78957 h 139039"/>
                <a:gd name="connsiteX10" fmla="*/ 60082 w 139037"/>
                <a:gd name="connsiteY10" fmla="*/ 129602 h 139039"/>
                <a:gd name="connsiteX11" fmla="*/ 69519 w 139037"/>
                <a:gd name="connsiteY11" fmla="*/ 139039 h 139039"/>
                <a:gd name="connsiteX12" fmla="*/ 78955 w 139037"/>
                <a:gd name="connsiteY12" fmla="*/ 129602 h 139039"/>
                <a:gd name="connsiteX13" fmla="*/ 78955 w 139037"/>
                <a:gd name="connsiteY13" fmla="*/ 78957 h 139039"/>
                <a:gd name="connsiteX14" fmla="*/ 129600 w 139037"/>
                <a:gd name="connsiteY14" fmla="*/ 78957 h 139039"/>
                <a:gd name="connsiteX15" fmla="*/ 139037 w 139037"/>
                <a:gd name="connsiteY15" fmla="*/ 69520 h 139039"/>
                <a:gd name="connsiteX16" fmla="*/ 129600 w 139037"/>
                <a:gd name="connsiteY16" fmla="*/ 60082 h 13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7" h="139039">
                  <a:moveTo>
                    <a:pt x="129600" y="60082"/>
                  </a:moveTo>
                  <a:lnTo>
                    <a:pt x="78955" y="60082"/>
                  </a:lnTo>
                  <a:lnTo>
                    <a:pt x="78955" y="9437"/>
                  </a:lnTo>
                  <a:cubicBezTo>
                    <a:pt x="78955" y="4225"/>
                    <a:pt x="74730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8"/>
                    <a:pt x="0" y="69520"/>
                  </a:cubicBezTo>
                  <a:cubicBezTo>
                    <a:pt x="0" y="74731"/>
                    <a:pt x="4225" y="78957"/>
                    <a:pt x="9437" y="78957"/>
                  </a:cubicBezTo>
                  <a:lnTo>
                    <a:pt x="60082" y="78957"/>
                  </a:lnTo>
                  <a:lnTo>
                    <a:pt x="60082" y="129602"/>
                  </a:lnTo>
                  <a:cubicBezTo>
                    <a:pt x="60082" y="134814"/>
                    <a:pt x="64307" y="139039"/>
                    <a:pt x="69519" y="139039"/>
                  </a:cubicBezTo>
                  <a:cubicBezTo>
                    <a:pt x="74730" y="139039"/>
                    <a:pt x="78955" y="134814"/>
                    <a:pt x="78955" y="129602"/>
                  </a:cubicBezTo>
                  <a:lnTo>
                    <a:pt x="78955" y="78957"/>
                  </a:lnTo>
                  <a:lnTo>
                    <a:pt x="129600" y="78957"/>
                  </a:lnTo>
                  <a:cubicBezTo>
                    <a:pt x="134812" y="78957"/>
                    <a:pt x="139037" y="74731"/>
                    <a:pt x="139037" y="69520"/>
                  </a:cubicBezTo>
                  <a:cubicBezTo>
                    <a:pt x="139037" y="64308"/>
                    <a:pt x="134812" y="60082"/>
                    <a:pt x="129600" y="60082"/>
                  </a:cubicBezTo>
                  <a:close/>
                </a:path>
              </a:pathLst>
            </a:custGeom>
            <a:grpFill/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56" name="Graphic 21">
              <a:extLst>
                <a:ext uri="{FF2B5EF4-FFF2-40B4-BE49-F238E27FC236}">
                  <a16:creationId xmlns:a16="http://schemas.microsoft.com/office/drawing/2014/main" id="{8D61482F-F3C5-4D66-8C5D-C6BBE3E127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752801" y="1659316"/>
              <a:ext cx="127713" cy="127714"/>
            </a:xfrm>
            <a:custGeom>
              <a:avLst/>
              <a:gdLst>
                <a:gd name="connsiteX0" fmla="*/ 63857 w 127713"/>
                <a:gd name="connsiteY0" fmla="*/ 18874 h 127714"/>
                <a:gd name="connsiteX1" fmla="*/ 108839 w 127713"/>
                <a:gd name="connsiteY1" fmla="*/ 63857 h 127714"/>
                <a:gd name="connsiteX2" fmla="*/ 63857 w 127713"/>
                <a:gd name="connsiteY2" fmla="*/ 108840 h 127714"/>
                <a:gd name="connsiteX3" fmla="*/ 18874 w 127713"/>
                <a:gd name="connsiteY3" fmla="*/ 63857 h 127714"/>
                <a:gd name="connsiteX4" fmla="*/ 63857 w 127713"/>
                <a:gd name="connsiteY4" fmla="*/ 18874 h 127714"/>
                <a:gd name="connsiteX5" fmla="*/ 63857 w 127713"/>
                <a:gd name="connsiteY5" fmla="*/ 0 h 127714"/>
                <a:gd name="connsiteX6" fmla="*/ 0 w 127713"/>
                <a:gd name="connsiteY6" fmla="*/ 63857 h 127714"/>
                <a:gd name="connsiteX7" fmla="*/ 63857 w 127713"/>
                <a:gd name="connsiteY7" fmla="*/ 127714 h 127714"/>
                <a:gd name="connsiteX8" fmla="*/ 127713 w 127713"/>
                <a:gd name="connsiteY8" fmla="*/ 63857 h 127714"/>
                <a:gd name="connsiteX9" fmla="*/ 63857 w 127713"/>
                <a:gd name="connsiteY9" fmla="*/ 0 h 127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4">
                  <a:moveTo>
                    <a:pt x="63857" y="18874"/>
                  </a:moveTo>
                  <a:cubicBezTo>
                    <a:pt x="88700" y="18874"/>
                    <a:pt x="108839" y="39014"/>
                    <a:pt x="108839" y="63857"/>
                  </a:cubicBezTo>
                  <a:cubicBezTo>
                    <a:pt x="108839" y="88700"/>
                    <a:pt x="88700" y="108840"/>
                    <a:pt x="63857" y="108840"/>
                  </a:cubicBezTo>
                  <a:cubicBezTo>
                    <a:pt x="39013" y="108840"/>
                    <a:pt x="18874" y="88700"/>
                    <a:pt x="18874" y="63857"/>
                  </a:cubicBezTo>
                  <a:cubicBezTo>
                    <a:pt x="18898" y="39024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4"/>
                    <a:pt x="63857" y="127714"/>
                  </a:cubicBezTo>
                  <a:cubicBezTo>
                    <a:pt x="99124" y="127714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grpFill/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</p:grp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763C1F2-8BE6-24BD-E84A-7500271C8D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3561581"/>
              </p:ext>
            </p:extLst>
          </p:nvPr>
        </p:nvGraphicFramePr>
        <p:xfrm>
          <a:off x="5606145" y="326571"/>
          <a:ext cx="6455221" cy="6139545"/>
        </p:xfrm>
        <a:graphic>
          <a:graphicData uri="http://schemas.openxmlformats.org/drawingml/2006/table">
            <a:tbl>
              <a:tblPr firstRow="1" firstCol="1" bandRow="1"/>
              <a:tblGrid>
                <a:gridCol w="2883526">
                  <a:extLst>
                    <a:ext uri="{9D8B030D-6E8A-4147-A177-3AD203B41FA5}">
                      <a16:colId xmlns:a16="http://schemas.microsoft.com/office/drawing/2014/main" val="2527718174"/>
                    </a:ext>
                  </a:extLst>
                </a:gridCol>
                <a:gridCol w="3571695">
                  <a:extLst>
                    <a:ext uri="{9D8B030D-6E8A-4147-A177-3AD203B41FA5}">
                      <a16:colId xmlns:a16="http://schemas.microsoft.com/office/drawing/2014/main" val="2731626343"/>
                    </a:ext>
                  </a:extLst>
                </a:gridCol>
              </a:tblGrid>
              <a:tr h="877078">
                <a:tc>
                  <a:txBody>
                    <a:bodyPr/>
                    <a:lstStyle/>
                    <a:p>
                      <a:pPr algn="just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C6D9F1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Enquiries</a:t>
                      </a:r>
                      <a:endParaRPr lang="en-GB" sz="2000" b="0" i="0" u="none" strike="noStrike" dirty="0">
                        <a:effectLst/>
                        <a:highlight>
                          <a:srgbClr val="C6D9F1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5967" marR="125967" marT="174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C6D9F1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Publications/Pro-active work</a:t>
                      </a:r>
                      <a:endParaRPr lang="en-GB" sz="2000" b="0" i="0" u="none" strike="noStrike" dirty="0">
                        <a:effectLst/>
                        <a:highlight>
                          <a:srgbClr val="C6D9F1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5967" marR="125967" marT="174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5693284"/>
                  </a:ext>
                </a:extLst>
              </a:tr>
              <a:tr h="877078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Number for this period: 13</a:t>
                      </a:r>
                      <a:endParaRPr lang="en-GB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5967" marR="125967" marT="174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Number for this period: 3</a:t>
                      </a:r>
                      <a:endParaRPr lang="en-GB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5967" marR="125967" marT="17495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5645352"/>
                  </a:ext>
                </a:extLst>
              </a:tr>
              <a:tr h="469260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Number of errors: 9</a:t>
                      </a:r>
                      <a:endParaRPr lang="en-GB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5967" marR="125967" marT="17495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Number of errors: 3</a:t>
                      </a:r>
                      <a:endParaRPr lang="en-GB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5967" marR="125967" marT="17495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5564947"/>
                  </a:ext>
                </a:extLst>
              </a:tr>
              <a:tr h="877078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u="none" strike="noStrik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Number of near misses: 4</a:t>
                      </a:r>
                      <a:endParaRPr lang="en-GB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5967" marR="125967" marT="17495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Number of near misses: 0</a:t>
                      </a:r>
                      <a:endParaRPr lang="en-GB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5967" marR="125967" marT="17495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520261"/>
                  </a:ext>
                </a:extLst>
              </a:tr>
              <a:tr h="877078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u="none" strike="noStrik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Number related to data: 2</a:t>
                      </a:r>
                      <a:endParaRPr lang="en-GB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5967" marR="125967" marT="17495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Number related to data: 3</a:t>
                      </a:r>
                      <a:endParaRPr lang="en-GB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5967" marR="125967" marT="17495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6772826"/>
                  </a:ext>
                </a:extLst>
              </a:tr>
              <a:tr h="877078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u="none" strike="noStrik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Number related to advice: 9</a:t>
                      </a:r>
                      <a:endParaRPr lang="en-GB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5967" marR="125967" marT="17495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Number related to advice: 0</a:t>
                      </a:r>
                      <a:endParaRPr lang="en-GB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5967" marR="125967" marT="17495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5668147"/>
                  </a:ext>
                </a:extLst>
              </a:tr>
              <a:tr h="1284895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u="none" strike="noStrik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Number where description ‘not known’:2</a:t>
                      </a:r>
                      <a:endParaRPr lang="en-GB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5967" marR="125967" marT="17495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0" i="0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Number where description ‘not known’: 0</a:t>
                      </a:r>
                      <a:endParaRPr lang="en-GB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5967" marR="125967" marT="17495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63160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2792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9E942-F6B9-4CD3-A3F5-8AE4379678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69671" y="485549"/>
            <a:ext cx="7870372" cy="1375908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Top 3 QRMG recommendations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56528C4-3FC8-466F-8017-6788AF650D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8696213"/>
              </p:ext>
            </p:extLst>
          </p:nvPr>
        </p:nvGraphicFramePr>
        <p:xfrm>
          <a:off x="1752600" y="2158999"/>
          <a:ext cx="8915400" cy="4213451"/>
        </p:xfrm>
        <a:graphic>
          <a:graphicData uri="http://schemas.openxmlformats.org/drawingml/2006/table">
            <a:tbl>
              <a:tblPr firstRow="1" firstCol="1" bandRow="1"/>
              <a:tblGrid>
                <a:gridCol w="8915400">
                  <a:extLst>
                    <a:ext uri="{9D8B030D-6E8A-4147-A177-3AD203B41FA5}">
                      <a16:colId xmlns:a16="http://schemas.microsoft.com/office/drawing/2014/main" val="2648611098"/>
                    </a:ext>
                  </a:extLst>
                </a:gridCol>
              </a:tblGrid>
              <a:tr h="42134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For this quarter:</a:t>
                      </a:r>
                      <a:endParaRPr lang="en-GB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Have a plan in place for staff to follow when unplanned leave affects the enquiry answering service, e.g. check what enquiries they are working on and review enquiry deadlines. Consider having a business continuity plan.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 staff should know how to use resources for medicines questions and understand the resource limitations.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Format written responses in a way that makes them easy to read. Address the questions asked and highlight any additional considerations and actions.</a:t>
                      </a:r>
                      <a:endParaRPr lang="en-GB" sz="24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57150" cap="flat" cmpd="dbl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7676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8400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BC7D78-3E48-4E48-A142-13DADE0472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8069" y="381935"/>
            <a:ext cx="4008583" cy="597441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68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Comments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20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D47445B3-DB66-4BA0-9262-FA78204639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97233" y="518400"/>
            <a:ext cx="4771607" cy="583794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Most errors  involved: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alpha val="80000"/>
                  </a:schemeClr>
                </a:solidFill>
                <a:effectLst/>
              </a:rPr>
              <a:t>Documentation problems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alpha val="80000"/>
                  </a:schemeClr>
                </a:solidFill>
                <a:effectLst/>
              </a:rPr>
              <a:t>Urgent deadlines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alpha val="80000"/>
                  </a:schemeClr>
                </a:solidFill>
                <a:effectLst/>
              </a:rPr>
              <a:t>Inadequate searches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1">
                  <a:alpha val="80000"/>
                </a:schemeClr>
              </a:solidFill>
            </a:endParaRPr>
          </a:p>
          <a:p>
            <a:pPr algn="l">
              <a:spcAft>
                <a:spcPts val="1000"/>
              </a:spcAft>
            </a:pPr>
            <a:r>
              <a:rPr lang="en-US" sz="2000" dirty="0">
                <a:solidFill>
                  <a:schemeClr val="tx1">
                    <a:alpha val="80000"/>
                  </a:schemeClr>
                </a:solidFill>
                <a:effectLst/>
              </a:rPr>
              <a:t>The top enquiry types associated with the incidents were administration and dosage, choice/indication/contraindication, pharmaceutical, and adverse effects.</a:t>
            </a:r>
          </a:p>
          <a:p>
            <a:pPr indent="-228600" algn="l"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1">
                  <a:alpha val="80000"/>
                </a:schemeClr>
              </a:solidFill>
            </a:endParaRPr>
          </a:p>
          <a:p>
            <a:pPr algn="l"/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One incident </a:t>
            </a:r>
            <a:r>
              <a:rPr lang="en-US" sz="2000" dirty="0">
                <a:solidFill>
                  <a:schemeClr val="tx1">
                    <a:alpha val="80000"/>
                  </a:schemeClr>
                </a:solidFill>
                <a:effectLst/>
              </a:rPr>
              <a:t>was noted to have a potentially major risk to the patient since the answer suggested a subtherapeutic conversion when switching from carbamazepine modified release to immediate release. </a:t>
            </a:r>
            <a:endParaRPr lang="en-US" sz="2000" dirty="0">
              <a:solidFill>
                <a:schemeClr val="tx1">
                  <a:alpha val="80000"/>
                </a:schemeClr>
              </a:solidFill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Graphic 6" descr="Questions">
            <a:extLst>
              <a:ext uri="{FF2B5EF4-FFF2-40B4-BE49-F238E27FC236}">
                <a16:creationId xmlns:a16="http://schemas.microsoft.com/office/drawing/2014/main" id="{9641B9D4-5529-5974-7A42-8DF03E70FA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4900" y="538956"/>
            <a:ext cx="749300" cy="74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513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1B1381-FA66-4E19-8D5E-978FFCC03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8069" y="381935"/>
            <a:ext cx="4008583" cy="597441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8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Q1 2024 Enquiry Incident Examples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92EBEB92-520C-4204-A92E-B4A0A52BAC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92337" y="272144"/>
            <a:ext cx="5548549" cy="627017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Missing polio vaccine in recommendations for travel vaccines.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Missing off omeprazole in the answer regarding interactions with alcohol.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Advising </a:t>
            </a:r>
            <a:r>
              <a:rPr lang="en-US" sz="2000" dirty="0" err="1">
                <a:solidFill>
                  <a:schemeClr val="tx1">
                    <a:alpha val="80000"/>
                  </a:schemeClr>
                </a:solidFill>
              </a:rPr>
              <a:t>cefiderocol</a:t>
            </a:r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 injection should be discarded due to misreading the manufacturers response which stated it could be used.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Missing the increased risk of post-partum </a:t>
            </a:r>
            <a:r>
              <a:rPr lang="en-US" sz="2000" dirty="0" err="1">
                <a:solidFill>
                  <a:schemeClr val="tx1">
                    <a:alpha val="80000"/>
                  </a:schemeClr>
                </a:solidFill>
              </a:rPr>
              <a:t>haemorrhage</a:t>
            </a:r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 when using fluoxetine in pregnancy.</a:t>
            </a:r>
            <a:endParaRPr lang="en-US" sz="2000" dirty="0">
              <a:solidFill>
                <a:schemeClr val="tx1">
                  <a:alpha val="80000"/>
                </a:schemeClr>
              </a:solidFill>
              <a:effectLst/>
            </a:endParaRP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Switching carbamazepine formulations and advising both a BD and TDS to QDS dosing frequency in the answer.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alpha val="80000"/>
                  </a:schemeClr>
                </a:solidFill>
                <a:effectLst/>
              </a:rPr>
              <a:t>Amiodarone correctly stated in written response, but this was inadvertently changed to amlodipine later in the response.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Advising on an imported oral testosterone product, but not checking if the product was still available.</a:t>
            </a:r>
            <a:endParaRPr lang="en-US" sz="2000" dirty="0">
              <a:solidFill>
                <a:schemeClr val="tx1">
                  <a:alpha val="80000"/>
                </a:schemeClr>
              </a:solidFill>
              <a:effectLst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7544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1B1381-FA66-4E19-8D5E-978FFCC03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1114" y="381935"/>
            <a:ext cx="4668173" cy="597441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8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Q1 2024 Publication Incident Examples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92EBEB92-520C-4204-A92E-B4A0A52BAC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92337" y="272144"/>
            <a:ext cx="5548549" cy="627017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alpha val="80000"/>
                  </a:schemeClr>
                </a:solidFill>
                <a:effectLst/>
              </a:rPr>
              <a:t>Incorrect hyperlink used for text.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alpha val="80000"/>
                  </a:schemeClr>
                </a:solidFill>
              </a:rPr>
              <a:t>Overwriting an inhouse patient information leaflet to produce a second leaflet for another medicine and leaving the previous medicine name in the leaflet text. Both similar sounding names and not picked up by checker.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alpha val="80000"/>
                  </a:schemeClr>
                </a:solidFill>
              </a:rPr>
              <a:t> Incorrect units for misoprostol; milligrams stated instead of micrograms.</a:t>
            </a:r>
            <a:endParaRPr lang="en-US" dirty="0">
              <a:solidFill>
                <a:schemeClr val="tx1">
                  <a:alpha val="80000"/>
                </a:schemeClr>
              </a:solidFill>
              <a:effectLst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87656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424</Words>
  <Application>Microsoft Office PowerPoint</Application>
  <PresentationFormat>Widescreen</PresentationFormat>
  <Paragraphs>44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Incident in Medicines Information Scheme (IRMIS)</vt:lpstr>
      <vt:lpstr>The stats</vt:lpstr>
      <vt:lpstr>Top 3 QRMG recommendations</vt:lpstr>
      <vt:lpstr>Comments</vt:lpstr>
      <vt:lpstr>Q1 2024 Enquiry Incident Examples</vt:lpstr>
      <vt:lpstr>Q1 2024 Publication Incident Examples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HUSAIN, Iram (LONDON NORTH WEST UNIVERSITY HEALTHCARE NHS TRUST)</dc:creator>
  <cp:lastModifiedBy>HUSAIN, Iram (LONDON NORTH WEST UNIVERSITY HEALTHCARE NHS TRUST)</cp:lastModifiedBy>
  <cp:revision>21</cp:revision>
  <dcterms:created xsi:type="dcterms:W3CDTF">2022-03-08T11:18:28Z</dcterms:created>
  <dcterms:modified xsi:type="dcterms:W3CDTF">2024-06-21T10:12:23Z</dcterms:modified>
</cp:coreProperties>
</file>