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32"/>
  </p:notesMasterIdLst>
  <p:handoutMasterIdLst>
    <p:handoutMasterId r:id="rId33"/>
  </p:handoutMasterIdLst>
  <p:sldIdLst>
    <p:sldId id="272" r:id="rId2"/>
    <p:sldId id="273" r:id="rId3"/>
    <p:sldId id="295" r:id="rId4"/>
    <p:sldId id="296" r:id="rId5"/>
    <p:sldId id="263" r:id="rId6"/>
    <p:sldId id="278" r:id="rId7"/>
    <p:sldId id="307" r:id="rId8"/>
    <p:sldId id="309" r:id="rId9"/>
    <p:sldId id="266" r:id="rId10"/>
    <p:sldId id="310" r:id="rId11"/>
    <p:sldId id="283" r:id="rId12"/>
    <p:sldId id="288" r:id="rId13"/>
    <p:sldId id="298" r:id="rId14"/>
    <p:sldId id="299" r:id="rId15"/>
    <p:sldId id="311" r:id="rId16"/>
    <p:sldId id="312" r:id="rId17"/>
    <p:sldId id="313" r:id="rId18"/>
    <p:sldId id="284" r:id="rId19"/>
    <p:sldId id="292" r:id="rId20"/>
    <p:sldId id="285" r:id="rId21"/>
    <p:sldId id="300" r:id="rId22"/>
    <p:sldId id="303" r:id="rId23"/>
    <p:sldId id="302" r:id="rId24"/>
    <p:sldId id="290" r:id="rId25"/>
    <p:sldId id="301" r:id="rId26"/>
    <p:sldId id="286" r:id="rId27"/>
    <p:sldId id="305" r:id="rId28"/>
    <p:sldId id="304" r:id="rId29"/>
    <p:sldId id="297"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Dalton" initials="C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65836" autoAdjust="0"/>
  </p:normalViewPr>
  <p:slideViewPr>
    <p:cSldViewPr snapToGrid="0">
      <p:cViewPr varScale="1">
        <p:scale>
          <a:sx n="40" d="100"/>
          <a:sy n="40" d="100"/>
        </p:scale>
        <p:origin x="72" y="822"/>
      </p:cViewPr>
      <p:guideLst>
        <p:guide orient="horz" pos="528"/>
        <p:guide pos="3864"/>
        <p:guide orient="horz" pos="1272"/>
        <p:guide orient="horz" pos="2312"/>
        <p:guide orient="horz" pos="1944"/>
        <p:guide orient="horz" pos="2328"/>
      </p:guideLst>
    </p:cSldViewPr>
  </p:slideViewPr>
  <p:outlineViewPr>
    <p:cViewPr>
      <p:scale>
        <a:sx n="33" d="100"/>
        <a:sy n="33" d="100"/>
      </p:scale>
      <p:origin x="0" y="-4032"/>
    </p:cViewPr>
  </p:outlineViewPr>
  <p:notesTextViewPr>
    <p:cViewPr>
      <p:scale>
        <a:sx n="135" d="100"/>
        <a:sy n="135" d="100"/>
      </p:scale>
      <p:origin x="0" y="0"/>
    </p:cViewPr>
  </p:notesTextViewPr>
  <p:notesViewPr>
    <p:cSldViewPr snapToGrid="0">
      <p:cViewPr varScale="1">
        <p:scale>
          <a:sx n="86" d="100"/>
          <a:sy n="86" d="100"/>
        </p:scale>
        <p:origin x="303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1C929-EF0C-4132-99FA-4168CC89F1A2}"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45F3D49E-DC93-4C57-98F0-C22E6FAC45B3}">
      <dgm:prSet/>
      <dgm:spPr/>
      <dgm:t>
        <a:bodyPr/>
        <a:lstStyle/>
        <a:p>
          <a:r>
            <a:rPr lang="en-US" dirty="0"/>
            <a:t>‘Carbon emissions’ are the sum of all greenhouse gas emissions caused by  an individual, event, organization, place or product</a:t>
          </a:r>
        </a:p>
      </dgm:t>
    </dgm:pt>
    <dgm:pt modelId="{FBFB1C6C-3CEE-4E55-A020-0FE930B38EFA}" type="parTrans" cxnId="{0768A615-C398-4100-9C49-0AEEFF00B1A0}">
      <dgm:prSet/>
      <dgm:spPr/>
      <dgm:t>
        <a:bodyPr/>
        <a:lstStyle/>
        <a:p>
          <a:endParaRPr lang="en-US"/>
        </a:p>
      </dgm:t>
    </dgm:pt>
    <dgm:pt modelId="{851C55F1-73FD-46E1-B323-842E89AA83A5}" type="sibTrans" cxnId="{0768A615-C398-4100-9C49-0AEEFF00B1A0}">
      <dgm:prSet/>
      <dgm:spPr/>
      <dgm:t>
        <a:bodyPr/>
        <a:lstStyle/>
        <a:p>
          <a:endParaRPr lang="en-US"/>
        </a:p>
      </dgm:t>
    </dgm:pt>
    <dgm:pt modelId="{916A6ED7-3DCB-4EC6-94E8-BB04903B831C}">
      <dgm:prSet/>
      <dgm:spPr/>
      <dgm:t>
        <a:bodyPr/>
        <a:lstStyle/>
        <a:p>
          <a:r>
            <a:rPr lang="en-US"/>
            <a:t>Expressed as carbon dioxide equivalent (</a:t>
          </a:r>
          <a:r>
            <a:rPr lang="en-GB"/>
            <a:t>CO</a:t>
          </a:r>
          <a:r>
            <a:rPr lang="en-GB" baseline="-25000"/>
            <a:t>2</a:t>
          </a:r>
          <a:r>
            <a:rPr lang="en-GB"/>
            <a:t>e)</a:t>
          </a:r>
          <a:endParaRPr lang="en-US"/>
        </a:p>
      </dgm:t>
    </dgm:pt>
    <dgm:pt modelId="{076B9D1E-200D-41A4-A863-898AE32B943C}" type="parTrans" cxnId="{D0B75195-91C5-4F24-84D8-EACC260CC9FC}">
      <dgm:prSet/>
      <dgm:spPr/>
      <dgm:t>
        <a:bodyPr/>
        <a:lstStyle/>
        <a:p>
          <a:endParaRPr lang="en-US"/>
        </a:p>
      </dgm:t>
    </dgm:pt>
    <dgm:pt modelId="{A161D5D3-61C3-4474-855C-4BA8433D5769}" type="sibTrans" cxnId="{D0B75195-91C5-4F24-84D8-EACC260CC9FC}">
      <dgm:prSet/>
      <dgm:spPr/>
      <dgm:t>
        <a:bodyPr/>
        <a:lstStyle/>
        <a:p>
          <a:endParaRPr lang="en-US"/>
        </a:p>
      </dgm:t>
    </dgm:pt>
    <dgm:pt modelId="{0D0E26A0-0DE5-4DBE-AFB0-A50181197A76}">
      <dgm:prSet/>
      <dgm:spPr/>
      <dgm:t>
        <a:bodyPr/>
        <a:lstStyle/>
        <a:p>
          <a:r>
            <a:rPr lang="en-US" dirty="0"/>
            <a:t>Examples of greenhouse gases include: Carbon Dioxide, Methane, Nitrous Oxide, </a:t>
          </a:r>
          <a:r>
            <a:rPr lang="en-US" dirty="0" err="1"/>
            <a:t>Hydroflurocarbons</a:t>
          </a:r>
          <a:endParaRPr lang="en-US" dirty="0"/>
        </a:p>
      </dgm:t>
    </dgm:pt>
    <dgm:pt modelId="{A784B745-7FB9-4AEC-80D6-AE7B3FC793D2}" type="parTrans" cxnId="{842E3D22-7019-4EF7-97AD-60B143980381}">
      <dgm:prSet/>
      <dgm:spPr/>
    </dgm:pt>
    <dgm:pt modelId="{AD17C524-5E1D-484D-B524-C5D7EFFC6A5C}" type="sibTrans" cxnId="{842E3D22-7019-4EF7-97AD-60B143980381}">
      <dgm:prSet/>
      <dgm:spPr/>
    </dgm:pt>
    <dgm:pt modelId="{14DA0F65-BDDD-487A-BAF5-1EB404CA6FCA}" type="pres">
      <dgm:prSet presAssocID="{9FE1C929-EF0C-4132-99FA-4168CC89F1A2}" presName="hierChild1" presStyleCnt="0">
        <dgm:presLayoutVars>
          <dgm:chPref val="1"/>
          <dgm:dir/>
          <dgm:animOne val="branch"/>
          <dgm:animLvl val="lvl"/>
          <dgm:resizeHandles/>
        </dgm:presLayoutVars>
      </dgm:prSet>
      <dgm:spPr/>
    </dgm:pt>
    <dgm:pt modelId="{72C9935C-3AAA-4314-BEFD-69D1417873AA}" type="pres">
      <dgm:prSet presAssocID="{45F3D49E-DC93-4C57-98F0-C22E6FAC45B3}" presName="hierRoot1" presStyleCnt="0"/>
      <dgm:spPr/>
    </dgm:pt>
    <dgm:pt modelId="{D628B170-BDE4-439F-8A0D-7DDFBBED5944}" type="pres">
      <dgm:prSet presAssocID="{45F3D49E-DC93-4C57-98F0-C22E6FAC45B3}" presName="composite" presStyleCnt="0"/>
      <dgm:spPr/>
    </dgm:pt>
    <dgm:pt modelId="{C2F4484E-384C-42EE-9197-527A5E39869F}" type="pres">
      <dgm:prSet presAssocID="{45F3D49E-DC93-4C57-98F0-C22E6FAC45B3}" presName="background" presStyleLbl="node0" presStyleIdx="0" presStyleCnt="3"/>
      <dgm:spPr/>
    </dgm:pt>
    <dgm:pt modelId="{C4147BE6-C56C-40E1-835E-8898E8701618}" type="pres">
      <dgm:prSet presAssocID="{45F3D49E-DC93-4C57-98F0-C22E6FAC45B3}" presName="text" presStyleLbl="fgAcc0" presStyleIdx="0" presStyleCnt="3">
        <dgm:presLayoutVars>
          <dgm:chPref val="3"/>
        </dgm:presLayoutVars>
      </dgm:prSet>
      <dgm:spPr/>
    </dgm:pt>
    <dgm:pt modelId="{57601A85-99A9-4E7E-933E-589D6294C3A9}" type="pres">
      <dgm:prSet presAssocID="{45F3D49E-DC93-4C57-98F0-C22E6FAC45B3}" presName="hierChild2" presStyleCnt="0"/>
      <dgm:spPr/>
    </dgm:pt>
    <dgm:pt modelId="{1DE387C1-23B5-485B-B36F-F0D76ADD847D}" type="pres">
      <dgm:prSet presAssocID="{0D0E26A0-0DE5-4DBE-AFB0-A50181197A76}" presName="hierRoot1" presStyleCnt="0"/>
      <dgm:spPr/>
    </dgm:pt>
    <dgm:pt modelId="{AD72CD2D-B6B0-4189-8605-FB0CFCF7F0B1}" type="pres">
      <dgm:prSet presAssocID="{0D0E26A0-0DE5-4DBE-AFB0-A50181197A76}" presName="composite" presStyleCnt="0"/>
      <dgm:spPr/>
    </dgm:pt>
    <dgm:pt modelId="{169A8CBE-C13D-4B9F-94DE-A7D9848A5D55}" type="pres">
      <dgm:prSet presAssocID="{0D0E26A0-0DE5-4DBE-AFB0-A50181197A76}" presName="background" presStyleLbl="node0" presStyleIdx="1" presStyleCnt="3"/>
      <dgm:spPr/>
    </dgm:pt>
    <dgm:pt modelId="{FC9C0A03-98C5-4C1B-AEF8-201AA2CB258B}" type="pres">
      <dgm:prSet presAssocID="{0D0E26A0-0DE5-4DBE-AFB0-A50181197A76}" presName="text" presStyleLbl="fgAcc0" presStyleIdx="1" presStyleCnt="3">
        <dgm:presLayoutVars>
          <dgm:chPref val="3"/>
        </dgm:presLayoutVars>
      </dgm:prSet>
      <dgm:spPr/>
    </dgm:pt>
    <dgm:pt modelId="{41A2181C-A15F-43C6-A7E2-5EC638917413}" type="pres">
      <dgm:prSet presAssocID="{0D0E26A0-0DE5-4DBE-AFB0-A50181197A76}" presName="hierChild2" presStyleCnt="0"/>
      <dgm:spPr/>
    </dgm:pt>
    <dgm:pt modelId="{77866E16-B67C-47DB-80D7-301A9A087B14}" type="pres">
      <dgm:prSet presAssocID="{916A6ED7-3DCB-4EC6-94E8-BB04903B831C}" presName="hierRoot1" presStyleCnt="0"/>
      <dgm:spPr/>
    </dgm:pt>
    <dgm:pt modelId="{61BF6ABE-599E-4152-A9C2-23E19411DA9A}" type="pres">
      <dgm:prSet presAssocID="{916A6ED7-3DCB-4EC6-94E8-BB04903B831C}" presName="composite" presStyleCnt="0"/>
      <dgm:spPr/>
    </dgm:pt>
    <dgm:pt modelId="{BCAD73F1-5A79-4F5D-A00A-356779FE7A5D}" type="pres">
      <dgm:prSet presAssocID="{916A6ED7-3DCB-4EC6-94E8-BB04903B831C}" presName="background" presStyleLbl="node0" presStyleIdx="2" presStyleCnt="3"/>
      <dgm:spPr/>
    </dgm:pt>
    <dgm:pt modelId="{FC43AEDF-8D3F-453E-9C53-8FE72072E8A3}" type="pres">
      <dgm:prSet presAssocID="{916A6ED7-3DCB-4EC6-94E8-BB04903B831C}" presName="text" presStyleLbl="fgAcc0" presStyleIdx="2" presStyleCnt="3">
        <dgm:presLayoutVars>
          <dgm:chPref val="3"/>
        </dgm:presLayoutVars>
      </dgm:prSet>
      <dgm:spPr/>
    </dgm:pt>
    <dgm:pt modelId="{E4BC237B-9648-4EA6-BFCA-52E46A88337F}" type="pres">
      <dgm:prSet presAssocID="{916A6ED7-3DCB-4EC6-94E8-BB04903B831C}" presName="hierChild2" presStyleCnt="0"/>
      <dgm:spPr/>
    </dgm:pt>
  </dgm:ptLst>
  <dgm:cxnLst>
    <dgm:cxn modelId="{0768A615-C398-4100-9C49-0AEEFF00B1A0}" srcId="{9FE1C929-EF0C-4132-99FA-4168CC89F1A2}" destId="{45F3D49E-DC93-4C57-98F0-C22E6FAC45B3}" srcOrd="0" destOrd="0" parTransId="{FBFB1C6C-3CEE-4E55-A020-0FE930B38EFA}" sibTransId="{851C55F1-73FD-46E1-B323-842E89AA83A5}"/>
    <dgm:cxn modelId="{842E3D22-7019-4EF7-97AD-60B143980381}" srcId="{9FE1C929-EF0C-4132-99FA-4168CC89F1A2}" destId="{0D0E26A0-0DE5-4DBE-AFB0-A50181197A76}" srcOrd="1" destOrd="0" parTransId="{A784B745-7FB9-4AEC-80D6-AE7B3FC793D2}" sibTransId="{AD17C524-5E1D-484D-B524-C5D7EFFC6A5C}"/>
    <dgm:cxn modelId="{5900C027-DBCB-48AC-B199-CCE1BCF4F916}" type="presOf" srcId="{45F3D49E-DC93-4C57-98F0-C22E6FAC45B3}" destId="{C4147BE6-C56C-40E1-835E-8898E8701618}" srcOrd="0" destOrd="0" presId="urn:microsoft.com/office/officeart/2005/8/layout/hierarchy1"/>
    <dgm:cxn modelId="{94B1F53C-0294-4315-91EB-9B0A242EDEE4}" type="presOf" srcId="{9FE1C929-EF0C-4132-99FA-4168CC89F1A2}" destId="{14DA0F65-BDDD-487A-BAF5-1EB404CA6FCA}" srcOrd="0" destOrd="0" presId="urn:microsoft.com/office/officeart/2005/8/layout/hierarchy1"/>
    <dgm:cxn modelId="{4DA19E7D-90EB-4823-AEDA-3E2C824708B3}" type="presOf" srcId="{0D0E26A0-0DE5-4DBE-AFB0-A50181197A76}" destId="{FC9C0A03-98C5-4C1B-AEF8-201AA2CB258B}" srcOrd="0" destOrd="0" presId="urn:microsoft.com/office/officeart/2005/8/layout/hierarchy1"/>
    <dgm:cxn modelId="{D0B75195-91C5-4F24-84D8-EACC260CC9FC}" srcId="{9FE1C929-EF0C-4132-99FA-4168CC89F1A2}" destId="{916A6ED7-3DCB-4EC6-94E8-BB04903B831C}" srcOrd="2" destOrd="0" parTransId="{076B9D1E-200D-41A4-A863-898AE32B943C}" sibTransId="{A161D5D3-61C3-4474-855C-4BA8433D5769}"/>
    <dgm:cxn modelId="{70B2E1C6-F825-4863-9F0C-20EFD31EDC28}" type="presOf" srcId="{916A6ED7-3DCB-4EC6-94E8-BB04903B831C}" destId="{FC43AEDF-8D3F-453E-9C53-8FE72072E8A3}" srcOrd="0" destOrd="0" presId="urn:microsoft.com/office/officeart/2005/8/layout/hierarchy1"/>
    <dgm:cxn modelId="{DE53B6DE-63BE-4D2B-BBD3-01DD9112828D}" type="presParOf" srcId="{14DA0F65-BDDD-487A-BAF5-1EB404CA6FCA}" destId="{72C9935C-3AAA-4314-BEFD-69D1417873AA}" srcOrd="0" destOrd="0" presId="urn:microsoft.com/office/officeart/2005/8/layout/hierarchy1"/>
    <dgm:cxn modelId="{E3A8D953-5C7C-4546-BD0D-6481AB3EB8F5}" type="presParOf" srcId="{72C9935C-3AAA-4314-BEFD-69D1417873AA}" destId="{D628B170-BDE4-439F-8A0D-7DDFBBED5944}" srcOrd="0" destOrd="0" presId="urn:microsoft.com/office/officeart/2005/8/layout/hierarchy1"/>
    <dgm:cxn modelId="{C416BB7A-0422-444A-9051-FB1A9222BBFC}" type="presParOf" srcId="{D628B170-BDE4-439F-8A0D-7DDFBBED5944}" destId="{C2F4484E-384C-42EE-9197-527A5E39869F}" srcOrd="0" destOrd="0" presId="urn:microsoft.com/office/officeart/2005/8/layout/hierarchy1"/>
    <dgm:cxn modelId="{19F63868-F602-443E-9E50-624AF0F4891B}" type="presParOf" srcId="{D628B170-BDE4-439F-8A0D-7DDFBBED5944}" destId="{C4147BE6-C56C-40E1-835E-8898E8701618}" srcOrd="1" destOrd="0" presId="urn:microsoft.com/office/officeart/2005/8/layout/hierarchy1"/>
    <dgm:cxn modelId="{D6C0C1E4-B327-436F-8E13-079BE1D7489C}" type="presParOf" srcId="{72C9935C-3AAA-4314-BEFD-69D1417873AA}" destId="{57601A85-99A9-4E7E-933E-589D6294C3A9}" srcOrd="1" destOrd="0" presId="urn:microsoft.com/office/officeart/2005/8/layout/hierarchy1"/>
    <dgm:cxn modelId="{A554A1BC-FA59-4990-ADEC-6578CCC74CBA}" type="presParOf" srcId="{14DA0F65-BDDD-487A-BAF5-1EB404CA6FCA}" destId="{1DE387C1-23B5-485B-B36F-F0D76ADD847D}" srcOrd="1" destOrd="0" presId="urn:microsoft.com/office/officeart/2005/8/layout/hierarchy1"/>
    <dgm:cxn modelId="{5C231656-9A82-4BB6-8A91-E0377F654CAF}" type="presParOf" srcId="{1DE387C1-23B5-485B-B36F-F0D76ADD847D}" destId="{AD72CD2D-B6B0-4189-8605-FB0CFCF7F0B1}" srcOrd="0" destOrd="0" presId="urn:microsoft.com/office/officeart/2005/8/layout/hierarchy1"/>
    <dgm:cxn modelId="{A4CF4AF2-53BA-4920-82FA-9549CBA6AEAB}" type="presParOf" srcId="{AD72CD2D-B6B0-4189-8605-FB0CFCF7F0B1}" destId="{169A8CBE-C13D-4B9F-94DE-A7D9848A5D55}" srcOrd="0" destOrd="0" presId="urn:microsoft.com/office/officeart/2005/8/layout/hierarchy1"/>
    <dgm:cxn modelId="{A2DAD282-F384-492E-AFE2-BB2AC16CCC5A}" type="presParOf" srcId="{AD72CD2D-B6B0-4189-8605-FB0CFCF7F0B1}" destId="{FC9C0A03-98C5-4C1B-AEF8-201AA2CB258B}" srcOrd="1" destOrd="0" presId="urn:microsoft.com/office/officeart/2005/8/layout/hierarchy1"/>
    <dgm:cxn modelId="{DFB6D5F6-0C70-467A-81DA-76C3C218F8B3}" type="presParOf" srcId="{1DE387C1-23B5-485B-B36F-F0D76ADD847D}" destId="{41A2181C-A15F-43C6-A7E2-5EC638917413}" srcOrd="1" destOrd="0" presId="urn:microsoft.com/office/officeart/2005/8/layout/hierarchy1"/>
    <dgm:cxn modelId="{FEA59354-7006-4C99-AD57-3FB021E01C6D}" type="presParOf" srcId="{14DA0F65-BDDD-487A-BAF5-1EB404CA6FCA}" destId="{77866E16-B67C-47DB-80D7-301A9A087B14}" srcOrd="2" destOrd="0" presId="urn:microsoft.com/office/officeart/2005/8/layout/hierarchy1"/>
    <dgm:cxn modelId="{A72103AF-6F2A-4A15-A773-AECF88DA4A23}" type="presParOf" srcId="{77866E16-B67C-47DB-80D7-301A9A087B14}" destId="{61BF6ABE-599E-4152-A9C2-23E19411DA9A}" srcOrd="0" destOrd="0" presId="urn:microsoft.com/office/officeart/2005/8/layout/hierarchy1"/>
    <dgm:cxn modelId="{C5D783D8-201A-4D69-B8DE-D239494593EE}" type="presParOf" srcId="{61BF6ABE-599E-4152-A9C2-23E19411DA9A}" destId="{BCAD73F1-5A79-4F5D-A00A-356779FE7A5D}" srcOrd="0" destOrd="0" presId="urn:microsoft.com/office/officeart/2005/8/layout/hierarchy1"/>
    <dgm:cxn modelId="{0E6E24CA-7593-48B1-A0AE-FF64DCD5551B}" type="presParOf" srcId="{61BF6ABE-599E-4152-A9C2-23E19411DA9A}" destId="{FC43AEDF-8D3F-453E-9C53-8FE72072E8A3}" srcOrd="1" destOrd="0" presId="urn:microsoft.com/office/officeart/2005/8/layout/hierarchy1"/>
    <dgm:cxn modelId="{A1B18B76-8CB6-4A7A-AF7A-5C6AD20981BE}" type="presParOf" srcId="{77866E16-B67C-47DB-80D7-301A9A087B14}" destId="{E4BC237B-9648-4EA6-BFCA-52E46A8833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73D947E0-108F-4D20-A71E-3CF329F97212}">
      <dgm:prSet/>
      <dgm:spPr/>
      <dgm:t>
        <a:bodyPr anchor="ctr"/>
        <a:lstStyle/>
        <a:p>
          <a:pPr marL="0" rtl="0"/>
          <a:r>
            <a:rPr lang="en-US" b="0" i="0" dirty="0">
              <a:latin typeface="Gill Sans Nova" panose="020B0602020104020203" pitchFamily="34" charset="0"/>
              <a:cs typeface="Gill Sans SemiBold" panose="020B0502020104020203" pitchFamily="34" charset="-79"/>
            </a:rPr>
            <a:t>RAW MATERIALS &amp; MANUFACTURE</a:t>
          </a: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dgm:spPr/>
      <dgm:t>
        <a:bodyPr anchor="ctr"/>
        <a:lstStyle/>
        <a:p>
          <a:pPr marL="0"/>
          <a:r>
            <a:rPr lang="en-US" b="0" i="0" dirty="0">
              <a:latin typeface="Gill Sans Nova" panose="020B0602020104020203" pitchFamily="34" charset="0"/>
              <a:cs typeface="Gill Sans SemiBold" panose="020B0502020104020203" pitchFamily="34" charset="-79"/>
            </a:rPr>
            <a:t>Synthesis/extraction of chemical entities, energy used to manufacture and formulate medicines</a:t>
          </a: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dgm:spPr/>
      <dgm:t>
        <a:bodyPr anchor="ctr"/>
        <a:lstStyle/>
        <a:p>
          <a:pPr marL="0"/>
          <a:r>
            <a:rPr lang="en-US" b="0" i="0">
              <a:latin typeface="Gill Sans Nova" panose="020B0602020104020203" pitchFamily="34" charset="0"/>
              <a:cs typeface="Gill Sans SemiBold" panose="020B0502020104020203" pitchFamily="34" charset="-79"/>
            </a:rPr>
            <a:t>PACKAGING</a:t>
          </a: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dgm:spPr/>
      <dgm:t>
        <a:bodyPr anchor="ctr"/>
        <a:lstStyle/>
        <a:p>
          <a:pPr marL="0"/>
          <a:r>
            <a:rPr lang="en-US" b="0" i="0" dirty="0">
              <a:latin typeface="Gill Sans Nova" panose="020B0602020104020203" pitchFamily="34" charset="0"/>
              <a:cs typeface="Gill Sans SemiBold" panose="020B0502020104020203" pitchFamily="34" charset="-79"/>
            </a:rPr>
            <a:t>Plastic/hard plastic with foil/glass? Outer packaging?</a:t>
          </a: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dgm:spPr/>
      <dgm:t>
        <a:bodyPr anchor="ctr"/>
        <a:lstStyle/>
        <a:p>
          <a:pPr marL="0"/>
          <a:r>
            <a:rPr lang="en-US" b="0" i="0" dirty="0">
              <a:latin typeface="Gill Sans Nova" panose="020B0602020104020203" pitchFamily="34" charset="0"/>
              <a:cs typeface="Gill Sans SemiBold" panose="020B0502020104020203" pitchFamily="34" charset="-79"/>
            </a:rPr>
            <a:t>DISTRIBUTION</a:t>
          </a: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dgm:spPr/>
      <dgm:t>
        <a:bodyPr anchor="ctr"/>
        <a:lstStyle/>
        <a:p>
          <a:pPr marL="0"/>
          <a:r>
            <a:rPr lang="en-US" b="0" i="0" dirty="0">
              <a:latin typeface="Gill Sans Nova" panose="020B0602020104020203" pitchFamily="34" charset="0"/>
              <a:cs typeface="Gill Sans Light" panose="020B0302020104020203" pitchFamily="34" charset="-79"/>
            </a:rPr>
            <a:t>Where was it made? What is needed to transport to end location?</a:t>
          </a:r>
        </a:p>
        <a:p>
          <a:pPr marL="0"/>
          <a:r>
            <a:rPr lang="en-US" b="0" i="0" dirty="0">
              <a:latin typeface="Gill Sans Nova" panose="020B0602020104020203" pitchFamily="34" charset="0"/>
              <a:cs typeface="Gill Sans Light" panose="020B0302020104020203" pitchFamily="34" charset="-79"/>
            </a:rPr>
            <a:t>Weight of load; Lorries/Ships/Air freight. Warehousing.</a:t>
          </a:r>
          <a:endParaRPr lang="en-US" b="1" i="0" dirty="0">
            <a:latin typeface="Gill Sans Nova" panose="020B0602020104020203" pitchFamily="34" charset="0"/>
            <a:cs typeface="Gill Sans SemiBold" panose="020B0502020104020203" pitchFamily="34" charset="-79"/>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dgm:spPr/>
      <dgm:t>
        <a:bodyPr anchor="ctr"/>
        <a:lstStyle/>
        <a:p>
          <a:pPr marL="0" rtl="0"/>
          <a:r>
            <a:rPr lang="en-US" b="0" i="0" dirty="0">
              <a:latin typeface="Gill Sans Nova" panose="020B0602020104020203" pitchFamily="34" charset="0"/>
              <a:cs typeface="Gill Sans SemiBold" panose="020B0502020104020203" pitchFamily="34" charset="-79"/>
            </a:rPr>
            <a:t>Sundries? Giving sets? PPE required?</a:t>
          </a: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4F85505A-81B6-4FDA-A144-900B71DAD946}">
      <dgm:prSet/>
      <dgm:spPr/>
      <dgm:t>
        <a:bodyPr anchor="ctr"/>
        <a:lstStyle/>
        <a:p>
          <a:pPr marL="0"/>
          <a:r>
            <a:rPr lang="en-US" b="0" i="0">
              <a:latin typeface="Gill Sans Nova" panose="020B0602020104020203" pitchFamily="34" charset="0"/>
              <a:cs typeface="Gill Sans SemiBold" panose="020B0502020104020203" pitchFamily="34" charset="-79"/>
            </a:rPr>
            <a:t>ADMINISTRATION</a:t>
          </a: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042B0543-FB76-4B80-9D35-5B957463F81E}">
      <dgm:prSet/>
      <dgm:spPr/>
      <dgm:t>
        <a:bodyPr anchor="ctr"/>
        <a:lstStyle/>
        <a:p>
          <a:pPr marL="0"/>
          <a:r>
            <a:rPr lang="en-US" b="0" i="0" dirty="0">
              <a:latin typeface="Gill Sans Nova" panose="020B0602020104020203" pitchFamily="34" charset="0"/>
              <a:cs typeface="Gill Sans SemiBold" panose="020B0502020104020203" pitchFamily="34" charset="-79"/>
            </a:rPr>
            <a:t>Patient information leaflets</a:t>
          </a:r>
        </a:p>
      </dgm:t>
    </dgm:pt>
    <dgm:pt modelId="{9B3E6488-A9C1-492D-93A6-21CF51CDE963}" type="parTrans" cxnId="{C418FCC8-3285-459C-BE96-5CEA66C6505D}">
      <dgm:prSet/>
      <dgm:spPr/>
      <dgm:t>
        <a:bodyPr/>
        <a:lstStyle/>
        <a:p>
          <a:endParaRPr lang="en-GB"/>
        </a:p>
      </dgm:t>
    </dgm:pt>
    <dgm:pt modelId="{4C3E7D21-4BA9-427E-B4A9-85CC438A609F}" type="sibTrans" cxnId="{C418FCC8-3285-459C-BE96-5CEA66C6505D}">
      <dgm:prSet/>
      <dgm:spPr/>
      <dgm:t>
        <a:bodyPr/>
        <a:lstStyle/>
        <a:p>
          <a:endParaRPr lang="en-GB"/>
        </a:p>
      </dgm:t>
    </dgm:pt>
    <dgm:pt modelId="{A2322D3A-7AC2-4C5C-9D7E-EAB2313D47D4}">
      <dgm:prSet/>
      <dgm:spPr/>
      <dgm:t>
        <a:bodyPr anchor="ctr"/>
        <a:lstStyle/>
        <a:p>
          <a:pPr marL="0"/>
          <a:r>
            <a:rPr lang="en-US" b="0" i="0" dirty="0">
              <a:latin typeface="Gill Sans Nova" panose="020B0602020104020203" pitchFamily="34" charset="0"/>
              <a:cs typeface="Gill Sans SemiBold" panose="020B0502020104020203" pitchFamily="34" charset="-79"/>
            </a:rPr>
            <a:t>DISPOSAL</a:t>
          </a:r>
        </a:p>
      </dgm:t>
    </dgm:pt>
    <dgm:pt modelId="{84DE1C3A-3FC7-4DB3-88ED-33F65A71557A}" type="sibTrans" cxnId="{179FAFCF-F878-464E-A8A6-1185EFA0E380}">
      <dgm:prSet/>
      <dgm:spPr/>
      <dgm:t>
        <a:bodyPr/>
        <a:lstStyle/>
        <a:p>
          <a:endParaRPr lang="en-US"/>
        </a:p>
      </dgm:t>
    </dgm:pt>
    <dgm:pt modelId="{4A8C15D4-B36F-4764-B4FF-F2AF790D3E17}" type="parTrans" cxnId="{179FAFCF-F878-464E-A8A6-1185EFA0E380}">
      <dgm:prSet/>
      <dgm:spPr/>
      <dgm:t>
        <a:bodyPr/>
        <a:lstStyle/>
        <a:p>
          <a:endParaRPr lang="en-US"/>
        </a:p>
      </dgm:t>
    </dgm:pt>
    <dgm:pt modelId="{8FE81FEC-2664-411F-AEB3-065F29F52751}">
      <dgm:prSet/>
      <dgm:spPr/>
      <dgm:t>
        <a:bodyPr lIns="182880" tIns="182880" rIns="182880" bIns="182880" anchor="ctr"/>
        <a:lstStyle/>
        <a:p>
          <a:pPr marL="0" rtl="0">
            <a:buNone/>
          </a:pPr>
          <a:r>
            <a:rPr lang="en-US" b="0" i="0" kern="1200" dirty="0">
              <a:latin typeface="Gill Sans Nova" panose="020B0602020104020203" pitchFamily="34" charset="0"/>
              <a:ea typeface="+mn-ea"/>
              <a:cs typeface="Gill Sans SemiBold" panose="020B0502020104020203" pitchFamily="34" charset="-79"/>
            </a:rPr>
            <a:t>Appropriate destruction, wastewater contamination, incineration, contaminated sharps</a:t>
          </a:r>
        </a:p>
      </dgm:t>
    </dgm:pt>
    <dgm:pt modelId="{80230EB7-7230-4881-A631-309C07417378}" type="sibTrans" cxnId="{711E093C-AD42-45A4-8D40-A2D39702062E}">
      <dgm:prSet/>
      <dgm:spPr/>
      <dgm:t>
        <a:bodyPr/>
        <a:lstStyle/>
        <a:p>
          <a:endParaRPr lang="en-US"/>
        </a:p>
      </dgm:t>
    </dgm:pt>
    <dgm:pt modelId="{BCBC007E-0269-421B-9C41-DE26D5C3A822}" type="parTrans" cxnId="{711E093C-AD42-45A4-8D40-A2D39702062E}">
      <dgm:prSet/>
      <dgm:spPr/>
      <dgm:t>
        <a:bodyPr/>
        <a:lstStyle/>
        <a:p>
          <a:endParaRPr lang="en-US"/>
        </a:p>
      </dgm:t>
    </dgm:pt>
    <dgm:pt modelId="{DC1D205A-1089-4C35-9361-D553836A49D7}" type="pres">
      <dgm:prSet presAssocID="{0DD8915E-DC14-41D6-9BB5-F49E1C265163}" presName="vert0" presStyleCnt="0">
        <dgm:presLayoutVars>
          <dgm:dir/>
          <dgm:animOne val="branch"/>
          <dgm:animLvl val="lvl"/>
        </dgm:presLayoutVars>
      </dgm:prSet>
      <dgm:spPr/>
    </dgm:pt>
    <dgm:pt modelId="{7CE0AC9A-E642-4B1D-8024-B6880588E77F}" type="pres">
      <dgm:prSet presAssocID="{73D947E0-108F-4D20-A71E-3CF329F97212}" presName="thickLine" presStyleLbl="alignNode1" presStyleIdx="0" presStyleCnt="5"/>
      <dgm:spPr/>
    </dgm:pt>
    <dgm:pt modelId="{A019748D-B0BF-481B-ABE1-F73701654888}" type="pres">
      <dgm:prSet presAssocID="{73D947E0-108F-4D20-A71E-3CF329F97212}" presName="horz1" presStyleCnt="0"/>
      <dgm:spPr/>
    </dgm:pt>
    <dgm:pt modelId="{74609082-52ED-4B0A-828B-506EBACC32D6}" type="pres">
      <dgm:prSet presAssocID="{73D947E0-108F-4D20-A71E-3CF329F97212}" presName="tx1" presStyleLbl="revTx" presStyleIdx="0" presStyleCnt="11"/>
      <dgm:spPr/>
    </dgm:pt>
    <dgm:pt modelId="{BA6E82EA-3141-40F1-94FF-BF201C96AB30}" type="pres">
      <dgm:prSet presAssocID="{73D947E0-108F-4D20-A71E-3CF329F97212}" presName="vert1" presStyleCnt="0"/>
      <dgm:spPr/>
    </dgm:pt>
    <dgm:pt modelId="{1FCE01BA-3000-4FD3-B212-2F605D7FDD8C}" type="pres">
      <dgm:prSet presAssocID="{30A490C8-22B4-4D68-875C-0F0DE2FF864D}" presName="vertSpace2a" presStyleCnt="0"/>
      <dgm:spPr/>
    </dgm:pt>
    <dgm:pt modelId="{73FE0333-6C6F-46DA-8C80-A339CF35F1A0}" type="pres">
      <dgm:prSet presAssocID="{30A490C8-22B4-4D68-875C-0F0DE2FF864D}" presName="horz2" presStyleCnt="0"/>
      <dgm:spPr/>
    </dgm:pt>
    <dgm:pt modelId="{3658581B-BCCE-49F6-9FAD-72263F696FEC}" type="pres">
      <dgm:prSet presAssocID="{30A490C8-22B4-4D68-875C-0F0DE2FF864D}" presName="horzSpace2" presStyleCnt="0"/>
      <dgm:spPr/>
    </dgm:pt>
    <dgm:pt modelId="{1C22EBD2-E05E-4F8A-8850-602DC2970B8F}" type="pres">
      <dgm:prSet presAssocID="{30A490C8-22B4-4D68-875C-0F0DE2FF864D}" presName="tx2" presStyleLbl="revTx" presStyleIdx="1" presStyleCnt="11"/>
      <dgm:spPr/>
    </dgm:pt>
    <dgm:pt modelId="{4D0A43AF-8C14-4684-BFA1-F26D8213E9B5}" type="pres">
      <dgm:prSet presAssocID="{30A490C8-22B4-4D68-875C-0F0DE2FF864D}" presName="vert2" presStyleCnt="0"/>
      <dgm:spPr/>
    </dgm:pt>
    <dgm:pt modelId="{D58E3D86-20F6-4480-A3E4-0BBC7F174C78}" type="pres">
      <dgm:prSet presAssocID="{30A490C8-22B4-4D68-875C-0F0DE2FF864D}" presName="thinLine2b" presStyleLbl="callout" presStyleIdx="0" presStyleCnt="6"/>
      <dgm:spPr/>
    </dgm:pt>
    <dgm:pt modelId="{055F8427-32A0-4C3D-AE2C-4CDC218FE36D}" type="pres">
      <dgm:prSet presAssocID="{30A490C8-22B4-4D68-875C-0F0DE2FF864D}" presName="vertSpace2b" presStyleCnt="0"/>
      <dgm:spPr/>
    </dgm:pt>
    <dgm:pt modelId="{B924319D-D648-4819-91F5-831A85A148FA}" type="pres">
      <dgm:prSet presAssocID="{B1AFA1AF-0FF8-45B3-A6D0-0E255A2F637D}" presName="thickLine" presStyleLbl="alignNode1" presStyleIdx="1" presStyleCnt="5"/>
      <dgm:spPr/>
    </dgm:pt>
    <dgm:pt modelId="{A8F919CD-6CE2-44CC-930B-2EDAA6608F3F}" type="pres">
      <dgm:prSet presAssocID="{B1AFA1AF-0FF8-45B3-A6D0-0E255A2F637D}" presName="horz1" presStyleCnt="0"/>
      <dgm:spPr/>
    </dgm:pt>
    <dgm:pt modelId="{2C9DFDB5-C045-4BBF-A018-DFF55163D677}" type="pres">
      <dgm:prSet presAssocID="{B1AFA1AF-0FF8-45B3-A6D0-0E255A2F637D}" presName="tx1" presStyleLbl="revTx" presStyleIdx="2" presStyleCnt="11"/>
      <dgm:spPr/>
    </dgm:pt>
    <dgm:pt modelId="{A707D150-6EE2-4947-A72C-873E3A352835}" type="pres">
      <dgm:prSet presAssocID="{B1AFA1AF-0FF8-45B3-A6D0-0E255A2F637D}" presName="vert1" presStyleCnt="0"/>
      <dgm:spPr/>
    </dgm:pt>
    <dgm:pt modelId="{BC31696B-5C10-4875-AFC4-4810A6D5030D}" type="pres">
      <dgm:prSet presAssocID="{50418D2B-9486-42DE-AFDD-1D31420040FF}" presName="vertSpace2a" presStyleCnt="0"/>
      <dgm:spPr/>
    </dgm:pt>
    <dgm:pt modelId="{9C32D501-E2CA-46C7-A7EF-5227305A5B08}" type="pres">
      <dgm:prSet presAssocID="{50418D2B-9486-42DE-AFDD-1D31420040FF}" presName="horz2" presStyleCnt="0"/>
      <dgm:spPr/>
    </dgm:pt>
    <dgm:pt modelId="{93AED9A5-F0C8-4101-BF2E-54461F16603E}" type="pres">
      <dgm:prSet presAssocID="{50418D2B-9486-42DE-AFDD-1D31420040FF}" presName="horzSpace2" presStyleCnt="0"/>
      <dgm:spPr/>
    </dgm:pt>
    <dgm:pt modelId="{1E5B74E0-E7AD-4BBE-B155-7FB10B2F5EB2}" type="pres">
      <dgm:prSet presAssocID="{50418D2B-9486-42DE-AFDD-1D31420040FF}" presName="tx2" presStyleLbl="revTx" presStyleIdx="3" presStyleCnt="11"/>
      <dgm:spPr/>
    </dgm:pt>
    <dgm:pt modelId="{A8931C31-9829-4D20-BCF8-C2AD6EE50CE6}" type="pres">
      <dgm:prSet presAssocID="{50418D2B-9486-42DE-AFDD-1D31420040FF}" presName="vert2" presStyleCnt="0"/>
      <dgm:spPr/>
    </dgm:pt>
    <dgm:pt modelId="{1629C7AE-4941-4A0C-B028-81E2F9A70B92}" type="pres">
      <dgm:prSet presAssocID="{50418D2B-9486-42DE-AFDD-1D31420040FF}" presName="thinLine2b" presStyleLbl="callout" presStyleIdx="1" presStyleCnt="6"/>
      <dgm:spPr/>
    </dgm:pt>
    <dgm:pt modelId="{59524223-0599-4262-8261-0CB819D2BC2A}" type="pres">
      <dgm:prSet presAssocID="{50418D2B-9486-42DE-AFDD-1D31420040FF}" presName="vertSpace2b" presStyleCnt="0"/>
      <dgm:spPr/>
    </dgm:pt>
    <dgm:pt modelId="{81677A91-162B-403C-B036-618DC6D98D44}" type="pres">
      <dgm:prSet presAssocID="{042B0543-FB76-4B80-9D35-5B957463F81E}" presName="horz2" presStyleCnt="0"/>
      <dgm:spPr/>
    </dgm:pt>
    <dgm:pt modelId="{933AB26C-BCF2-4E7F-A8FA-D94D1875BD0D}" type="pres">
      <dgm:prSet presAssocID="{042B0543-FB76-4B80-9D35-5B957463F81E}" presName="horzSpace2" presStyleCnt="0"/>
      <dgm:spPr/>
    </dgm:pt>
    <dgm:pt modelId="{84E0B2EF-D8C7-4380-B532-4CE9DBF390A3}" type="pres">
      <dgm:prSet presAssocID="{042B0543-FB76-4B80-9D35-5B957463F81E}" presName="tx2" presStyleLbl="revTx" presStyleIdx="4" presStyleCnt="11"/>
      <dgm:spPr/>
    </dgm:pt>
    <dgm:pt modelId="{193DE273-D4E0-4BDB-BDFD-E09462E58542}" type="pres">
      <dgm:prSet presAssocID="{042B0543-FB76-4B80-9D35-5B957463F81E}" presName="vert2" presStyleCnt="0"/>
      <dgm:spPr/>
    </dgm:pt>
    <dgm:pt modelId="{F86F1BB8-0FFD-48B3-8FAA-71AABA286F53}" type="pres">
      <dgm:prSet presAssocID="{042B0543-FB76-4B80-9D35-5B957463F81E}" presName="thinLine2b" presStyleLbl="callout" presStyleIdx="2" presStyleCnt="6"/>
      <dgm:spPr/>
    </dgm:pt>
    <dgm:pt modelId="{A469BC4E-8DF1-4ACE-8A7E-1F28CE1BDBDE}" type="pres">
      <dgm:prSet presAssocID="{042B0543-FB76-4B80-9D35-5B957463F81E}" presName="vertSpace2b" presStyleCnt="0"/>
      <dgm:spPr/>
    </dgm:pt>
    <dgm:pt modelId="{A2D55090-C596-4281-96A1-0AD96C8DB6AB}" type="pres">
      <dgm:prSet presAssocID="{E9682B4F-0217-4B50-923E-C104AA24290F}" presName="thickLine" presStyleLbl="alignNode1" presStyleIdx="2" presStyleCnt="5"/>
      <dgm:spPr/>
    </dgm:pt>
    <dgm:pt modelId="{D3961F13-40C2-4EBA-826C-B80719A7BB0A}" type="pres">
      <dgm:prSet presAssocID="{E9682B4F-0217-4B50-923E-C104AA24290F}" presName="horz1" presStyleCnt="0"/>
      <dgm:spPr/>
    </dgm:pt>
    <dgm:pt modelId="{77D5E2A4-5CE4-423C-902C-BC184CAC9B4A}" type="pres">
      <dgm:prSet presAssocID="{E9682B4F-0217-4B50-923E-C104AA24290F}" presName="tx1" presStyleLbl="revTx" presStyleIdx="5" presStyleCnt="11"/>
      <dgm:spPr/>
    </dgm:pt>
    <dgm:pt modelId="{BAA6EE91-0507-4521-B59F-789B08EAB036}" type="pres">
      <dgm:prSet presAssocID="{E9682B4F-0217-4B50-923E-C104AA24290F}" presName="vert1" presStyleCnt="0"/>
      <dgm:spPr/>
    </dgm:pt>
    <dgm:pt modelId="{ECC49514-8BA7-490B-BEF5-E94AC0C301F4}" type="pres">
      <dgm:prSet presAssocID="{0EC0C300-11E4-45CF-8418-973585107209}" presName="vertSpace2a" presStyleCnt="0"/>
      <dgm:spPr/>
    </dgm:pt>
    <dgm:pt modelId="{0688ABF1-205E-468D-BBAC-4B048FC03FB8}" type="pres">
      <dgm:prSet presAssocID="{0EC0C300-11E4-45CF-8418-973585107209}" presName="horz2" presStyleCnt="0"/>
      <dgm:spPr/>
    </dgm:pt>
    <dgm:pt modelId="{869C1BDF-BB03-461C-B9F8-431904B9AD6E}" type="pres">
      <dgm:prSet presAssocID="{0EC0C300-11E4-45CF-8418-973585107209}" presName="horzSpace2" presStyleCnt="0"/>
      <dgm:spPr/>
    </dgm:pt>
    <dgm:pt modelId="{C088FDB4-46DC-40E6-9FD2-7E7459D7CC9F}" type="pres">
      <dgm:prSet presAssocID="{0EC0C300-11E4-45CF-8418-973585107209}" presName="tx2" presStyleLbl="revTx" presStyleIdx="6" presStyleCnt="11"/>
      <dgm:spPr/>
    </dgm:pt>
    <dgm:pt modelId="{6483B0BD-1791-4C14-AD64-25B608CAC856}" type="pres">
      <dgm:prSet presAssocID="{0EC0C300-11E4-45CF-8418-973585107209}" presName="vert2" presStyleCnt="0"/>
      <dgm:spPr/>
    </dgm:pt>
    <dgm:pt modelId="{56BC97DC-82A6-41FF-BBB7-C90138704444}" type="pres">
      <dgm:prSet presAssocID="{0EC0C300-11E4-45CF-8418-973585107209}" presName="thinLine2b" presStyleLbl="callout" presStyleIdx="3" presStyleCnt="6"/>
      <dgm:spPr/>
    </dgm:pt>
    <dgm:pt modelId="{42F277D8-45FC-4F0E-B0E9-1E880AAAB1A6}" type="pres">
      <dgm:prSet presAssocID="{0EC0C300-11E4-45CF-8418-973585107209}" presName="vertSpace2b" presStyleCnt="0"/>
      <dgm:spPr/>
    </dgm:pt>
    <dgm:pt modelId="{0CB50D80-2EF4-4072-B34F-0E7FD7F3D773}" type="pres">
      <dgm:prSet presAssocID="{4F85505A-81B6-4FDA-A144-900B71DAD946}" presName="thickLine" presStyleLbl="alignNode1" presStyleIdx="3" presStyleCnt="5"/>
      <dgm:spPr/>
    </dgm:pt>
    <dgm:pt modelId="{94678E29-F63A-40DB-9388-13829497BB32}" type="pres">
      <dgm:prSet presAssocID="{4F85505A-81B6-4FDA-A144-900B71DAD946}" presName="horz1" presStyleCnt="0"/>
      <dgm:spPr/>
    </dgm:pt>
    <dgm:pt modelId="{A49368B1-D0F1-40DE-A3EA-F996CAF333F0}" type="pres">
      <dgm:prSet presAssocID="{4F85505A-81B6-4FDA-A144-900B71DAD946}" presName="tx1" presStyleLbl="revTx" presStyleIdx="7" presStyleCnt="11"/>
      <dgm:spPr/>
    </dgm:pt>
    <dgm:pt modelId="{D0EFF6BA-2272-4A46-AD2A-B19938AB0395}" type="pres">
      <dgm:prSet presAssocID="{4F85505A-81B6-4FDA-A144-900B71DAD946}" presName="vert1" presStyleCnt="0"/>
      <dgm:spPr/>
    </dgm:pt>
    <dgm:pt modelId="{EA9B607A-8A8E-4A3D-AB89-9F5B945576F9}" type="pres">
      <dgm:prSet presAssocID="{FEB4A941-E9FA-4A86-A673-85FF34B35F20}" presName="vertSpace2a" presStyleCnt="0"/>
      <dgm:spPr/>
    </dgm:pt>
    <dgm:pt modelId="{FDCA09E6-1EF4-415F-8AA1-8B8C6F83901A}" type="pres">
      <dgm:prSet presAssocID="{FEB4A941-E9FA-4A86-A673-85FF34B35F20}" presName="horz2" presStyleCnt="0"/>
      <dgm:spPr/>
    </dgm:pt>
    <dgm:pt modelId="{FECED7AB-3C18-4C35-983E-E2F89EE16E70}" type="pres">
      <dgm:prSet presAssocID="{FEB4A941-E9FA-4A86-A673-85FF34B35F20}" presName="horzSpace2" presStyleCnt="0"/>
      <dgm:spPr/>
    </dgm:pt>
    <dgm:pt modelId="{CE8BAFBA-5379-46BF-A8E5-BA17718FCB01}" type="pres">
      <dgm:prSet presAssocID="{FEB4A941-E9FA-4A86-A673-85FF34B35F20}" presName="tx2" presStyleLbl="revTx" presStyleIdx="8" presStyleCnt="11"/>
      <dgm:spPr/>
    </dgm:pt>
    <dgm:pt modelId="{300871F4-A365-42E8-9015-01BD718D1F6E}" type="pres">
      <dgm:prSet presAssocID="{FEB4A941-E9FA-4A86-A673-85FF34B35F20}" presName="vert2" presStyleCnt="0"/>
      <dgm:spPr/>
    </dgm:pt>
    <dgm:pt modelId="{1B6D747F-92D3-48DD-8101-A485A376A642}" type="pres">
      <dgm:prSet presAssocID="{FEB4A941-E9FA-4A86-A673-85FF34B35F20}" presName="thinLine2b" presStyleLbl="callout" presStyleIdx="4" presStyleCnt="6"/>
      <dgm:spPr/>
    </dgm:pt>
    <dgm:pt modelId="{C8B41AA3-F5F5-44FD-B329-A4A90DFDD118}" type="pres">
      <dgm:prSet presAssocID="{FEB4A941-E9FA-4A86-A673-85FF34B35F20}" presName="vertSpace2b" presStyleCnt="0"/>
      <dgm:spPr/>
    </dgm:pt>
    <dgm:pt modelId="{B88301A6-96EF-4B21-BC01-1EA9E711F3A1}" type="pres">
      <dgm:prSet presAssocID="{A2322D3A-7AC2-4C5C-9D7E-EAB2313D47D4}" presName="thickLine" presStyleLbl="alignNode1" presStyleIdx="4" presStyleCnt="5"/>
      <dgm:spPr/>
    </dgm:pt>
    <dgm:pt modelId="{E7ADF572-673F-47E2-84BB-38DF345F5C9A}" type="pres">
      <dgm:prSet presAssocID="{A2322D3A-7AC2-4C5C-9D7E-EAB2313D47D4}" presName="horz1" presStyleCnt="0"/>
      <dgm:spPr/>
    </dgm:pt>
    <dgm:pt modelId="{AA98A533-E7B9-4ECF-96BA-187119378597}" type="pres">
      <dgm:prSet presAssocID="{A2322D3A-7AC2-4C5C-9D7E-EAB2313D47D4}" presName="tx1" presStyleLbl="revTx" presStyleIdx="9" presStyleCnt="11"/>
      <dgm:spPr/>
    </dgm:pt>
    <dgm:pt modelId="{B2248C4F-7D9C-4D94-BF94-690782B45B0B}" type="pres">
      <dgm:prSet presAssocID="{A2322D3A-7AC2-4C5C-9D7E-EAB2313D47D4}" presName="vert1" presStyleCnt="0"/>
      <dgm:spPr/>
    </dgm:pt>
    <dgm:pt modelId="{0E2EBB17-9CD5-4179-BBE6-381734770006}" type="pres">
      <dgm:prSet presAssocID="{8FE81FEC-2664-411F-AEB3-065F29F52751}" presName="vertSpace2a" presStyleCnt="0"/>
      <dgm:spPr/>
    </dgm:pt>
    <dgm:pt modelId="{2FFEE87F-1286-4927-8F22-74167233089E}" type="pres">
      <dgm:prSet presAssocID="{8FE81FEC-2664-411F-AEB3-065F29F52751}" presName="horz2" presStyleCnt="0"/>
      <dgm:spPr/>
    </dgm:pt>
    <dgm:pt modelId="{A0B1610C-0D29-4C8F-BF89-583767F933D1}" type="pres">
      <dgm:prSet presAssocID="{8FE81FEC-2664-411F-AEB3-065F29F52751}" presName="horzSpace2" presStyleCnt="0"/>
      <dgm:spPr/>
    </dgm:pt>
    <dgm:pt modelId="{FDF7FFA4-4221-4A94-8461-7ADDC8220484}" type="pres">
      <dgm:prSet presAssocID="{8FE81FEC-2664-411F-AEB3-065F29F52751}" presName="tx2" presStyleLbl="revTx" presStyleIdx="10" presStyleCnt="11" custLinFactNeighborX="-564"/>
      <dgm:spPr/>
    </dgm:pt>
    <dgm:pt modelId="{6E7E5C27-D84F-406C-B4A2-8F6A1A41920F}" type="pres">
      <dgm:prSet presAssocID="{8FE81FEC-2664-411F-AEB3-065F29F52751}" presName="vert2" presStyleCnt="0"/>
      <dgm:spPr/>
    </dgm:pt>
    <dgm:pt modelId="{A6641E9B-13C5-4487-A889-96BFB452033B}" type="pres">
      <dgm:prSet presAssocID="{8FE81FEC-2664-411F-AEB3-065F29F52751}" presName="thinLine2b" presStyleLbl="callout" presStyleIdx="5" presStyleCnt="6"/>
      <dgm:spPr/>
    </dgm:pt>
    <dgm:pt modelId="{E8D19802-328B-4AD3-89FD-1E0214731684}" type="pres">
      <dgm:prSet presAssocID="{8FE81FEC-2664-411F-AEB3-065F29F52751}" presName="vertSpace2b" presStyleCnt="0"/>
      <dgm:spPr/>
    </dgm:pt>
  </dgm:ptLst>
  <dgm:cxnLst>
    <dgm:cxn modelId="{F28D7702-2FC3-49BD-BB13-C989E5EE622A}" srcId="{0DD8915E-DC14-41D6-9BB5-F49E1C265163}" destId="{B1AFA1AF-0FF8-45B3-A6D0-0E255A2F637D}" srcOrd="1" destOrd="0" parTransId="{10C68AF5-481C-45AA-A216-8BBBB04515B9}" sibTransId="{88649F7A-400B-4056-965D-C9AC0B3AD942}"/>
    <dgm:cxn modelId="{DE659407-8E36-44B4-BC06-BDCC926DA5F5}" type="presOf" srcId="{4F85505A-81B6-4FDA-A144-900B71DAD946}" destId="{A49368B1-D0F1-40DE-A3EA-F996CAF333F0}" srcOrd="0" destOrd="0" presId="urn:microsoft.com/office/officeart/2008/layout/LinedList"/>
    <dgm:cxn modelId="{A0077D09-C12C-46D0-8DF7-194B6911362A}" srcId="{0DD8915E-DC14-41D6-9BB5-F49E1C265163}" destId="{73D947E0-108F-4D20-A71E-3CF329F97212}" srcOrd="0" destOrd="0" parTransId="{9D249532-A24D-4D8F-848A-9F42F2E486C9}" sibTransId="{AE813459-65AB-4FA9-B717-330DDA6DFA4E}"/>
    <dgm:cxn modelId="{41AC941D-1E7B-4CE5-9E44-80FD7899A191}" type="presOf" srcId="{A2322D3A-7AC2-4C5C-9D7E-EAB2313D47D4}" destId="{AA98A533-E7B9-4ECF-96BA-187119378597}" srcOrd="0" destOrd="0" presId="urn:microsoft.com/office/officeart/2008/layout/LinedList"/>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D784AF3C-BAF1-4E53-B021-340FD458440F}" type="presOf" srcId="{0DD8915E-DC14-41D6-9BB5-F49E1C265163}" destId="{DC1D205A-1089-4C35-9361-D553836A49D7}" srcOrd="0" destOrd="0" presId="urn:microsoft.com/office/officeart/2008/layout/LinedList"/>
    <dgm:cxn modelId="{38578F3E-FCE6-4CBE-840D-78DC0D93630C}" type="presOf" srcId="{8FE81FEC-2664-411F-AEB3-065F29F52751}" destId="{FDF7FFA4-4221-4A94-8461-7ADDC8220484}" srcOrd="0" destOrd="0" presId="urn:microsoft.com/office/officeart/2008/layout/LinedList"/>
    <dgm:cxn modelId="{69A59869-1ED1-4498-9183-1DAFD128E6B2}" type="presOf" srcId="{0EC0C300-11E4-45CF-8418-973585107209}" destId="{C088FDB4-46DC-40E6-9FD2-7E7459D7CC9F}" srcOrd="0" destOrd="0" presId="urn:microsoft.com/office/officeart/2008/layout/LinedList"/>
    <dgm:cxn modelId="{F942F56C-9025-4AA1-9B36-C5AE0A93B0F5}" srcId="{4F85505A-81B6-4FDA-A144-900B71DAD946}" destId="{FEB4A941-E9FA-4A86-A673-85FF34B35F20}" srcOrd="0" destOrd="0" parTransId="{39522508-BC4E-4DD5-A744-AFEFFE36DB74}" sibTransId="{97624CC8-6315-4683-B26C-C30D552DA5A6}"/>
    <dgm:cxn modelId="{51563A4F-C0EB-47D6-B5BC-47A4E599AD4B}" srcId="{E9682B4F-0217-4B50-923E-C104AA24290F}" destId="{0EC0C300-11E4-45CF-8418-973585107209}" srcOrd="0" destOrd="0" parTransId="{1E4DD98E-100E-46B7-B24A-408BBF69E9FA}" sibTransId="{90FAB5D1-62B3-4FF6-A07D-EE607F529C32}"/>
    <dgm:cxn modelId="{5705ED75-ACBE-4C9B-9254-351A6D1250D7}" type="presOf" srcId="{042B0543-FB76-4B80-9D35-5B957463F81E}" destId="{84E0B2EF-D8C7-4380-B532-4CE9DBF390A3}" srcOrd="0" destOrd="0" presId="urn:microsoft.com/office/officeart/2008/layout/LinedList"/>
    <dgm:cxn modelId="{2D633B56-E147-4EFC-B9EE-6C0413F329B0}" srcId="{0DD8915E-DC14-41D6-9BB5-F49E1C265163}" destId="{4F85505A-81B6-4FDA-A144-900B71DAD946}" srcOrd="3" destOrd="0" parTransId="{D9A96E25-7BBE-4DDD-8DDE-B4970D4340A8}" sibTransId="{68F74A88-49DC-44B1-BC0D-220A7B97601C}"/>
    <dgm:cxn modelId="{7E0BBB8E-21AC-4107-A7FE-162D65E9DB38}" type="presOf" srcId="{73D947E0-108F-4D20-A71E-3CF329F97212}" destId="{74609082-52ED-4B0A-828B-506EBACC32D6}" srcOrd="0" destOrd="0" presId="urn:microsoft.com/office/officeart/2008/layout/LinedList"/>
    <dgm:cxn modelId="{57FA5EAE-3959-41B2-83E0-4565F4D68175}" type="presOf" srcId="{50418D2B-9486-42DE-AFDD-1D31420040FF}" destId="{1E5B74E0-E7AD-4BBE-B155-7FB10B2F5EB2}" srcOrd="0" destOrd="0" presId="urn:microsoft.com/office/officeart/2008/layout/LinedList"/>
    <dgm:cxn modelId="{B077EDB1-A034-46A8-82AC-74476AC26312}" type="presOf" srcId="{FEB4A941-E9FA-4A86-A673-85FF34B35F20}" destId="{CE8BAFBA-5379-46BF-A8E5-BA17718FCB01}" srcOrd="0" destOrd="0" presId="urn:microsoft.com/office/officeart/2008/layout/LinedList"/>
    <dgm:cxn modelId="{2D0ECBBC-4648-4022-A1AC-BA07BC15E8F4}" type="presOf" srcId="{30A490C8-22B4-4D68-875C-0F0DE2FF864D}" destId="{1C22EBD2-E05E-4F8A-8850-602DC2970B8F}" srcOrd="0" destOrd="0" presId="urn:microsoft.com/office/officeart/2008/layout/LinedList"/>
    <dgm:cxn modelId="{C418FCC8-3285-459C-BE96-5CEA66C6505D}" srcId="{B1AFA1AF-0FF8-45B3-A6D0-0E255A2F637D}" destId="{042B0543-FB76-4B80-9D35-5B957463F81E}" srcOrd="1" destOrd="0" parTransId="{9B3E6488-A9C1-492D-93A6-21CF51CDE963}" sibTransId="{4C3E7D21-4BA9-427E-B4A9-85CC438A609F}"/>
    <dgm:cxn modelId="{6C23D0C9-74B2-4C8B-AB2F-A03B3B0EBE56}" srcId="{0DD8915E-DC14-41D6-9BB5-F49E1C265163}" destId="{E9682B4F-0217-4B50-923E-C104AA24290F}" srcOrd="2" destOrd="0" parTransId="{E0F6C4AF-9BBB-4698-91D7-F9AE3EACBD5D}" sibTransId="{B8632E42-D7EB-4C31-877E-6F1B2801851A}"/>
    <dgm:cxn modelId="{57A13BCC-DE64-4373-B077-B4F1BD9D147D}" type="presOf" srcId="{B1AFA1AF-0FF8-45B3-A6D0-0E255A2F637D}" destId="{2C9DFDB5-C045-4BBF-A018-DFF55163D677}" srcOrd="0" destOrd="0" presId="urn:microsoft.com/office/officeart/2008/layout/LinedList"/>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6AF642D8-420A-444A-8C05-35CFDAD04914}" type="presOf" srcId="{E9682B4F-0217-4B50-923E-C104AA24290F}" destId="{77D5E2A4-5CE4-423C-902C-BC184CAC9B4A}" srcOrd="0" destOrd="0" presId="urn:microsoft.com/office/officeart/2008/layout/LinedList"/>
    <dgm:cxn modelId="{D7C57EC9-8084-44EF-B924-A86814BCB5C5}" type="presParOf" srcId="{DC1D205A-1089-4C35-9361-D553836A49D7}" destId="{7CE0AC9A-E642-4B1D-8024-B6880588E77F}" srcOrd="0" destOrd="0" presId="urn:microsoft.com/office/officeart/2008/layout/LinedList"/>
    <dgm:cxn modelId="{80A74360-39BD-4C0D-AC30-1F8614D46FAD}" type="presParOf" srcId="{DC1D205A-1089-4C35-9361-D553836A49D7}" destId="{A019748D-B0BF-481B-ABE1-F73701654888}" srcOrd="1" destOrd="0" presId="urn:microsoft.com/office/officeart/2008/layout/LinedList"/>
    <dgm:cxn modelId="{B9553E6C-DF6A-495D-BBFB-621EB7B58DCA}" type="presParOf" srcId="{A019748D-B0BF-481B-ABE1-F73701654888}" destId="{74609082-52ED-4B0A-828B-506EBACC32D6}" srcOrd="0" destOrd="0" presId="urn:microsoft.com/office/officeart/2008/layout/LinedList"/>
    <dgm:cxn modelId="{2BC4CC8E-817C-48D0-8319-A4E82BD28A2D}" type="presParOf" srcId="{A019748D-B0BF-481B-ABE1-F73701654888}" destId="{BA6E82EA-3141-40F1-94FF-BF201C96AB30}" srcOrd="1" destOrd="0" presId="urn:microsoft.com/office/officeart/2008/layout/LinedList"/>
    <dgm:cxn modelId="{D07AA0AF-0BE0-4F17-931D-D4B03473A9D0}" type="presParOf" srcId="{BA6E82EA-3141-40F1-94FF-BF201C96AB30}" destId="{1FCE01BA-3000-4FD3-B212-2F605D7FDD8C}" srcOrd="0" destOrd="0" presId="urn:microsoft.com/office/officeart/2008/layout/LinedList"/>
    <dgm:cxn modelId="{ABBC7707-A563-4513-AD13-CE026B1C1417}" type="presParOf" srcId="{BA6E82EA-3141-40F1-94FF-BF201C96AB30}" destId="{73FE0333-6C6F-46DA-8C80-A339CF35F1A0}" srcOrd="1" destOrd="0" presId="urn:microsoft.com/office/officeart/2008/layout/LinedList"/>
    <dgm:cxn modelId="{489C1983-6B24-41B5-84EC-B5194D035ADF}" type="presParOf" srcId="{73FE0333-6C6F-46DA-8C80-A339CF35F1A0}" destId="{3658581B-BCCE-49F6-9FAD-72263F696FEC}" srcOrd="0" destOrd="0" presId="urn:microsoft.com/office/officeart/2008/layout/LinedList"/>
    <dgm:cxn modelId="{64DB7E2D-6C8B-4951-9A3F-A733938D61B7}" type="presParOf" srcId="{73FE0333-6C6F-46DA-8C80-A339CF35F1A0}" destId="{1C22EBD2-E05E-4F8A-8850-602DC2970B8F}" srcOrd="1" destOrd="0" presId="urn:microsoft.com/office/officeart/2008/layout/LinedList"/>
    <dgm:cxn modelId="{8AB745A1-28A8-4485-9B8C-6435F662F4E2}" type="presParOf" srcId="{73FE0333-6C6F-46DA-8C80-A339CF35F1A0}" destId="{4D0A43AF-8C14-4684-BFA1-F26D8213E9B5}" srcOrd="2" destOrd="0" presId="urn:microsoft.com/office/officeart/2008/layout/LinedList"/>
    <dgm:cxn modelId="{ADBDAD2C-642C-45E0-9D39-A60E83F64372}" type="presParOf" srcId="{BA6E82EA-3141-40F1-94FF-BF201C96AB30}" destId="{D58E3D86-20F6-4480-A3E4-0BBC7F174C78}" srcOrd="2" destOrd="0" presId="urn:microsoft.com/office/officeart/2008/layout/LinedList"/>
    <dgm:cxn modelId="{DA33981E-D305-4596-8E1C-DEDA216FDCB8}" type="presParOf" srcId="{BA6E82EA-3141-40F1-94FF-BF201C96AB30}" destId="{055F8427-32A0-4C3D-AE2C-4CDC218FE36D}" srcOrd="3" destOrd="0" presId="urn:microsoft.com/office/officeart/2008/layout/LinedList"/>
    <dgm:cxn modelId="{35B8B622-B50D-4534-BB9C-6ABCD7689EB5}" type="presParOf" srcId="{DC1D205A-1089-4C35-9361-D553836A49D7}" destId="{B924319D-D648-4819-91F5-831A85A148FA}" srcOrd="2" destOrd="0" presId="urn:microsoft.com/office/officeart/2008/layout/LinedList"/>
    <dgm:cxn modelId="{9D9A6850-A15B-40B0-9F83-A8AC20EEA6EC}" type="presParOf" srcId="{DC1D205A-1089-4C35-9361-D553836A49D7}" destId="{A8F919CD-6CE2-44CC-930B-2EDAA6608F3F}" srcOrd="3" destOrd="0" presId="urn:microsoft.com/office/officeart/2008/layout/LinedList"/>
    <dgm:cxn modelId="{EC2220B2-928E-475D-9CF3-C753CD0B8BF6}" type="presParOf" srcId="{A8F919CD-6CE2-44CC-930B-2EDAA6608F3F}" destId="{2C9DFDB5-C045-4BBF-A018-DFF55163D677}" srcOrd="0" destOrd="0" presId="urn:microsoft.com/office/officeart/2008/layout/LinedList"/>
    <dgm:cxn modelId="{0357DB78-D33D-4E76-80F9-CB48212D8F3D}" type="presParOf" srcId="{A8F919CD-6CE2-44CC-930B-2EDAA6608F3F}" destId="{A707D150-6EE2-4947-A72C-873E3A352835}" srcOrd="1" destOrd="0" presId="urn:microsoft.com/office/officeart/2008/layout/LinedList"/>
    <dgm:cxn modelId="{1A1742DC-80B3-434D-9211-20CA89332959}" type="presParOf" srcId="{A707D150-6EE2-4947-A72C-873E3A352835}" destId="{BC31696B-5C10-4875-AFC4-4810A6D5030D}" srcOrd="0" destOrd="0" presId="urn:microsoft.com/office/officeart/2008/layout/LinedList"/>
    <dgm:cxn modelId="{366B5CCA-BADD-455B-94FE-7590423A9A3F}" type="presParOf" srcId="{A707D150-6EE2-4947-A72C-873E3A352835}" destId="{9C32D501-E2CA-46C7-A7EF-5227305A5B08}" srcOrd="1" destOrd="0" presId="urn:microsoft.com/office/officeart/2008/layout/LinedList"/>
    <dgm:cxn modelId="{04BC04D4-FC14-4F7A-82E2-C001E78A5DD8}" type="presParOf" srcId="{9C32D501-E2CA-46C7-A7EF-5227305A5B08}" destId="{93AED9A5-F0C8-4101-BF2E-54461F16603E}" srcOrd="0" destOrd="0" presId="urn:microsoft.com/office/officeart/2008/layout/LinedList"/>
    <dgm:cxn modelId="{F3E0FB17-0AAC-4DBE-8CD6-1815C0A800B3}" type="presParOf" srcId="{9C32D501-E2CA-46C7-A7EF-5227305A5B08}" destId="{1E5B74E0-E7AD-4BBE-B155-7FB10B2F5EB2}" srcOrd="1" destOrd="0" presId="urn:microsoft.com/office/officeart/2008/layout/LinedList"/>
    <dgm:cxn modelId="{0A2EEFE3-8018-4D09-AC02-F22D6D63E785}" type="presParOf" srcId="{9C32D501-E2CA-46C7-A7EF-5227305A5B08}" destId="{A8931C31-9829-4D20-BCF8-C2AD6EE50CE6}" srcOrd="2" destOrd="0" presId="urn:microsoft.com/office/officeart/2008/layout/LinedList"/>
    <dgm:cxn modelId="{3041A586-495F-47B2-B0E9-51AC2230AB76}" type="presParOf" srcId="{A707D150-6EE2-4947-A72C-873E3A352835}" destId="{1629C7AE-4941-4A0C-B028-81E2F9A70B92}" srcOrd="2" destOrd="0" presId="urn:microsoft.com/office/officeart/2008/layout/LinedList"/>
    <dgm:cxn modelId="{3064C56C-7E07-4CCD-8D6D-435B110D9E88}" type="presParOf" srcId="{A707D150-6EE2-4947-A72C-873E3A352835}" destId="{59524223-0599-4262-8261-0CB819D2BC2A}" srcOrd="3" destOrd="0" presId="urn:microsoft.com/office/officeart/2008/layout/LinedList"/>
    <dgm:cxn modelId="{F99A93BC-24EB-4398-A014-EA4AB5CE7078}" type="presParOf" srcId="{A707D150-6EE2-4947-A72C-873E3A352835}" destId="{81677A91-162B-403C-B036-618DC6D98D44}" srcOrd="4" destOrd="0" presId="urn:microsoft.com/office/officeart/2008/layout/LinedList"/>
    <dgm:cxn modelId="{E7E7614B-3C78-48EC-9C7B-32A0E76556AE}" type="presParOf" srcId="{81677A91-162B-403C-B036-618DC6D98D44}" destId="{933AB26C-BCF2-4E7F-A8FA-D94D1875BD0D}" srcOrd="0" destOrd="0" presId="urn:microsoft.com/office/officeart/2008/layout/LinedList"/>
    <dgm:cxn modelId="{A324197C-57DF-4C9C-91BE-7604E45E9DEE}" type="presParOf" srcId="{81677A91-162B-403C-B036-618DC6D98D44}" destId="{84E0B2EF-D8C7-4380-B532-4CE9DBF390A3}" srcOrd="1" destOrd="0" presId="urn:microsoft.com/office/officeart/2008/layout/LinedList"/>
    <dgm:cxn modelId="{259B1352-2335-43C1-81A7-5D532C5AC4C9}" type="presParOf" srcId="{81677A91-162B-403C-B036-618DC6D98D44}" destId="{193DE273-D4E0-4BDB-BDFD-E09462E58542}" srcOrd="2" destOrd="0" presId="urn:microsoft.com/office/officeart/2008/layout/LinedList"/>
    <dgm:cxn modelId="{0EA0E319-4975-40D2-88CD-0DB4108FFDC1}" type="presParOf" srcId="{A707D150-6EE2-4947-A72C-873E3A352835}" destId="{F86F1BB8-0FFD-48B3-8FAA-71AABA286F53}" srcOrd="5" destOrd="0" presId="urn:microsoft.com/office/officeart/2008/layout/LinedList"/>
    <dgm:cxn modelId="{4A2BCA30-17D9-4872-95FF-CE48D943F6D2}" type="presParOf" srcId="{A707D150-6EE2-4947-A72C-873E3A352835}" destId="{A469BC4E-8DF1-4ACE-8A7E-1F28CE1BDBDE}" srcOrd="6" destOrd="0" presId="urn:microsoft.com/office/officeart/2008/layout/LinedList"/>
    <dgm:cxn modelId="{1AB8A78C-CEE9-44D8-88C1-0135D6897BD9}" type="presParOf" srcId="{DC1D205A-1089-4C35-9361-D553836A49D7}" destId="{A2D55090-C596-4281-96A1-0AD96C8DB6AB}" srcOrd="4" destOrd="0" presId="urn:microsoft.com/office/officeart/2008/layout/LinedList"/>
    <dgm:cxn modelId="{011A3D8B-96C4-48CB-8902-24A4E0550CFC}" type="presParOf" srcId="{DC1D205A-1089-4C35-9361-D553836A49D7}" destId="{D3961F13-40C2-4EBA-826C-B80719A7BB0A}" srcOrd="5" destOrd="0" presId="urn:microsoft.com/office/officeart/2008/layout/LinedList"/>
    <dgm:cxn modelId="{E632F870-4AD2-45C0-B375-00287B182913}" type="presParOf" srcId="{D3961F13-40C2-4EBA-826C-B80719A7BB0A}" destId="{77D5E2A4-5CE4-423C-902C-BC184CAC9B4A}" srcOrd="0" destOrd="0" presId="urn:microsoft.com/office/officeart/2008/layout/LinedList"/>
    <dgm:cxn modelId="{5F64D2A6-8E10-4B69-A030-125704F590E3}" type="presParOf" srcId="{D3961F13-40C2-4EBA-826C-B80719A7BB0A}" destId="{BAA6EE91-0507-4521-B59F-789B08EAB036}" srcOrd="1" destOrd="0" presId="urn:microsoft.com/office/officeart/2008/layout/LinedList"/>
    <dgm:cxn modelId="{E349D3CD-64F5-463E-953B-778663C5FDD6}" type="presParOf" srcId="{BAA6EE91-0507-4521-B59F-789B08EAB036}" destId="{ECC49514-8BA7-490B-BEF5-E94AC0C301F4}" srcOrd="0" destOrd="0" presId="urn:microsoft.com/office/officeart/2008/layout/LinedList"/>
    <dgm:cxn modelId="{C8B6E906-AF29-4F75-9F7B-A11EBBC454BF}" type="presParOf" srcId="{BAA6EE91-0507-4521-B59F-789B08EAB036}" destId="{0688ABF1-205E-468D-BBAC-4B048FC03FB8}" srcOrd="1" destOrd="0" presId="urn:microsoft.com/office/officeart/2008/layout/LinedList"/>
    <dgm:cxn modelId="{1AF60E9B-EF9F-4422-8D79-F3332B3FDCC1}" type="presParOf" srcId="{0688ABF1-205E-468D-BBAC-4B048FC03FB8}" destId="{869C1BDF-BB03-461C-B9F8-431904B9AD6E}" srcOrd="0" destOrd="0" presId="urn:microsoft.com/office/officeart/2008/layout/LinedList"/>
    <dgm:cxn modelId="{DE9966D5-DB66-49AD-A968-41D6220D4C44}" type="presParOf" srcId="{0688ABF1-205E-468D-BBAC-4B048FC03FB8}" destId="{C088FDB4-46DC-40E6-9FD2-7E7459D7CC9F}" srcOrd="1" destOrd="0" presId="urn:microsoft.com/office/officeart/2008/layout/LinedList"/>
    <dgm:cxn modelId="{7FADC187-A29A-46FF-8EA2-40F9BFDF853F}" type="presParOf" srcId="{0688ABF1-205E-468D-BBAC-4B048FC03FB8}" destId="{6483B0BD-1791-4C14-AD64-25B608CAC856}" srcOrd="2" destOrd="0" presId="urn:microsoft.com/office/officeart/2008/layout/LinedList"/>
    <dgm:cxn modelId="{079CE390-298B-4EF8-9CCA-44011ECD6E82}" type="presParOf" srcId="{BAA6EE91-0507-4521-B59F-789B08EAB036}" destId="{56BC97DC-82A6-41FF-BBB7-C90138704444}" srcOrd="2" destOrd="0" presId="urn:microsoft.com/office/officeart/2008/layout/LinedList"/>
    <dgm:cxn modelId="{39CD3920-81AE-486C-B056-295B27249226}" type="presParOf" srcId="{BAA6EE91-0507-4521-B59F-789B08EAB036}" destId="{42F277D8-45FC-4F0E-B0E9-1E880AAAB1A6}" srcOrd="3" destOrd="0" presId="urn:microsoft.com/office/officeart/2008/layout/LinedList"/>
    <dgm:cxn modelId="{1F40F5AB-C01B-4CE9-8BA0-7B3B45BB6A35}" type="presParOf" srcId="{DC1D205A-1089-4C35-9361-D553836A49D7}" destId="{0CB50D80-2EF4-4072-B34F-0E7FD7F3D773}" srcOrd="6" destOrd="0" presId="urn:microsoft.com/office/officeart/2008/layout/LinedList"/>
    <dgm:cxn modelId="{0F01FAFA-86E6-4F56-B8A7-5415860B7986}" type="presParOf" srcId="{DC1D205A-1089-4C35-9361-D553836A49D7}" destId="{94678E29-F63A-40DB-9388-13829497BB32}" srcOrd="7" destOrd="0" presId="urn:microsoft.com/office/officeart/2008/layout/LinedList"/>
    <dgm:cxn modelId="{AC1DFB7E-B449-4039-AFCC-2846ABE815F5}" type="presParOf" srcId="{94678E29-F63A-40DB-9388-13829497BB32}" destId="{A49368B1-D0F1-40DE-A3EA-F996CAF333F0}" srcOrd="0" destOrd="0" presId="urn:microsoft.com/office/officeart/2008/layout/LinedList"/>
    <dgm:cxn modelId="{6A127311-BE98-43AC-98BB-5654238CF8E5}" type="presParOf" srcId="{94678E29-F63A-40DB-9388-13829497BB32}" destId="{D0EFF6BA-2272-4A46-AD2A-B19938AB0395}" srcOrd="1" destOrd="0" presId="urn:microsoft.com/office/officeart/2008/layout/LinedList"/>
    <dgm:cxn modelId="{D282CC4E-CD70-47B4-994D-A3E79E73F1CA}" type="presParOf" srcId="{D0EFF6BA-2272-4A46-AD2A-B19938AB0395}" destId="{EA9B607A-8A8E-4A3D-AB89-9F5B945576F9}" srcOrd="0" destOrd="0" presId="urn:microsoft.com/office/officeart/2008/layout/LinedList"/>
    <dgm:cxn modelId="{811EE4C3-A55E-434A-8536-CCEF08965691}" type="presParOf" srcId="{D0EFF6BA-2272-4A46-AD2A-B19938AB0395}" destId="{FDCA09E6-1EF4-415F-8AA1-8B8C6F83901A}" srcOrd="1" destOrd="0" presId="urn:microsoft.com/office/officeart/2008/layout/LinedList"/>
    <dgm:cxn modelId="{7C6DAB3A-987A-4BE4-8CDD-1E479A1EB8D6}" type="presParOf" srcId="{FDCA09E6-1EF4-415F-8AA1-8B8C6F83901A}" destId="{FECED7AB-3C18-4C35-983E-E2F89EE16E70}" srcOrd="0" destOrd="0" presId="urn:microsoft.com/office/officeart/2008/layout/LinedList"/>
    <dgm:cxn modelId="{067A0E3E-8FA4-4483-A6AF-C75612225D38}" type="presParOf" srcId="{FDCA09E6-1EF4-415F-8AA1-8B8C6F83901A}" destId="{CE8BAFBA-5379-46BF-A8E5-BA17718FCB01}" srcOrd="1" destOrd="0" presId="urn:microsoft.com/office/officeart/2008/layout/LinedList"/>
    <dgm:cxn modelId="{9175292B-BF57-4E00-911B-9B8C785436FE}" type="presParOf" srcId="{FDCA09E6-1EF4-415F-8AA1-8B8C6F83901A}" destId="{300871F4-A365-42E8-9015-01BD718D1F6E}" srcOrd="2" destOrd="0" presId="urn:microsoft.com/office/officeart/2008/layout/LinedList"/>
    <dgm:cxn modelId="{8299F35B-B1C6-4531-9007-AFAF1778E8D2}" type="presParOf" srcId="{D0EFF6BA-2272-4A46-AD2A-B19938AB0395}" destId="{1B6D747F-92D3-48DD-8101-A485A376A642}" srcOrd="2" destOrd="0" presId="urn:microsoft.com/office/officeart/2008/layout/LinedList"/>
    <dgm:cxn modelId="{49BF1B19-5724-43B6-B3C5-49214642FB85}" type="presParOf" srcId="{D0EFF6BA-2272-4A46-AD2A-B19938AB0395}" destId="{C8B41AA3-F5F5-44FD-B329-A4A90DFDD118}" srcOrd="3" destOrd="0" presId="urn:microsoft.com/office/officeart/2008/layout/LinedList"/>
    <dgm:cxn modelId="{E7728044-5DED-48B9-9AA5-DC0B11F4C7BC}" type="presParOf" srcId="{DC1D205A-1089-4C35-9361-D553836A49D7}" destId="{B88301A6-96EF-4B21-BC01-1EA9E711F3A1}" srcOrd="8" destOrd="0" presId="urn:microsoft.com/office/officeart/2008/layout/LinedList"/>
    <dgm:cxn modelId="{81825E36-C4A9-40EE-AD17-0823E2C1FDD5}" type="presParOf" srcId="{DC1D205A-1089-4C35-9361-D553836A49D7}" destId="{E7ADF572-673F-47E2-84BB-38DF345F5C9A}" srcOrd="9" destOrd="0" presId="urn:microsoft.com/office/officeart/2008/layout/LinedList"/>
    <dgm:cxn modelId="{545619EE-0B90-4831-A526-70348F200ADB}" type="presParOf" srcId="{E7ADF572-673F-47E2-84BB-38DF345F5C9A}" destId="{AA98A533-E7B9-4ECF-96BA-187119378597}" srcOrd="0" destOrd="0" presId="urn:microsoft.com/office/officeart/2008/layout/LinedList"/>
    <dgm:cxn modelId="{D8C43703-F8CA-437A-803A-4C9AC22F5AED}" type="presParOf" srcId="{E7ADF572-673F-47E2-84BB-38DF345F5C9A}" destId="{B2248C4F-7D9C-4D94-BF94-690782B45B0B}" srcOrd="1" destOrd="0" presId="urn:microsoft.com/office/officeart/2008/layout/LinedList"/>
    <dgm:cxn modelId="{3A142D5F-2090-4BD1-8BBC-723D9AE1B4AC}" type="presParOf" srcId="{B2248C4F-7D9C-4D94-BF94-690782B45B0B}" destId="{0E2EBB17-9CD5-4179-BBE6-381734770006}" srcOrd="0" destOrd="0" presId="urn:microsoft.com/office/officeart/2008/layout/LinedList"/>
    <dgm:cxn modelId="{78D07884-5D58-4C51-999D-6E39138C6B51}" type="presParOf" srcId="{B2248C4F-7D9C-4D94-BF94-690782B45B0B}" destId="{2FFEE87F-1286-4927-8F22-74167233089E}" srcOrd="1" destOrd="0" presId="urn:microsoft.com/office/officeart/2008/layout/LinedList"/>
    <dgm:cxn modelId="{62999DA5-4609-4FE5-BFB8-AC1FCCE0C0F3}" type="presParOf" srcId="{2FFEE87F-1286-4927-8F22-74167233089E}" destId="{A0B1610C-0D29-4C8F-BF89-583767F933D1}" srcOrd="0" destOrd="0" presId="urn:microsoft.com/office/officeart/2008/layout/LinedList"/>
    <dgm:cxn modelId="{D6D71FF2-2DAF-4CD9-89B1-06BCD14E49C6}" type="presParOf" srcId="{2FFEE87F-1286-4927-8F22-74167233089E}" destId="{FDF7FFA4-4221-4A94-8461-7ADDC8220484}" srcOrd="1" destOrd="0" presId="urn:microsoft.com/office/officeart/2008/layout/LinedList"/>
    <dgm:cxn modelId="{1F7CA5A1-BC23-4057-9D85-B672C857C158}" type="presParOf" srcId="{2FFEE87F-1286-4927-8F22-74167233089E}" destId="{6E7E5C27-D84F-406C-B4A2-8F6A1A41920F}" srcOrd="2" destOrd="0" presId="urn:microsoft.com/office/officeart/2008/layout/LinedList"/>
    <dgm:cxn modelId="{653002F3-823D-4E3A-8960-EA0805E4A1F4}" type="presParOf" srcId="{B2248C4F-7D9C-4D94-BF94-690782B45B0B}" destId="{A6641E9B-13C5-4487-A889-96BFB452033B}" srcOrd="2" destOrd="0" presId="urn:microsoft.com/office/officeart/2008/layout/LinedList"/>
    <dgm:cxn modelId="{E8B313C1-9548-4A94-B38D-944A1E4BC6FF}" type="presParOf" srcId="{B2248C4F-7D9C-4D94-BF94-690782B45B0B}" destId="{E8D19802-328B-4AD3-89FD-1E0214731684}" srcOrd="3"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857CF49-F6EC-4596-98BD-63C2D2D5762F}"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16BA9ED-BCBA-4620-AD59-BF16DF9618D6}">
      <dgm:prSet/>
      <dgm:spPr/>
      <dgm:t>
        <a:bodyPr/>
        <a:lstStyle/>
        <a:p>
          <a:r>
            <a:rPr lang="en-GB" dirty="0"/>
            <a:t>Over 20,000 inhalers recycled &amp; &gt;64% of pharmacies in the area took part</a:t>
          </a:r>
          <a:endParaRPr lang="en-US" dirty="0"/>
        </a:p>
      </dgm:t>
    </dgm:pt>
    <dgm:pt modelId="{E3FCBCBD-6496-4367-996A-5A278F67C944}" type="parTrans" cxnId="{88EEAA16-02E5-41F9-A0E1-F364FE0BBCE5}">
      <dgm:prSet/>
      <dgm:spPr/>
      <dgm:t>
        <a:bodyPr/>
        <a:lstStyle/>
        <a:p>
          <a:endParaRPr lang="en-US"/>
        </a:p>
      </dgm:t>
    </dgm:pt>
    <dgm:pt modelId="{63A0D0AB-C4EB-4DA1-A154-C0630DA1D780}" type="sibTrans" cxnId="{88EEAA16-02E5-41F9-A0E1-F364FE0BBCE5}">
      <dgm:prSet/>
      <dgm:spPr/>
      <dgm:t>
        <a:bodyPr/>
        <a:lstStyle/>
        <a:p>
          <a:endParaRPr lang="en-US"/>
        </a:p>
      </dgm:t>
    </dgm:pt>
    <dgm:pt modelId="{A6150866-EC30-4D8B-8F83-1F1066AC0509}">
      <dgm:prSet/>
      <dgm:spPr/>
      <dgm:t>
        <a:bodyPr/>
        <a:lstStyle/>
        <a:p>
          <a:r>
            <a:rPr lang="en-US" dirty="0"/>
            <a:t>HOWEVER; no further plans to extend nationally- limited long-term funding</a:t>
          </a:r>
        </a:p>
      </dgm:t>
    </dgm:pt>
    <dgm:pt modelId="{F9B8E3F2-C81C-4281-B7AC-DA6B0734B36E}" type="parTrans" cxnId="{E1FDA014-F108-4C7A-86B3-9D6068674138}">
      <dgm:prSet/>
      <dgm:spPr/>
      <dgm:t>
        <a:bodyPr/>
        <a:lstStyle/>
        <a:p>
          <a:endParaRPr lang="en-US"/>
        </a:p>
      </dgm:t>
    </dgm:pt>
    <dgm:pt modelId="{45DD7F74-8746-4C00-A433-88291B70CE80}" type="sibTrans" cxnId="{E1FDA014-F108-4C7A-86B3-9D6068674138}">
      <dgm:prSet/>
      <dgm:spPr/>
      <dgm:t>
        <a:bodyPr/>
        <a:lstStyle/>
        <a:p>
          <a:endParaRPr lang="en-US"/>
        </a:p>
      </dgm:t>
    </dgm:pt>
    <dgm:pt modelId="{D5792BFE-037C-40FD-9155-148234A4DCB1}" type="pres">
      <dgm:prSet presAssocID="{3857CF49-F6EC-4596-98BD-63C2D2D5762F}" presName="diagram" presStyleCnt="0">
        <dgm:presLayoutVars>
          <dgm:dir/>
          <dgm:resizeHandles val="exact"/>
        </dgm:presLayoutVars>
      </dgm:prSet>
      <dgm:spPr/>
    </dgm:pt>
    <dgm:pt modelId="{1992802E-C1C0-4144-A26B-ACFF1BB12F8E}" type="pres">
      <dgm:prSet presAssocID="{E16BA9ED-BCBA-4620-AD59-BF16DF9618D6}" presName="arrow" presStyleLbl="node1" presStyleIdx="0" presStyleCnt="2" custRadScaleRad="93070">
        <dgm:presLayoutVars>
          <dgm:bulletEnabled val="1"/>
        </dgm:presLayoutVars>
      </dgm:prSet>
      <dgm:spPr/>
    </dgm:pt>
    <dgm:pt modelId="{42E5F8C0-3831-4484-AA31-853EFB83EB7A}" type="pres">
      <dgm:prSet presAssocID="{A6150866-EC30-4D8B-8F83-1F1066AC0509}" presName="arrow" presStyleLbl="node1" presStyleIdx="1" presStyleCnt="2">
        <dgm:presLayoutVars>
          <dgm:bulletEnabled val="1"/>
        </dgm:presLayoutVars>
      </dgm:prSet>
      <dgm:spPr/>
    </dgm:pt>
  </dgm:ptLst>
  <dgm:cxnLst>
    <dgm:cxn modelId="{E1FDA014-F108-4C7A-86B3-9D6068674138}" srcId="{3857CF49-F6EC-4596-98BD-63C2D2D5762F}" destId="{A6150866-EC30-4D8B-8F83-1F1066AC0509}" srcOrd="1" destOrd="0" parTransId="{F9B8E3F2-C81C-4281-B7AC-DA6B0734B36E}" sibTransId="{45DD7F74-8746-4C00-A433-88291B70CE80}"/>
    <dgm:cxn modelId="{88EEAA16-02E5-41F9-A0E1-F364FE0BBCE5}" srcId="{3857CF49-F6EC-4596-98BD-63C2D2D5762F}" destId="{E16BA9ED-BCBA-4620-AD59-BF16DF9618D6}" srcOrd="0" destOrd="0" parTransId="{E3FCBCBD-6496-4367-996A-5A278F67C944}" sibTransId="{63A0D0AB-C4EB-4DA1-A154-C0630DA1D780}"/>
    <dgm:cxn modelId="{3B254A91-3311-44E0-BD77-CD6EA339DBE1}" type="presOf" srcId="{E16BA9ED-BCBA-4620-AD59-BF16DF9618D6}" destId="{1992802E-C1C0-4144-A26B-ACFF1BB12F8E}" srcOrd="0" destOrd="0" presId="urn:microsoft.com/office/officeart/2005/8/layout/arrow5"/>
    <dgm:cxn modelId="{078934DD-EC82-443B-B239-05BF82EA282C}" type="presOf" srcId="{A6150866-EC30-4D8B-8F83-1F1066AC0509}" destId="{42E5F8C0-3831-4484-AA31-853EFB83EB7A}" srcOrd="0" destOrd="0" presId="urn:microsoft.com/office/officeart/2005/8/layout/arrow5"/>
    <dgm:cxn modelId="{670AF2FB-8A6A-41CD-BF18-1E2ECA057114}" type="presOf" srcId="{3857CF49-F6EC-4596-98BD-63C2D2D5762F}" destId="{D5792BFE-037C-40FD-9155-148234A4DCB1}" srcOrd="0" destOrd="0" presId="urn:microsoft.com/office/officeart/2005/8/layout/arrow5"/>
    <dgm:cxn modelId="{7266FDF3-1ED7-4E40-9BF4-37A976714503}" type="presParOf" srcId="{D5792BFE-037C-40FD-9155-148234A4DCB1}" destId="{1992802E-C1C0-4144-A26B-ACFF1BB12F8E}" srcOrd="0" destOrd="0" presId="urn:microsoft.com/office/officeart/2005/8/layout/arrow5"/>
    <dgm:cxn modelId="{F309E6ED-3A87-4C22-9F23-91515558497B}" type="presParOf" srcId="{D5792BFE-037C-40FD-9155-148234A4DCB1}" destId="{42E5F8C0-3831-4484-AA31-853EFB83EB7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CD5BCB-4CCB-4EB1-B220-B25530DE972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DBB48FF-3B6F-4F9B-9827-3CAAEBD330D9}">
      <dgm:prSet/>
      <dgm:spPr/>
      <dgm:t>
        <a:bodyPr/>
        <a:lstStyle/>
        <a:p>
          <a:pPr>
            <a:lnSpc>
              <a:spcPct val="100000"/>
            </a:lnSpc>
          </a:pPr>
          <a:r>
            <a:rPr lang="en-GB" dirty="0"/>
            <a:t>Carbon as currency</a:t>
          </a:r>
        </a:p>
      </dgm:t>
    </dgm:pt>
    <dgm:pt modelId="{7E50637F-7260-4D9B-A3E2-6616E2690C1A}" type="parTrans" cxnId="{87EE3DDA-D63C-44EE-9D5B-BCC90A456803}">
      <dgm:prSet/>
      <dgm:spPr/>
      <dgm:t>
        <a:bodyPr/>
        <a:lstStyle/>
        <a:p>
          <a:endParaRPr lang="en-US"/>
        </a:p>
      </dgm:t>
    </dgm:pt>
    <dgm:pt modelId="{30D2E17A-0AD7-4734-86CF-4E1F5E5398A1}" type="sibTrans" cxnId="{87EE3DDA-D63C-44EE-9D5B-BCC90A456803}">
      <dgm:prSet/>
      <dgm:spPr/>
      <dgm:t>
        <a:bodyPr/>
        <a:lstStyle/>
        <a:p>
          <a:endParaRPr lang="en-US"/>
        </a:p>
      </dgm:t>
    </dgm:pt>
    <dgm:pt modelId="{25091B6F-4D9F-45AB-BF62-6A1187E6F225}">
      <dgm:prSet/>
      <dgm:spPr/>
      <dgm:t>
        <a:bodyPr/>
        <a:lstStyle/>
        <a:p>
          <a:pPr>
            <a:lnSpc>
              <a:spcPct val="100000"/>
            </a:lnSpc>
          </a:pPr>
          <a:r>
            <a:rPr lang="en-GB" dirty="0"/>
            <a:t>Medicines reconciliation</a:t>
          </a:r>
          <a:endParaRPr lang="en-US" dirty="0"/>
        </a:p>
      </dgm:t>
    </dgm:pt>
    <dgm:pt modelId="{290B5D55-F928-4293-AE2C-C476B4282362}" type="parTrans" cxnId="{27CA368F-0BEA-462A-823D-6F9FAD38D07B}">
      <dgm:prSet/>
      <dgm:spPr/>
      <dgm:t>
        <a:bodyPr/>
        <a:lstStyle/>
        <a:p>
          <a:endParaRPr lang="en-US"/>
        </a:p>
      </dgm:t>
    </dgm:pt>
    <dgm:pt modelId="{F93AC161-5AB1-4589-964A-FBD167A9D592}" type="sibTrans" cxnId="{27CA368F-0BEA-462A-823D-6F9FAD38D07B}">
      <dgm:prSet/>
      <dgm:spPr/>
      <dgm:t>
        <a:bodyPr/>
        <a:lstStyle/>
        <a:p>
          <a:endParaRPr lang="en-US"/>
        </a:p>
      </dgm:t>
    </dgm:pt>
    <dgm:pt modelId="{0BFD3638-4832-4AE1-ADF4-824429E4A23F}">
      <dgm:prSet/>
      <dgm:spPr/>
      <dgm:t>
        <a:bodyPr/>
        <a:lstStyle/>
        <a:p>
          <a:pPr>
            <a:lnSpc>
              <a:spcPct val="100000"/>
            </a:lnSpc>
          </a:pPr>
          <a:r>
            <a:rPr lang="en-GB" dirty="0"/>
            <a:t>Education &amp; patient information</a:t>
          </a:r>
          <a:endParaRPr lang="en-US" dirty="0"/>
        </a:p>
      </dgm:t>
    </dgm:pt>
    <dgm:pt modelId="{F5CCD107-8F37-45C8-8FA6-249533277E15}" type="parTrans" cxnId="{3761F3F4-CA0E-46CC-A95E-8EB3C886CE86}">
      <dgm:prSet/>
      <dgm:spPr/>
      <dgm:t>
        <a:bodyPr/>
        <a:lstStyle/>
        <a:p>
          <a:endParaRPr lang="en-US"/>
        </a:p>
      </dgm:t>
    </dgm:pt>
    <dgm:pt modelId="{23A1E740-F039-4217-BB22-AC757B2000E0}" type="sibTrans" cxnId="{3761F3F4-CA0E-46CC-A95E-8EB3C886CE86}">
      <dgm:prSet/>
      <dgm:spPr/>
      <dgm:t>
        <a:bodyPr/>
        <a:lstStyle/>
        <a:p>
          <a:endParaRPr lang="en-US"/>
        </a:p>
      </dgm:t>
    </dgm:pt>
    <dgm:pt modelId="{6485D6F4-47DF-4E37-B825-335B1C88F965}">
      <dgm:prSet/>
      <dgm:spPr/>
      <dgm:t>
        <a:bodyPr/>
        <a:lstStyle/>
        <a:p>
          <a:pPr>
            <a:lnSpc>
              <a:spcPct val="100000"/>
            </a:lnSpc>
          </a:pPr>
          <a:r>
            <a:rPr lang="en-US" dirty="0"/>
            <a:t>IV to oral switches</a:t>
          </a:r>
        </a:p>
      </dgm:t>
    </dgm:pt>
    <dgm:pt modelId="{E110B9A7-B6D4-4BCE-BC99-BBA7C1D8F23B}" type="parTrans" cxnId="{9627A680-CFB8-4D82-B6EC-B42FA76890A3}">
      <dgm:prSet/>
      <dgm:spPr/>
      <dgm:t>
        <a:bodyPr/>
        <a:lstStyle/>
        <a:p>
          <a:endParaRPr lang="en-GB"/>
        </a:p>
      </dgm:t>
    </dgm:pt>
    <dgm:pt modelId="{F4A7480B-DD2E-4A81-BE22-D45CA3577109}" type="sibTrans" cxnId="{9627A680-CFB8-4D82-B6EC-B42FA76890A3}">
      <dgm:prSet/>
      <dgm:spPr/>
      <dgm:t>
        <a:bodyPr/>
        <a:lstStyle/>
        <a:p>
          <a:endParaRPr lang="en-GB"/>
        </a:p>
      </dgm:t>
    </dgm:pt>
    <dgm:pt modelId="{0765DF2F-2717-44A5-8A09-4905D35CB769}">
      <dgm:prSet/>
      <dgm:spPr/>
      <dgm:t>
        <a:bodyPr/>
        <a:lstStyle/>
        <a:p>
          <a:pPr>
            <a:lnSpc>
              <a:spcPct val="100000"/>
            </a:lnSpc>
          </a:pPr>
          <a:r>
            <a:rPr lang="en-US" dirty="0" err="1"/>
            <a:t>Minimise</a:t>
          </a:r>
          <a:r>
            <a:rPr lang="en-US" dirty="0"/>
            <a:t> waste</a:t>
          </a:r>
        </a:p>
      </dgm:t>
    </dgm:pt>
    <dgm:pt modelId="{07F6B351-91B3-49D6-9372-8072519660C8}" type="parTrans" cxnId="{BFF7183C-26F6-43EA-A13B-368DD1FAD231}">
      <dgm:prSet/>
      <dgm:spPr/>
      <dgm:t>
        <a:bodyPr/>
        <a:lstStyle/>
        <a:p>
          <a:endParaRPr lang="en-GB"/>
        </a:p>
      </dgm:t>
    </dgm:pt>
    <dgm:pt modelId="{09054FD9-6EDA-436D-AE20-34D8201640A5}" type="sibTrans" cxnId="{BFF7183C-26F6-43EA-A13B-368DD1FAD231}">
      <dgm:prSet/>
      <dgm:spPr/>
      <dgm:t>
        <a:bodyPr/>
        <a:lstStyle/>
        <a:p>
          <a:endParaRPr lang="en-GB"/>
        </a:p>
      </dgm:t>
    </dgm:pt>
    <dgm:pt modelId="{AAC06782-8B35-4A3C-865E-3C34F8624747}" type="pres">
      <dgm:prSet presAssocID="{33CD5BCB-4CCB-4EB1-B220-B25530DE972B}" presName="root" presStyleCnt="0">
        <dgm:presLayoutVars>
          <dgm:dir/>
          <dgm:resizeHandles val="exact"/>
        </dgm:presLayoutVars>
      </dgm:prSet>
      <dgm:spPr/>
    </dgm:pt>
    <dgm:pt modelId="{D8B558CB-DB03-4ACD-86EA-E4274B51E64A}" type="pres">
      <dgm:prSet presAssocID="{BDBB48FF-3B6F-4F9B-9827-3CAAEBD330D9}" presName="compNode" presStyleCnt="0"/>
      <dgm:spPr/>
    </dgm:pt>
    <dgm:pt modelId="{9CF96BBD-47E3-4FB5-9A67-B7B104AE9067}" type="pres">
      <dgm:prSet presAssocID="{BDBB48FF-3B6F-4F9B-9827-3CAAEBD330D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EDD6E322-8AAD-47B4-BA87-9920B02E752D}" type="pres">
      <dgm:prSet presAssocID="{BDBB48FF-3B6F-4F9B-9827-3CAAEBD330D9}" presName="spaceRect" presStyleCnt="0"/>
      <dgm:spPr/>
    </dgm:pt>
    <dgm:pt modelId="{76441672-A4BE-45F8-A305-0F4E792BB762}" type="pres">
      <dgm:prSet presAssocID="{BDBB48FF-3B6F-4F9B-9827-3CAAEBD330D9}" presName="textRect" presStyleLbl="revTx" presStyleIdx="0" presStyleCnt="5">
        <dgm:presLayoutVars>
          <dgm:chMax val="1"/>
          <dgm:chPref val="1"/>
        </dgm:presLayoutVars>
      </dgm:prSet>
      <dgm:spPr/>
    </dgm:pt>
    <dgm:pt modelId="{DFBE5AFB-A459-4039-9B93-56F6F438765D}" type="pres">
      <dgm:prSet presAssocID="{30D2E17A-0AD7-4734-86CF-4E1F5E5398A1}" presName="sibTrans" presStyleCnt="0"/>
      <dgm:spPr/>
    </dgm:pt>
    <dgm:pt modelId="{2683D295-EE62-44DB-B829-7D301A3E5223}" type="pres">
      <dgm:prSet presAssocID="{25091B6F-4D9F-45AB-BF62-6A1187E6F225}" presName="compNode" presStyleCnt="0"/>
      <dgm:spPr/>
    </dgm:pt>
    <dgm:pt modelId="{F364DFB8-65D3-437F-A608-CED116C96A26}" type="pres">
      <dgm:prSet presAssocID="{25091B6F-4D9F-45AB-BF62-6A1187E6F22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8D0F0158-FB60-40D7-9597-594C02A143C6}" type="pres">
      <dgm:prSet presAssocID="{25091B6F-4D9F-45AB-BF62-6A1187E6F225}" presName="spaceRect" presStyleCnt="0"/>
      <dgm:spPr/>
    </dgm:pt>
    <dgm:pt modelId="{59038F69-DA95-4BF8-BBD4-D350D4EB8948}" type="pres">
      <dgm:prSet presAssocID="{25091B6F-4D9F-45AB-BF62-6A1187E6F225}" presName="textRect" presStyleLbl="revTx" presStyleIdx="1" presStyleCnt="5">
        <dgm:presLayoutVars>
          <dgm:chMax val="1"/>
          <dgm:chPref val="1"/>
        </dgm:presLayoutVars>
      </dgm:prSet>
      <dgm:spPr/>
    </dgm:pt>
    <dgm:pt modelId="{7039234C-D03C-4903-8147-BCCA4DE01454}" type="pres">
      <dgm:prSet presAssocID="{F93AC161-5AB1-4589-964A-FBD167A9D592}" presName="sibTrans" presStyleCnt="0"/>
      <dgm:spPr/>
    </dgm:pt>
    <dgm:pt modelId="{B7C9492A-5457-4E6C-969A-E01E2FB5756A}" type="pres">
      <dgm:prSet presAssocID="{6485D6F4-47DF-4E37-B825-335B1C88F965}" presName="compNode" presStyleCnt="0"/>
      <dgm:spPr/>
    </dgm:pt>
    <dgm:pt modelId="{03D626F6-A5ED-42C5-93FB-9D4E3C688E6B}" type="pres">
      <dgm:prSet presAssocID="{6485D6F4-47DF-4E37-B825-335B1C88F96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eedle with solid fill"/>
        </a:ext>
      </dgm:extLst>
    </dgm:pt>
    <dgm:pt modelId="{4D40AEF7-80F1-410B-BE41-6628F5D38912}" type="pres">
      <dgm:prSet presAssocID="{6485D6F4-47DF-4E37-B825-335B1C88F965}" presName="spaceRect" presStyleCnt="0"/>
      <dgm:spPr/>
    </dgm:pt>
    <dgm:pt modelId="{E20E6B02-A29A-40E4-8C89-E0E95F7FC14C}" type="pres">
      <dgm:prSet presAssocID="{6485D6F4-47DF-4E37-B825-335B1C88F965}" presName="textRect" presStyleLbl="revTx" presStyleIdx="2" presStyleCnt="5">
        <dgm:presLayoutVars>
          <dgm:chMax val="1"/>
          <dgm:chPref val="1"/>
        </dgm:presLayoutVars>
      </dgm:prSet>
      <dgm:spPr/>
    </dgm:pt>
    <dgm:pt modelId="{1228FA9D-8207-4416-A406-41977EFC1304}" type="pres">
      <dgm:prSet presAssocID="{F4A7480B-DD2E-4A81-BE22-D45CA3577109}" presName="sibTrans" presStyleCnt="0"/>
      <dgm:spPr/>
    </dgm:pt>
    <dgm:pt modelId="{EC7E55DA-04C2-4C73-BE55-A22E2A13BE0B}" type="pres">
      <dgm:prSet presAssocID="{0BFD3638-4832-4AE1-ADF4-824429E4A23F}" presName="compNode" presStyleCnt="0"/>
      <dgm:spPr/>
    </dgm:pt>
    <dgm:pt modelId="{26F2FDFB-B11C-44C2-8EC8-181B10ACF39B}" type="pres">
      <dgm:prSet presAssocID="{0BFD3638-4832-4AE1-ADF4-824429E4A23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F4355D26-5527-4268-81ED-BAEB00808A80}" type="pres">
      <dgm:prSet presAssocID="{0BFD3638-4832-4AE1-ADF4-824429E4A23F}" presName="spaceRect" presStyleCnt="0"/>
      <dgm:spPr/>
    </dgm:pt>
    <dgm:pt modelId="{A14984EB-29D1-48E6-AB45-331D28B73D12}" type="pres">
      <dgm:prSet presAssocID="{0BFD3638-4832-4AE1-ADF4-824429E4A23F}" presName="textRect" presStyleLbl="revTx" presStyleIdx="3" presStyleCnt="5">
        <dgm:presLayoutVars>
          <dgm:chMax val="1"/>
          <dgm:chPref val="1"/>
        </dgm:presLayoutVars>
      </dgm:prSet>
      <dgm:spPr/>
    </dgm:pt>
    <dgm:pt modelId="{02C9E21D-B8EB-4B0C-87EA-9CAE441CFCFA}" type="pres">
      <dgm:prSet presAssocID="{23A1E740-F039-4217-BB22-AC757B2000E0}" presName="sibTrans" presStyleCnt="0"/>
      <dgm:spPr/>
    </dgm:pt>
    <dgm:pt modelId="{20B4477B-163C-4A0E-97BF-411A05D90D35}" type="pres">
      <dgm:prSet presAssocID="{0765DF2F-2717-44A5-8A09-4905D35CB769}" presName="compNode" presStyleCnt="0"/>
      <dgm:spPr/>
    </dgm:pt>
    <dgm:pt modelId="{2C862506-ADF9-4DAD-9E09-07AE368E44DD}" type="pres">
      <dgm:prSet presAssocID="{0765DF2F-2717-44A5-8A09-4905D35CB76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Garbage with solid fill"/>
        </a:ext>
      </dgm:extLst>
    </dgm:pt>
    <dgm:pt modelId="{BD0B7791-63AE-4258-85BD-A73E1863EF86}" type="pres">
      <dgm:prSet presAssocID="{0765DF2F-2717-44A5-8A09-4905D35CB769}" presName="spaceRect" presStyleCnt="0"/>
      <dgm:spPr/>
    </dgm:pt>
    <dgm:pt modelId="{87592A6D-C06B-4055-9866-10303576DB7F}" type="pres">
      <dgm:prSet presAssocID="{0765DF2F-2717-44A5-8A09-4905D35CB769}" presName="textRect" presStyleLbl="revTx" presStyleIdx="4" presStyleCnt="5">
        <dgm:presLayoutVars>
          <dgm:chMax val="1"/>
          <dgm:chPref val="1"/>
        </dgm:presLayoutVars>
      </dgm:prSet>
      <dgm:spPr/>
    </dgm:pt>
  </dgm:ptLst>
  <dgm:cxnLst>
    <dgm:cxn modelId="{9EF4BC23-98D3-4E71-9210-28184E5A4AD8}" type="presOf" srcId="{33CD5BCB-4CCB-4EB1-B220-B25530DE972B}" destId="{AAC06782-8B35-4A3C-865E-3C34F8624747}" srcOrd="0" destOrd="0" presId="urn:microsoft.com/office/officeart/2018/2/layout/IconLabelList"/>
    <dgm:cxn modelId="{BFF7183C-26F6-43EA-A13B-368DD1FAD231}" srcId="{33CD5BCB-4CCB-4EB1-B220-B25530DE972B}" destId="{0765DF2F-2717-44A5-8A09-4905D35CB769}" srcOrd="4" destOrd="0" parTransId="{07F6B351-91B3-49D6-9372-8072519660C8}" sibTransId="{09054FD9-6EDA-436D-AE20-34D8201640A5}"/>
    <dgm:cxn modelId="{7D27614F-B46D-4CDC-BD60-0FC55627A191}" type="presOf" srcId="{25091B6F-4D9F-45AB-BF62-6A1187E6F225}" destId="{59038F69-DA95-4BF8-BBD4-D350D4EB8948}" srcOrd="0" destOrd="0" presId="urn:microsoft.com/office/officeart/2018/2/layout/IconLabelList"/>
    <dgm:cxn modelId="{9627A680-CFB8-4D82-B6EC-B42FA76890A3}" srcId="{33CD5BCB-4CCB-4EB1-B220-B25530DE972B}" destId="{6485D6F4-47DF-4E37-B825-335B1C88F965}" srcOrd="2" destOrd="0" parTransId="{E110B9A7-B6D4-4BCE-BC99-BBA7C1D8F23B}" sibTransId="{F4A7480B-DD2E-4A81-BE22-D45CA3577109}"/>
    <dgm:cxn modelId="{27CA368F-0BEA-462A-823D-6F9FAD38D07B}" srcId="{33CD5BCB-4CCB-4EB1-B220-B25530DE972B}" destId="{25091B6F-4D9F-45AB-BF62-6A1187E6F225}" srcOrd="1" destOrd="0" parTransId="{290B5D55-F928-4293-AE2C-C476B4282362}" sibTransId="{F93AC161-5AB1-4589-964A-FBD167A9D592}"/>
    <dgm:cxn modelId="{7D44ACCF-EFF9-455B-AAB5-3B8DE0D4E50F}" type="presOf" srcId="{BDBB48FF-3B6F-4F9B-9827-3CAAEBD330D9}" destId="{76441672-A4BE-45F8-A305-0F4E792BB762}" srcOrd="0" destOrd="0" presId="urn:microsoft.com/office/officeart/2018/2/layout/IconLabelList"/>
    <dgm:cxn modelId="{C1B438DA-057D-4239-BE31-06E1395511E1}" type="presOf" srcId="{0765DF2F-2717-44A5-8A09-4905D35CB769}" destId="{87592A6D-C06B-4055-9866-10303576DB7F}" srcOrd="0" destOrd="0" presId="urn:microsoft.com/office/officeart/2018/2/layout/IconLabelList"/>
    <dgm:cxn modelId="{87EE3DDA-D63C-44EE-9D5B-BCC90A456803}" srcId="{33CD5BCB-4CCB-4EB1-B220-B25530DE972B}" destId="{BDBB48FF-3B6F-4F9B-9827-3CAAEBD330D9}" srcOrd="0" destOrd="0" parTransId="{7E50637F-7260-4D9B-A3E2-6616E2690C1A}" sibTransId="{30D2E17A-0AD7-4734-86CF-4E1F5E5398A1}"/>
    <dgm:cxn modelId="{6F6353E8-51D6-421C-B614-A61DD88161CF}" type="presOf" srcId="{6485D6F4-47DF-4E37-B825-335B1C88F965}" destId="{E20E6B02-A29A-40E4-8C89-E0E95F7FC14C}" srcOrd="0" destOrd="0" presId="urn:microsoft.com/office/officeart/2018/2/layout/IconLabelList"/>
    <dgm:cxn modelId="{3761F3F4-CA0E-46CC-A95E-8EB3C886CE86}" srcId="{33CD5BCB-4CCB-4EB1-B220-B25530DE972B}" destId="{0BFD3638-4832-4AE1-ADF4-824429E4A23F}" srcOrd="3" destOrd="0" parTransId="{F5CCD107-8F37-45C8-8FA6-249533277E15}" sibTransId="{23A1E740-F039-4217-BB22-AC757B2000E0}"/>
    <dgm:cxn modelId="{C13D69F8-561D-416E-B7ED-3D847E63C594}" type="presOf" srcId="{0BFD3638-4832-4AE1-ADF4-824429E4A23F}" destId="{A14984EB-29D1-48E6-AB45-331D28B73D12}" srcOrd="0" destOrd="0" presId="urn:microsoft.com/office/officeart/2018/2/layout/IconLabelList"/>
    <dgm:cxn modelId="{CCBF128F-32D7-40C7-A014-B0657F64A9F0}" type="presParOf" srcId="{AAC06782-8B35-4A3C-865E-3C34F8624747}" destId="{D8B558CB-DB03-4ACD-86EA-E4274B51E64A}" srcOrd="0" destOrd="0" presId="urn:microsoft.com/office/officeart/2018/2/layout/IconLabelList"/>
    <dgm:cxn modelId="{72487EE1-A455-4894-870B-6A3497882A78}" type="presParOf" srcId="{D8B558CB-DB03-4ACD-86EA-E4274B51E64A}" destId="{9CF96BBD-47E3-4FB5-9A67-B7B104AE9067}" srcOrd="0" destOrd="0" presId="urn:microsoft.com/office/officeart/2018/2/layout/IconLabelList"/>
    <dgm:cxn modelId="{B0D517B8-ACFD-4621-B010-7B0934766CF0}" type="presParOf" srcId="{D8B558CB-DB03-4ACD-86EA-E4274B51E64A}" destId="{EDD6E322-8AAD-47B4-BA87-9920B02E752D}" srcOrd="1" destOrd="0" presId="urn:microsoft.com/office/officeart/2018/2/layout/IconLabelList"/>
    <dgm:cxn modelId="{D551E1EE-5387-4622-A84A-B83E534F474A}" type="presParOf" srcId="{D8B558CB-DB03-4ACD-86EA-E4274B51E64A}" destId="{76441672-A4BE-45F8-A305-0F4E792BB762}" srcOrd="2" destOrd="0" presId="urn:microsoft.com/office/officeart/2018/2/layout/IconLabelList"/>
    <dgm:cxn modelId="{30C1674D-D9DA-49E7-A0FB-C10081C05A19}" type="presParOf" srcId="{AAC06782-8B35-4A3C-865E-3C34F8624747}" destId="{DFBE5AFB-A459-4039-9B93-56F6F438765D}" srcOrd="1" destOrd="0" presId="urn:microsoft.com/office/officeart/2018/2/layout/IconLabelList"/>
    <dgm:cxn modelId="{24882F09-D460-4068-A72E-0A9940FE98CB}" type="presParOf" srcId="{AAC06782-8B35-4A3C-865E-3C34F8624747}" destId="{2683D295-EE62-44DB-B829-7D301A3E5223}" srcOrd="2" destOrd="0" presId="urn:microsoft.com/office/officeart/2018/2/layout/IconLabelList"/>
    <dgm:cxn modelId="{1E688F4C-B6C8-4274-9895-B85B4B10840F}" type="presParOf" srcId="{2683D295-EE62-44DB-B829-7D301A3E5223}" destId="{F364DFB8-65D3-437F-A608-CED116C96A26}" srcOrd="0" destOrd="0" presId="urn:microsoft.com/office/officeart/2018/2/layout/IconLabelList"/>
    <dgm:cxn modelId="{2D65E397-5113-4754-B6E4-F1D17496B53C}" type="presParOf" srcId="{2683D295-EE62-44DB-B829-7D301A3E5223}" destId="{8D0F0158-FB60-40D7-9597-594C02A143C6}" srcOrd="1" destOrd="0" presId="urn:microsoft.com/office/officeart/2018/2/layout/IconLabelList"/>
    <dgm:cxn modelId="{F88CBE7F-C44D-4C4D-B4A3-95DFA2D40ECB}" type="presParOf" srcId="{2683D295-EE62-44DB-B829-7D301A3E5223}" destId="{59038F69-DA95-4BF8-BBD4-D350D4EB8948}" srcOrd="2" destOrd="0" presId="urn:microsoft.com/office/officeart/2018/2/layout/IconLabelList"/>
    <dgm:cxn modelId="{45466E24-C4E0-4EFD-BB30-86119241E4CE}" type="presParOf" srcId="{AAC06782-8B35-4A3C-865E-3C34F8624747}" destId="{7039234C-D03C-4903-8147-BCCA4DE01454}" srcOrd="3" destOrd="0" presId="urn:microsoft.com/office/officeart/2018/2/layout/IconLabelList"/>
    <dgm:cxn modelId="{E219D368-A958-4552-AF1D-100ACBED0908}" type="presParOf" srcId="{AAC06782-8B35-4A3C-865E-3C34F8624747}" destId="{B7C9492A-5457-4E6C-969A-E01E2FB5756A}" srcOrd="4" destOrd="0" presId="urn:microsoft.com/office/officeart/2018/2/layout/IconLabelList"/>
    <dgm:cxn modelId="{C1A9EE3B-88FA-4EDC-A465-EF554229CE0D}" type="presParOf" srcId="{B7C9492A-5457-4E6C-969A-E01E2FB5756A}" destId="{03D626F6-A5ED-42C5-93FB-9D4E3C688E6B}" srcOrd="0" destOrd="0" presId="urn:microsoft.com/office/officeart/2018/2/layout/IconLabelList"/>
    <dgm:cxn modelId="{8EC30A0C-60DE-44D8-9F4D-E29A926B4024}" type="presParOf" srcId="{B7C9492A-5457-4E6C-969A-E01E2FB5756A}" destId="{4D40AEF7-80F1-410B-BE41-6628F5D38912}" srcOrd="1" destOrd="0" presId="urn:microsoft.com/office/officeart/2018/2/layout/IconLabelList"/>
    <dgm:cxn modelId="{AE06F288-89D7-4F88-B10D-D62DD47E36E1}" type="presParOf" srcId="{B7C9492A-5457-4E6C-969A-E01E2FB5756A}" destId="{E20E6B02-A29A-40E4-8C89-E0E95F7FC14C}" srcOrd="2" destOrd="0" presId="urn:microsoft.com/office/officeart/2018/2/layout/IconLabelList"/>
    <dgm:cxn modelId="{515515E1-A1CB-495A-BC76-B4373A1FDEC5}" type="presParOf" srcId="{AAC06782-8B35-4A3C-865E-3C34F8624747}" destId="{1228FA9D-8207-4416-A406-41977EFC1304}" srcOrd="5" destOrd="0" presId="urn:microsoft.com/office/officeart/2018/2/layout/IconLabelList"/>
    <dgm:cxn modelId="{CDFCB982-E3F4-4BAC-8669-183C3715C087}" type="presParOf" srcId="{AAC06782-8B35-4A3C-865E-3C34F8624747}" destId="{EC7E55DA-04C2-4C73-BE55-A22E2A13BE0B}" srcOrd="6" destOrd="0" presId="urn:microsoft.com/office/officeart/2018/2/layout/IconLabelList"/>
    <dgm:cxn modelId="{1545FF44-DDFB-4837-AD50-48AF2BEFDEE1}" type="presParOf" srcId="{EC7E55DA-04C2-4C73-BE55-A22E2A13BE0B}" destId="{26F2FDFB-B11C-44C2-8EC8-181B10ACF39B}" srcOrd="0" destOrd="0" presId="urn:microsoft.com/office/officeart/2018/2/layout/IconLabelList"/>
    <dgm:cxn modelId="{818CE39E-FA22-4ADD-8C91-A3D66BE6CBE6}" type="presParOf" srcId="{EC7E55DA-04C2-4C73-BE55-A22E2A13BE0B}" destId="{F4355D26-5527-4268-81ED-BAEB00808A80}" srcOrd="1" destOrd="0" presId="urn:microsoft.com/office/officeart/2018/2/layout/IconLabelList"/>
    <dgm:cxn modelId="{5CFE03FE-5A51-490C-A9AE-D192B97F531A}" type="presParOf" srcId="{EC7E55DA-04C2-4C73-BE55-A22E2A13BE0B}" destId="{A14984EB-29D1-48E6-AB45-331D28B73D12}" srcOrd="2" destOrd="0" presId="urn:microsoft.com/office/officeart/2018/2/layout/IconLabelList"/>
    <dgm:cxn modelId="{93A4428E-CD78-492C-B41F-6875DCEB41D6}" type="presParOf" srcId="{AAC06782-8B35-4A3C-865E-3C34F8624747}" destId="{02C9E21D-B8EB-4B0C-87EA-9CAE441CFCFA}" srcOrd="7" destOrd="0" presId="urn:microsoft.com/office/officeart/2018/2/layout/IconLabelList"/>
    <dgm:cxn modelId="{DC55222C-D705-4806-ADF1-8F4C75784550}" type="presParOf" srcId="{AAC06782-8B35-4A3C-865E-3C34F8624747}" destId="{20B4477B-163C-4A0E-97BF-411A05D90D35}" srcOrd="8" destOrd="0" presId="urn:microsoft.com/office/officeart/2018/2/layout/IconLabelList"/>
    <dgm:cxn modelId="{896B34F3-8EEE-48A4-B44F-AC39349401A8}" type="presParOf" srcId="{20B4477B-163C-4A0E-97BF-411A05D90D35}" destId="{2C862506-ADF9-4DAD-9E09-07AE368E44DD}" srcOrd="0" destOrd="0" presId="urn:microsoft.com/office/officeart/2018/2/layout/IconLabelList"/>
    <dgm:cxn modelId="{77A9AE2E-C943-492A-B517-235789C29D6D}" type="presParOf" srcId="{20B4477B-163C-4A0E-97BF-411A05D90D35}" destId="{BD0B7791-63AE-4258-85BD-A73E1863EF86}" srcOrd="1" destOrd="0" presId="urn:microsoft.com/office/officeart/2018/2/layout/IconLabelList"/>
    <dgm:cxn modelId="{A243F0DA-EAAA-4318-B906-95C3A0BC793E}" type="presParOf" srcId="{20B4477B-163C-4A0E-97BF-411A05D90D35}" destId="{87592A6D-C06B-4055-9866-10303576DB7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4484E-384C-42EE-9197-527A5E39869F}">
      <dsp:nvSpPr>
        <dsp:cNvPr id="0" name=""/>
        <dsp:cNvSpPr/>
      </dsp:nvSpPr>
      <dsp:spPr>
        <a:xfrm>
          <a:off x="0"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47BE6-C56C-40E1-835E-8898E8701618}">
      <dsp:nvSpPr>
        <dsp:cNvPr id="0" name=""/>
        <dsp:cNvSpPr/>
      </dsp:nvSpPr>
      <dsp:spPr>
        <a:xfrm>
          <a:off x="336053"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‘Carbon emissions’ are the sum of all greenhouse gas emissions caused by  an individual, event, organization, place or product</a:t>
          </a:r>
        </a:p>
      </dsp:txBody>
      <dsp:txXfrm>
        <a:off x="392304" y="1055219"/>
        <a:ext cx="2911983" cy="1808046"/>
      </dsp:txXfrm>
    </dsp:sp>
    <dsp:sp modelId="{169A8CBE-C13D-4B9F-94DE-A7D9848A5D55}">
      <dsp:nvSpPr>
        <dsp:cNvPr id="0" name=""/>
        <dsp:cNvSpPr/>
      </dsp:nvSpPr>
      <dsp:spPr>
        <a:xfrm>
          <a:off x="3696592"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C0A03-98C5-4C1B-AEF8-201AA2CB258B}">
      <dsp:nvSpPr>
        <dsp:cNvPr id="0" name=""/>
        <dsp:cNvSpPr/>
      </dsp:nvSpPr>
      <dsp:spPr>
        <a:xfrm>
          <a:off x="4032646"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Examples of greenhouse gases include: Carbon Dioxide, Methane, Nitrous Oxide, </a:t>
          </a:r>
          <a:r>
            <a:rPr lang="en-US" sz="1900" kern="1200" dirty="0" err="1"/>
            <a:t>Hydroflurocarbons</a:t>
          </a:r>
          <a:endParaRPr lang="en-US" sz="1900" kern="1200" dirty="0"/>
        </a:p>
      </dsp:txBody>
      <dsp:txXfrm>
        <a:off x="4088897" y="1055219"/>
        <a:ext cx="2911983" cy="1808046"/>
      </dsp:txXfrm>
    </dsp:sp>
    <dsp:sp modelId="{BCAD73F1-5A79-4F5D-A00A-356779FE7A5D}">
      <dsp:nvSpPr>
        <dsp:cNvPr id="0" name=""/>
        <dsp:cNvSpPr/>
      </dsp:nvSpPr>
      <dsp:spPr>
        <a:xfrm>
          <a:off x="7393185" y="679717"/>
          <a:ext cx="3024485" cy="1920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3AEDF-8D3F-453E-9C53-8FE72072E8A3}">
      <dsp:nvSpPr>
        <dsp:cNvPr id="0" name=""/>
        <dsp:cNvSpPr/>
      </dsp:nvSpPr>
      <dsp:spPr>
        <a:xfrm>
          <a:off x="7729239" y="998968"/>
          <a:ext cx="3024485" cy="1920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Expressed as carbon dioxide equivalent (</a:t>
          </a:r>
          <a:r>
            <a:rPr lang="en-GB" sz="1900" kern="1200"/>
            <a:t>CO</a:t>
          </a:r>
          <a:r>
            <a:rPr lang="en-GB" sz="1900" kern="1200" baseline="-25000"/>
            <a:t>2</a:t>
          </a:r>
          <a:r>
            <a:rPr lang="en-GB" sz="1900" kern="1200"/>
            <a:t>e)</a:t>
          </a:r>
          <a:endParaRPr lang="en-US" sz="1900" kern="1200"/>
        </a:p>
      </dsp:txBody>
      <dsp:txXfrm>
        <a:off x="7785490" y="1055219"/>
        <a:ext cx="2911983" cy="1808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0AC9A-E642-4B1D-8024-B6880588E77F}">
      <dsp:nvSpPr>
        <dsp:cNvPr id="0" name=""/>
        <dsp:cNvSpPr/>
      </dsp:nvSpPr>
      <dsp:spPr>
        <a:xfrm>
          <a:off x="0" y="427"/>
          <a:ext cx="1087225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4609082-52ED-4B0A-828B-506EBACC32D6}">
      <dsp:nvSpPr>
        <dsp:cNvPr id="0" name=""/>
        <dsp:cNvSpPr/>
      </dsp:nvSpPr>
      <dsp:spPr>
        <a:xfrm>
          <a:off x="0" y="427"/>
          <a:ext cx="2174451" cy="70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0" i="0" kern="1200" dirty="0">
              <a:latin typeface="Gill Sans Nova" panose="020B0602020104020203" pitchFamily="34" charset="0"/>
              <a:cs typeface="Gill Sans SemiBold" panose="020B0502020104020203" pitchFamily="34" charset="-79"/>
            </a:rPr>
            <a:t>RAW MATERIALS &amp; MANUFACTURE</a:t>
          </a:r>
        </a:p>
      </dsp:txBody>
      <dsp:txXfrm>
        <a:off x="0" y="427"/>
        <a:ext cx="2174451" cy="700076"/>
      </dsp:txXfrm>
    </dsp:sp>
    <dsp:sp modelId="{1C22EBD2-E05E-4F8A-8850-602DC2970B8F}">
      <dsp:nvSpPr>
        <dsp:cNvPr id="0" name=""/>
        <dsp:cNvSpPr/>
      </dsp:nvSpPr>
      <dsp:spPr>
        <a:xfrm>
          <a:off x="2337535" y="32217"/>
          <a:ext cx="8534722" cy="635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Gill Sans Nova" panose="020B0602020104020203" pitchFamily="34" charset="0"/>
              <a:cs typeface="Gill Sans SemiBold" panose="020B0502020104020203" pitchFamily="34" charset="-79"/>
            </a:rPr>
            <a:t>Synthesis/extraction of chemical entities, energy used to manufacture and formulate medicines</a:t>
          </a:r>
        </a:p>
      </dsp:txBody>
      <dsp:txXfrm>
        <a:off x="2337535" y="32217"/>
        <a:ext cx="8534722" cy="635811"/>
      </dsp:txXfrm>
    </dsp:sp>
    <dsp:sp modelId="{D58E3D86-20F6-4480-A3E4-0BBC7F174C78}">
      <dsp:nvSpPr>
        <dsp:cNvPr id="0" name=""/>
        <dsp:cNvSpPr/>
      </dsp:nvSpPr>
      <dsp:spPr>
        <a:xfrm>
          <a:off x="2174451" y="668029"/>
          <a:ext cx="8697806"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924319D-D648-4819-91F5-831A85A148FA}">
      <dsp:nvSpPr>
        <dsp:cNvPr id="0" name=""/>
        <dsp:cNvSpPr/>
      </dsp:nvSpPr>
      <dsp:spPr>
        <a:xfrm>
          <a:off x="0" y="700504"/>
          <a:ext cx="1087225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C9DFDB5-C045-4BBF-A018-DFF55163D677}">
      <dsp:nvSpPr>
        <dsp:cNvPr id="0" name=""/>
        <dsp:cNvSpPr/>
      </dsp:nvSpPr>
      <dsp:spPr>
        <a:xfrm>
          <a:off x="0" y="700504"/>
          <a:ext cx="2174451" cy="70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latin typeface="Gill Sans Nova" panose="020B0602020104020203" pitchFamily="34" charset="0"/>
              <a:cs typeface="Gill Sans SemiBold" panose="020B0502020104020203" pitchFamily="34" charset="-79"/>
            </a:rPr>
            <a:t>PACKAGING</a:t>
          </a:r>
        </a:p>
      </dsp:txBody>
      <dsp:txXfrm>
        <a:off x="0" y="700504"/>
        <a:ext cx="2174451" cy="700076"/>
      </dsp:txXfrm>
    </dsp:sp>
    <dsp:sp modelId="{1E5B74E0-E7AD-4BBE-B155-7FB10B2F5EB2}">
      <dsp:nvSpPr>
        <dsp:cNvPr id="0" name=""/>
        <dsp:cNvSpPr/>
      </dsp:nvSpPr>
      <dsp:spPr>
        <a:xfrm>
          <a:off x="2337535" y="716775"/>
          <a:ext cx="8534722" cy="32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Gill Sans Nova" panose="020B0602020104020203" pitchFamily="34" charset="0"/>
              <a:cs typeface="Gill Sans SemiBold" panose="020B0502020104020203" pitchFamily="34" charset="-79"/>
            </a:rPr>
            <a:t>Plastic/hard plastic with foil/glass? Outer packaging?</a:t>
          </a:r>
        </a:p>
      </dsp:txBody>
      <dsp:txXfrm>
        <a:off x="2337535" y="716775"/>
        <a:ext cx="8534722" cy="325426"/>
      </dsp:txXfrm>
    </dsp:sp>
    <dsp:sp modelId="{1629C7AE-4941-4A0C-B028-81E2F9A70B92}">
      <dsp:nvSpPr>
        <dsp:cNvPr id="0" name=""/>
        <dsp:cNvSpPr/>
      </dsp:nvSpPr>
      <dsp:spPr>
        <a:xfrm>
          <a:off x="2174451" y="1042201"/>
          <a:ext cx="8697806"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4E0B2EF-D8C7-4380-B532-4CE9DBF390A3}">
      <dsp:nvSpPr>
        <dsp:cNvPr id="0" name=""/>
        <dsp:cNvSpPr/>
      </dsp:nvSpPr>
      <dsp:spPr>
        <a:xfrm>
          <a:off x="2337535" y="1058472"/>
          <a:ext cx="8534722" cy="32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Gill Sans Nova" panose="020B0602020104020203" pitchFamily="34" charset="0"/>
              <a:cs typeface="Gill Sans SemiBold" panose="020B0502020104020203" pitchFamily="34" charset="-79"/>
            </a:rPr>
            <a:t>Patient information leaflets</a:t>
          </a:r>
        </a:p>
      </dsp:txBody>
      <dsp:txXfrm>
        <a:off x="2337535" y="1058472"/>
        <a:ext cx="8534722" cy="325426"/>
      </dsp:txXfrm>
    </dsp:sp>
    <dsp:sp modelId="{F86F1BB8-0FFD-48B3-8FAA-71AABA286F53}">
      <dsp:nvSpPr>
        <dsp:cNvPr id="0" name=""/>
        <dsp:cNvSpPr/>
      </dsp:nvSpPr>
      <dsp:spPr>
        <a:xfrm>
          <a:off x="2174451" y="1383899"/>
          <a:ext cx="8697806"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2D55090-C596-4281-96A1-0AD96C8DB6AB}">
      <dsp:nvSpPr>
        <dsp:cNvPr id="0" name=""/>
        <dsp:cNvSpPr/>
      </dsp:nvSpPr>
      <dsp:spPr>
        <a:xfrm>
          <a:off x="0" y="1400580"/>
          <a:ext cx="1087225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7D5E2A4-5CE4-423C-902C-BC184CAC9B4A}">
      <dsp:nvSpPr>
        <dsp:cNvPr id="0" name=""/>
        <dsp:cNvSpPr/>
      </dsp:nvSpPr>
      <dsp:spPr>
        <a:xfrm>
          <a:off x="0" y="1400580"/>
          <a:ext cx="2174451" cy="70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Gill Sans Nova" panose="020B0602020104020203" pitchFamily="34" charset="0"/>
              <a:cs typeface="Gill Sans SemiBold" panose="020B0502020104020203" pitchFamily="34" charset="-79"/>
            </a:rPr>
            <a:t>DISTRIBUTION</a:t>
          </a:r>
        </a:p>
      </dsp:txBody>
      <dsp:txXfrm>
        <a:off x="0" y="1400580"/>
        <a:ext cx="2174451" cy="700076"/>
      </dsp:txXfrm>
    </dsp:sp>
    <dsp:sp modelId="{C088FDB4-46DC-40E6-9FD2-7E7459D7CC9F}">
      <dsp:nvSpPr>
        <dsp:cNvPr id="0" name=""/>
        <dsp:cNvSpPr/>
      </dsp:nvSpPr>
      <dsp:spPr>
        <a:xfrm>
          <a:off x="2337535" y="1432371"/>
          <a:ext cx="8534722" cy="635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Gill Sans Nova" panose="020B0602020104020203" pitchFamily="34" charset="0"/>
              <a:cs typeface="Gill Sans Light" panose="020B0302020104020203" pitchFamily="34" charset="-79"/>
            </a:rPr>
            <a:t>Where was it made? What is needed to transport to end location?</a:t>
          </a:r>
        </a:p>
        <a:p>
          <a:pPr marL="0" lvl="0" indent="0" algn="l" defTabSz="622300">
            <a:lnSpc>
              <a:spcPct val="90000"/>
            </a:lnSpc>
            <a:spcBef>
              <a:spcPct val="0"/>
            </a:spcBef>
            <a:spcAft>
              <a:spcPct val="35000"/>
            </a:spcAft>
            <a:buNone/>
          </a:pPr>
          <a:r>
            <a:rPr lang="en-US" sz="1400" b="0" i="0" kern="1200" dirty="0">
              <a:latin typeface="Gill Sans Nova" panose="020B0602020104020203" pitchFamily="34" charset="0"/>
              <a:cs typeface="Gill Sans Light" panose="020B0302020104020203" pitchFamily="34" charset="-79"/>
            </a:rPr>
            <a:t>Weight of load; Lorries/Ships/Air freight. Warehousing.</a:t>
          </a:r>
          <a:endParaRPr lang="en-US" sz="1400" b="1" i="0" kern="1200" dirty="0">
            <a:latin typeface="Gill Sans Nova" panose="020B0602020104020203" pitchFamily="34" charset="0"/>
            <a:cs typeface="Gill Sans SemiBold" panose="020B0502020104020203" pitchFamily="34" charset="-79"/>
          </a:endParaRPr>
        </a:p>
      </dsp:txBody>
      <dsp:txXfrm>
        <a:off x="2337535" y="1432371"/>
        <a:ext cx="8534722" cy="635811"/>
      </dsp:txXfrm>
    </dsp:sp>
    <dsp:sp modelId="{56BC97DC-82A6-41FF-BBB7-C90138704444}">
      <dsp:nvSpPr>
        <dsp:cNvPr id="0" name=""/>
        <dsp:cNvSpPr/>
      </dsp:nvSpPr>
      <dsp:spPr>
        <a:xfrm>
          <a:off x="2174451" y="2068183"/>
          <a:ext cx="8697806"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CB50D80-2EF4-4072-B34F-0E7FD7F3D773}">
      <dsp:nvSpPr>
        <dsp:cNvPr id="0" name=""/>
        <dsp:cNvSpPr/>
      </dsp:nvSpPr>
      <dsp:spPr>
        <a:xfrm>
          <a:off x="0" y="2100657"/>
          <a:ext cx="1087225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49368B1-D0F1-40DE-A3EA-F996CAF333F0}">
      <dsp:nvSpPr>
        <dsp:cNvPr id="0" name=""/>
        <dsp:cNvSpPr/>
      </dsp:nvSpPr>
      <dsp:spPr>
        <a:xfrm>
          <a:off x="0" y="2100657"/>
          <a:ext cx="2174451" cy="70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latin typeface="Gill Sans Nova" panose="020B0602020104020203" pitchFamily="34" charset="0"/>
              <a:cs typeface="Gill Sans SemiBold" panose="020B0502020104020203" pitchFamily="34" charset="-79"/>
            </a:rPr>
            <a:t>ADMINISTRATION</a:t>
          </a:r>
        </a:p>
      </dsp:txBody>
      <dsp:txXfrm>
        <a:off x="0" y="2100657"/>
        <a:ext cx="2174451" cy="700076"/>
      </dsp:txXfrm>
    </dsp:sp>
    <dsp:sp modelId="{CE8BAFBA-5379-46BF-A8E5-BA17718FCB01}">
      <dsp:nvSpPr>
        <dsp:cNvPr id="0" name=""/>
        <dsp:cNvSpPr/>
      </dsp:nvSpPr>
      <dsp:spPr>
        <a:xfrm>
          <a:off x="2337535" y="2132447"/>
          <a:ext cx="8534722" cy="635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0" i="0" kern="1200" dirty="0">
              <a:latin typeface="Gill Sans Nova" panose="020B0602020104020203" pitchFamily="34" charset="0"/>
              <a:cs typeface="Gill Sans SemiBold" panose="020B0502020104020203" pitchFamily="34" charset="-79"/>
            </a:rPr>
            <a:t>Sundries? Giving sets? PPE required?</a:t>
          </a:r>
        </a:p>
      </dsp:txBody>
      <dsp:txXfrm>
        <a:off x="2337535" y="2132447"/>
        <a:ext cx="8534722" cy="635811"/>
      </dsp:txXfrm>
    </dsp:sp>
    <dsp:sp modelId="{1B6D747F-92D3-48DD-8101-A485A376A642}">
      <dsp:nvSpPr>
        <dsp:cNvPr id="0" name=""/>
        <dsp:cNvSpPr/>
      </dsp:nvSpPr>
      <dsp:spPr>
        <a:xfrm>
          <a:off x="2174451" y="2768259"/>
          <a:ext cx="8697806"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88301A6-96EF-4B21-BC01-1EA9E711F3A1}">
      <dsp:nvSpPr>
        <dsp:cNvPr id="0" name=""/>
        <dsp:cNvSpPr/>
      </dsp:nvSpPr>
      <dsp:spPr>
        <a:xfrm>
          <a:off x="0" y="2800733"/>
          <a:ext cx="1087225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A98A533-E7B9-4ECF-96BA-187119378597}">
      <dsp:nvSpPr>
        <dsp:cNvPr id="0" name=""/>
        <dsp:cNvSpPr/>
      </dsp:nvSpPr>
      <dsp:spPr>
        <a:xfrm>
          <a:off x="0" y="2800733"/>
          <a:ext cx="2174451" cy="70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Gill Sans Nova" panose="020B0602020104020203" pitchFamily="34" charset="0"/>
              <a:cs typeface="Gill Sans SemiBold" panose="020B0502020104020203" pitchFamily="34" charset="-79"/>
            </a:rPr>
            <a:t>DISPOSAL</a:t>
          </a:r>
        </a:p>
      </dsp:txBody>
      <dsp:txXfrm>
        <a:off x="0" y="2800733"/>
        <a:ext cx="2174451" cy="700076"/>
      </dsp:txXfrm>
    </dsp:sp>
    <dsp:sp modelId="{FDF7FFA4-4221-4A94-8461-7ADDC8220484}">
      <dsp:nvSpPr>
        <dsp:cNvPr id="0" name=""/>
        <dsp:cNvSpPr/>
      </dsp:nvSpPr>
      <dsp:spPr>
        <a:xfrm>
          <a:off x="2289399" y="2832524"/>
          <a:ext cx="8534722" cy="635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l" defTabSz="622300" rtl="0">
            <a:lnSpc>
              <a:spcPct val="90000"/>
            </a:lnSpc>
            <a:spcBef>
              <a:spcPct val="0"/>
            </a:spcBef>
            <a:spcAft>
              <a:spcPct val="35000"/>
            </a:spcAft>
            <a:buNone/>
          </a:pPr>
          <a:r>
            <a:rPr lang="en-US" sz="1400" b="0" i="0" kern="1200" dirty="0">
              <a:latin typeface="Gill Sans Nova" panose="020B0602020104020203" pitchFamily="34" charset="0"/>
              <a:ea typeface="+mn-ea"/>
              <a:cs typeface="Gill Sans SemiBold" panose="020B0502020104020203" pitchFamily="34" charset="-79"/>
            </a:rPr>
            <a:t>Appropriate destruction, wastewater contamination, incineration, contaminated sharps</a:t>
          </a:r>
        </a:p>
      </dsp:txBody>
      <dsp:txXfrm>
        <a:off x="2289399" y="2832524"/>
        <a:ext cx="8534722" cy="635811"/>
      </dsp:txXfrm>
    </dsp:sp>
    <dsp:sp modelId="{A6641E9B-13C5-4487-A889-96BFB452033B}">
      <dsp:nvSpPr>
        <dsp:cNvPr id="0" name=""/>
        <dsp:cNvSpPr/>
      </dsp:nvSpPr>
      <dsp:spPr>
        <a:xfrm>
          <a:off x="2174451" y="3468336"/>
          <a:ext cx="8697806"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2802E-C1C0-4144-A26B-ACFF1BB12F8E}">
      <dsp:nvSpPr>
        <dsp:cNvPr id="0" name=""/>
        <dsp:cNvSpPr/>
      </dsp:nvSpPr>
      <dsp:spPr>
        <a:xfrm rot="16200000">
          <a:off x="84670" y="764483"/>
          <a:ext cx="2238360" cy="223836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Over 20,000 inhalers recycled &amp; &gt;64% of pharmacies in the area took part</a:t>
          </a:r>
          <a:endParaRPr lang="en-US" sz="1400" kern="1200" dirty="0"/>
        </a:p>
      </dsp:txBody>
      <dsp:txXfrm rot="5400000">
        <a:off x="84671" y="1324072"/>
        <a:ext cx="1846647" cy="1119180"/>
      </dsp:txXfrm>
    </dsp:sp>
    <dsp:sp modelId="{42E5F8C0-3831-4484-AA31-853EFB83EB7A}">
      <dsp:nvSpPr>
        <dsp:cNvPr id="0" name=""/>
        <dsp:cNvSpPr/>
      </dsp:nvSpPr>
      <dsp:spPr>
        <a:xfrm rot="5400000">
          <a:off x="2424390" y="764483"/>
          <a:ext cx="2238360" cy="223836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HOWEVER; no further plans to extend nationally- limited long-term funding</a:t>
          </a:r>
        </a:p>
      </dsp:txBody>
      <dsp:txXfrm rot="-5400000">
        <a:off x="2816104" y="1324073"/>
        <a:ext cx="1846647" cy="1119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96BBD-47E3-4FB5-9A67-B7B104AE9067}">
      <dsp:nvSpPr>
        <dsp:cNvPr id="0" name=""/>
        <dsp:cNvSpPr/>
      </dsp:nvSpPr>
      <dsp:spPr>
        <a:xfrm>
          <a:off x="741862" y="98303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41672-A4BE-45F8-A305-0F4E792BB762}">
      <dsp:nvSpPr>
        <dsp:cNvPr id="0" name=""/>
        <dsp:cNvSpPr/>
      </dsp:nvSpPr>
      <dsp:spPr>
        <a:xfrm>
          <a:off x="246862" y="206314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Carbon as currency</a:t>
          </a:r>
        </a:p>
      </dsp:txBody>
      <dsp:txXfrm>
        <a:off x="246862" y="2063145"/>
        <a:ext cx="1800000" cy="720000"/>
      </dsp:txXfrm>
    </dsp:sp>
    <dsp:sp modelId="{F364DFB8-65D3-437F-A608-CED116C96A26}">
      <dsp:nvSpPr>
        <dsp:cNvPr id="0" name=""/>
        <dsp:cNvSpPr/>
      </dsp:nvSpPr>
      <dsp:spPr>
        <a:xfrm>
          <a:off x="2856862" y="98303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038F69-DA95-4BF8-BBD4-D350D4EB8948}">
      <dsp:nvSpPr>
        <dsp:cNvPr id="0" name=""/>
        <dsp:cNvSpPr/>
      </dsp:nvSpPr>
      <dsp:spPr>
        <a:xfrm>
          <a:off x="2361862" y="206314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Medicines reconciliation</a:t>
          </a:r>
          <a:endParaRPr lang="en-US" sz="1800" kern="1200" dirty="0"/>
        </a:p>
      </dsp:txBody>
      <dsp:txXfrm>
        <a:off x="2361862" y="2063145"/>
        <a:ext cx="1800000" cy="720000"/>
      </dsp:txXfrm>
    </dsp:sp>
    <dsp:sp modelId="{03D626F6-A5ED-42C5-93FB-9D4E3C688E6B}">
      <dsp:nvSpPr>
        <dsp:cNvPr id="0" name=""/>
        <dsp:cNvSpPr/>
      </dsp:nvSpPr>
      <dsp:spPr>
        <a:xfrm>
          <a:off x="4971862" y="98303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E6B02-A29A-40E4-8C89-E0E95F7FC14C}">
      <dsp:nvSpPr>
        <dsp:cNvPr id="0" name=""/>
        <dsp:cNvSpPr/>
      </dsp:nvSpPr>
      <dsp:spPr>
        <a:xfrm>
          <a:off x="4476862" y="206314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IV to oral switches</a:t>
          </a:r>
        </a:p>
      </dsp:txBody>
      <dsp:txXfrm>
        <a:off x="4476862" y="2063145"/>
        <a:ext cx="1800000" cy="720000"/>
      </dsp:txXfrm>
    </dsp:sp>
    <dsp:sp modelId="{26F2FDFB-B11C-44C2-8EC8-181B10ACF39B}">
      <dsp:nvSpPr>
        <dsp:cNvPr id="0" name=""/>
        <dsp:cNvSpPr/>
      </dsp:nvSpPr>
      <dsp:spPr>
        <a:xfrm>
          <a:off x="7086862" y="983039"/>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984EB-29D1-48E6-AB45-331D28B73D12}">
      <dsp:nvSpPr>
        <dsp:cNvPr id="0" name=""/>
        <dsp:cNvSpPr/>
      </dsp:nvSpPr>
      <dsp:spPr>
        <a:xfrm>
          <a:off x="6591862" y="206314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Education &amp; patient information</a:t>
          </a:r>
          <a:endParaRPr lang="en-US" sz="1800" kern="1200" dirty="0"/>
        </a:p>
      </dsp:txBody>
      <dsp:txXfrm>
        <a:off x="6591862" y="2063145"/>
        <a:ext cx="1800000" cy="720000"/>
      </dsp:txXfrm>
    </dsp:sp>
    <dsp:sp modelId="{2C862506-ADF9-4DAD-9E09-07AE368E44DD}">
      <dsp:nvSpPr>
        <dsp:cNvPr id="0" name=""/>
        <dsp:cNvSpPr/>
      </dsp:nvSpPr>
      <dsp:spPr>
        <a:xfrm>
          <a:off x="9201862" y="983039"/>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592A6D-C06B-4055-9866-10303576DB7F}">
      <dsp:nvSpPr>
        <dsp:cNvPr id="0" name=""/>
        <dsp:cNvSpPr/>
      </dsp:nvSpPr>
      <dsp:spPr>
        <a:xfrm>
          <a:off x="8706862" y="206314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err="1"/>
            <a:t>Minimise</a:t>
          </a:r>
          <a:r>
            <a:rPr lang="en-US" sz="1800" kern="1200" dirty="0"/>
            <a:t> waste</a:t>
          </a:r>
        </a:p>
      </dsp:txBody>
      <dsp:txXfrm>
        <a:off x="8706862" y="2063145"/>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11/8/2022</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11/8/2022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Could spend years looking at medicines and sustainability- in this presentation I’m hoping to get across some key discussion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 MI Pharmacists</a:t>
            </a:r>
            <a:r>
              <a:rPr lang="en-US" baseline="0" dirty="0"/>
              <a:t>- </a:t>
            </a:r>
            <a:r>
              <a:rPr lang="en-US" dirty="0"/>
              <a:t>Jack of all trades… master of some!</a:t>
            </a:r>
          </a:p>
          <a:p>
            <a:r>
              <a:rPr lang="en-US" dirty="0"/>
              <a:t>Point is mi pharmacist need to know the basics of everything and then we need to know where to find the information for a specific and useful answer to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aim of this is to underpin some of the learning required to answer questions in future</a:t>
            </a:r>
            <a:endParaRPr lang="en-GB" dirty="0"/>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dirty="0"/>
          </a:p>
        </p:txBody>
      </p:sp>
    </p:spTree>
    <p:extLst>
      <p:ext uri="{BB962C8B-B14F-4D97-AF65-F5344CB8AC3E}">
        <p14:creationId xmlns:p14="http://schemas.microsoft.com/office/powerpoint/2010/main" val="291572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the real answer is there is no agreed/validated way to do this at the moment- it is not a precise science yet</a:t>
            </a:r>
          </a:p>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12</a:t>
            </a:fld>
            <a:endParaRPr lang="en-US" noProof="0" dirty="0"/>
          </a:p>
        </p:txBody>
      </p:sp>
    </p:spTree>
    <p:extLst>
      <p:ext uri="{BB962C8B-B14F-4D97-AF65-F5344CB8AC3E}">
        <p14:creationId xmlns:p14="http://schemas.microsoft.com/office/powerpoint/2010/main" val="2435156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Easiest way (most common)- uses a carbon emissions factor (per industry)</a:t>
            </a:r>
            <a:r>
              <a:rPr lang="en-US" baseline="0" dirty="0"/>
              <a:t> </a:t>
            </a:r>
            <a:r>
              <a:rPr lang="en-US" dirty="0"/>
              <a:t>based on £ spend- first described by sustainable development unit (was Greener NHS)</a:t>
            </a:r>
            <a:endParaRPr lang="en-GB" dirty="0"/>
          </a:p>
          <a:p>
            <a:endParaRPr lang="en-GB" dirty="0"/>
          </a:p>
          <a:p>
            <a:r>
              <a:rPr lang="en-GB" sz="1200" b="1" kern="1200" dirty="0">
                <a:solidFill>
                  <a:schemeClr val="tx1"/>
                </a:solidFill>
                <a:effectLst/>
                <a:latin typeface="+mn-lt"/>
                <a:ea typeface="+mn-ea"/>
                <a:cs typeface="+mn-cs"/>
              </a:rPr>
              <a:t>top-down</a:t>
            </a:r>
          </a:p>
          <a:p>
            <a:r>
              <a:rPr lang="en-GB" sz="1200" kern="1200" dirty="0">
                <a:solidFill>
                  <a:schemeClr val="tx1"/>
                </a:solidFill>
                <a:effectLst/>
                <a:latin typeface="+mn-lt"/>
                <a:ea typeface="+mn-ea"/>
                <a:cs typeface="+mn-cs"/>
              </a:rPr>
              <a:t>Purely financial- ‘follow the money’ financial spend in a sector is directly converted into a carbon dioxide equivalent</a:t>
            </a:r>
            <a:r>
              <a:rPr lang="en-GB" sz="1200" kern="1200" baseline="0" dirty="0">
                <a:solidFill>
                  <a:schemeClr val="tx1"/>
                </a:solidFill>
                <a:effectLst/>
                <a:latin typeface="+mn-lt"/>
                <a:ea typeface="+mn-ea"/>
                <a:cs typeface="+mn-cs"/>
              </a:rPr>
              <a:t> / CF</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Financial spend known</a:t>
            </a:r>
            <a:r>
              <a:rPr lang="en-GB" sz="1200" kern="1200" baseline="0" dirty="0">
                <a:solidFill>
                  <a:schemeClr val="tx1"/>
                </a:solidFill>
                <a:effectLst/>
                <a:latin typeface="+mn-lt"/>
                <a:ea typeface="+mn-ea"/>
                <a:cs typeface="+mn-cs"/>
              </a:rPr>
              <a:t> f</a:t>
            </a:r>
            <a:r>
              <a:rPr lang="en-GB" sz="1200" kern="1200" dirty="0">
                <a:solidFill>
                  <a:schemeClr val="tx1"/>
                </a:solidFill>
                <a:effectLst/>
                <a:latin typeface="+mn-lt"/>
                <a:ea typeface="+mn-ea"/>
                <a:cs typeface="+mn-cs"/>
              </a:rPr>
              <a:t>rom management accounts within an organisation/sector, so all items purchased by the sector can be included in the calculation.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Follow</a:t>
            </a:r>
            <a:r>
              <a:rPr lang="en-GB" sz="1200" kern="1200" baseline="0" dirty="0">
                <a:solidFill>
                  <a:schemeClr val="tx1"/>
                </a:solidFill>
                <a:effectLst/>
                <a:latin typeface="+mn-lt"/>
                <a:ea typeface="+mn-ea"/>
                <a:cs typeface="+mn-cs"/>
              </a:rPr>
              <a:t> the flow of cash as they leave (output) one sector and input (arrive) in another sector.</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That makes the top-down analysis all-encompassing and quick.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Downside</a:t>
            </a:r>
            <a:r>
              <a:rPr lang="en-US" sz="1200" kern="1200" dirty="0">
                <a:solidFill>
                  <a:schemeClr val="tx1"/>
                </a:solidFill>
                <a:effectLst/>
                <a:latin typeface="+mn-lt"/>
                <a:ea typeface="+mn-ea"/>
                <a:cs typeface="+mn-cs"/>
              </a:rPr>
              <a:t> v</a:t>
            </a:r>
            <a:r>
              <a:rPr lang="en-US" dirty="0"/>
              <a:t>ery </a:t>
            </a:r>
            <a:r>
              <a:rPr lang="en-US" dirty="0" err="1"/>
              <a:t>inprecise</a:t>
            </a:r>
            <a:r>
              <a:rPr lang="en-US" dirty="0"/>
              <a:t>- factor is used for all pharmaceuticals equally, where the </a:t>
            </a:r>
            <a:r>
              <a:rPr lang="en-GB" sz="1200" kern="1200" dirty="0">
                <a:solidFill>
                  <a:schemeClr val="tx1"/>
                </a:solidFill>
                <a:effectLst/>
                <a:latin typeface="+mn-lt"/>
                <a:ea typeface="+mn-ea"/>
                <a:cs typeface="+mn-cs"/>
              </a:rPr>
              <a:t>financial cost of items may vary.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Plus, only one carbon emissions factor per sector. E.g. same carbon footprint per £ spend,</a:t>
            </a:r>
            <a:r>
              <a:rPr lang="en-GB" sz="1200" kern="1200" baseline="0" dirty="0">
                <a:solidFill>
                  <a:schemeClr val="tx1"/>
                </a:solidFill>
                <a:effectLst/>
                <a:latin typeface="+mn-lt"/>
                <a:ea typeface="+mn-ea"/>
                <a:cs typeface="+mn-cs"/>
              </a:rPr>
              <a:t> regardless of drug.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Therefore the </a:t>
            </a:r>
            <a:r>
              <a:rPr lang="en-GB" sz="1200" kern="1200" baseline="0" dirty="0" err="1">
                <a:solidFill>
                  <a:schemeClr val="tx1"/>
                </a:solidFill>
                <a:effectLst/>
                <a:latin typeface="+mn-lt"/>
                <a:ea typeface="+mn-ea"/>
                <a:cs typeface="+mn-cs"/>
              </a:rPr>
              <a:t>c</a:t>
            </a:r>
            <a:r>
              <a:rPr lang="en-GB" sz="1200" kern="1200" dirty="0" err="1">
                <a:solidFill>
                  <a:schemeClr val="tx1"/>
                </a:solidFill>
                <a:effectLst/>
                <a:latin typeface="+mn-lt"/>
                <a:ea typeface="+mn-ea"/>
                <a:cs typeface="+mn-cs"/>
              </a:rPr>
              <a:t>irect</a:t>
            </a:r>
            <a:r>
              <a:rPr lang="en-GB" sz="1200" kern="1200" dirty="0">
                <a:solidFill>
                  <a:schemeClr val="tx1"/>
                </a:solidFill>
                <a:effectLst/>
                <a:latin typeface="+mn-lt"/>
                <a:ea typeface="+mn-ea"/>
                <a:cs typeface="+mn-cs"/>
              </a:rPr>
              <a:t> conversion of financial spend into a carbon footprint with the help of sector specific carbon emissions factors is therefore crude and the results can only ever provide a rough estimate of the footprint.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dirty="0"/>
              <a:t>Quick and easy -</a:t>
            </a:r>
            <a:r>
              <a:rPr lang="en-US" dirty="0"/>
              <a:t> can potentially identify ‘carbon hotspots in care pathways where we’re spending a lot of resources</a:t>
            </a:r>
          </a:p>
          <a:p>
            <a:endParaRPr lang="en-GB" dirty="0"/>
          </a:p>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13</a:t>
            </a:fld>
            <a:endParaRPr lang="en-US" noProof="0" dirty="0"/>
          </a:p>
        </p:txBody>
      </p:sp>
    </p:spTree>
    <p:extLst>
      <p:ext uri="{BB962C8B-B14F-4D97-AF65-F5344CB8AC3E}">
        <p14:creationId xmlns:p14="http://schemas.microsoft.com/office/powerpoint/2010/main" val="82661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Engineering method- each individual component- what is it made from, </a:t>
            </a:r>
            <a:r>
              <a:rPr lang="en-GB" dirty="0" err="1"/>
              <a:t>venflon</a:t>
            </a:r>
            <a:r>
              <a:rPr lang="en-GB" dirty="0"/>
              <a:t>- plastics, metals etc </a:t>
            </a:r>
            <a:r>
              <a:rPr lang="en-GB" dirty="0" err="1"/>
              <a:t>etc</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Includes all forms of energy (liquid road fuels, electricity, gas etc.) and consumable items (plastics, paper, pharmaceuticals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etc.).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consuming, not always get information you want</a:t>
            </a:r>
          </a:p>
          <a:p>
            <a:r>
              <a:rPr lang="en-GB" dirty="0"/>
              <a:t>Not every company willing to share/currently recording everything going in to each process e.g. specific type of plastics used</a:t>
            </a:r>
          </a:p>
          <a:p>
            <a:endParaRPr lang="en-GB" dirty="0"/>
          </a:p>
          <a:p>
            <a:r>
              <a:rPr lang="en-GB" dirty="0"/>
              <a:t>CRADLE to GATE model – only looks CF of making</a:t>
            </a:r>
            <a:r>
              <a:rPr lang="en-GB" baseline="0" dirty="0"/>
              <a:t> base materials e.g. the plastic used to make a </a:t>
            </a:r>
            <a:r>
              <a:rPr lang="en-GB" baseline="0" dirty="0" err="1"/>
              <a:t>venflon</a:t>
            </a:r>
            <a:r>
              <a:rPr lang="en-GB" baseline="0" dirty="0"/>
              <a:t>. </a:t>
            </a:r>
            <a:endParaRPr lang="en-GB" dirty="0"/>
          </a:p>
          <a:p>
            <a:endParaRPr lang="en-GB" dirty="0"/>
          </a:p>
          <a:p>
            <a:r>
              <a:rPr lang="en-GB" dirty="0"/>
              <a:t>Big systems- impossible to do all the time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14</a:t>
            </a:fld>
            <a:endParaRPr lang="en-US" noProof="0" dirty="0"/>
          </a:p>
        </p:txBody>
      </p:sp>
    </p:spTree>
    <p:extLst>
      <p:ext uri="{BB962C8B-B14F-4D97-AF65-F5344CB8AC3E}">
        <p14:creationId xmlns:p14="http://schemas.microsoft.com/office/powerpoint/2010/main" val="340564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kern="1200" baseline="0" dirty="0">
                <a:solidFill>
                  <a:schemeClr val="tx1"/>
                </a:solidFill>
                <a:effectLst/>
                <a:latin typeface="+mn-lt"/>
                <a:ea typeface="+mn-ea"/>
                <a:cs typeface="+mn-cs"/>
              </a:rPr>
              <a:t>BEIS database </a:t>
            </a:r>
            <a:r>
              <a:rPr lang="en-GB" sz="1200" i="1" kern="1200" baseline="0" dirty="0">
                <a:solidFill>
                  <a:schemeClr val="tx1"/>
                </a:solidFill>
                <a:effectLst/>
                <a:latin typeface="+mn-lt"/>
                <a:ea typeface="+mn-ea"/>
                <a:cs typeface="+mn-cs"/>
              </a:rPr>
              <a:t>– UK government resource produced by </a:t>
            </a:r>
            <a:r>
              <a:rPr lang="en-GB" sz="1200" dirty="0"/>
              <a:t>Dept for Business, Energy &amp; Industrial Strategy (BEIS))</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greenhouse gas conversion factors in the database are suitable for use by UK-based organisations</a:t>
            </a:r>
            <a:r>
              <a:rPr lang="en-GB" sz="1200" kern="1200" baseline="0" dirty="0">
                <a:solidFill>
                  <a:schemeClr val="tx1"/>
                </a:solidFill>
                <a:effectLst/>
                <a:latin typeface="+mn-lt"/>
                <a:ea typeface="+mn-ea"/>
                <a:cs typeface="+mn-cs"/>
              </a:rPr>
              <a:t> regardless of size </a:t>
            </a:r>
            <a:r>
              <a:rPr lang="en-GB" sz="1200" kern="1200" dirty="0">
                <a:solidFill>
                  <a:schemeClr val="tx1"/>
                </a:solidFill>
                <a:effectLst/>
                <a:latin typeface="+mn-lt"/>
                <a:ea typeface="+mn-ea"/>
                <a:cs typeface="+mn-cs"/>
              </a:rPr>
              <a:t>and gets updated every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Particularly comprehensive around energy use (different fuels and electricity) and transport.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Also includes emissions factors for water supply/treatment and waste disposal. </a:t>
            </a:r>
          </a:p>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15</a:t>
            </a:fld>
            <a:endParaRPr lang="en-US" noProof="0" dirty="0"/>
          </a:p>
        </p:txBody>
      </p:sp>
    </p:spTree>
    <p:extLst>
      <p:ext uri="{BB962C8B-B14F-4D97-AF65-F5344CB8AC3E}">
        <p14:creationId xmlns:p14="http://schemas.microsoft.com/office/powerpoint/2010/main" val="178135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Paper medicines cups!</a:t>
            </a:r>
          </a:p>
        </p:txBody>
      </p:sp>
      <p:sp>
        <p:nvSpPr>
          <p:cNvPr id="4" name="Slide Number Placeholder 3"/>
          <p:cNvSpPr>
            <a:spLocks noGrp="1"/>
          </p:cNvSpPr>
          <p:nvPr>
            <p:ph type="sldNum" sz="quarter" idx="10"/>
          </p:nvPr>
        </p:nvSpPr>
        <p:spPr/>
        <p:txBody>
          <a:bodyPr/>
          <a:lstStyle/>
          <a:p>
            <a:fld id="{7C366290-4595-5745-A50F-D5EC13BAC604}" type="slidenum">
              <a:rPr lang="en-US" noProof="0" smtClean="0"/>
              <a:t>16</a:t>
            </a:fld>
            <a:endParaRPr lang="en-US" noProof="0" dirty="0"/>
          </a:p>
        </p:txBody>
      </p:sp>
    </p:spTree>
    <p:extLst>
      <p:ext uri="{BB962C8B-B14F-4D97-AF65-F5344CB8AC3E}">
        <p14:creationId xmlns:p14="http://schemas.microsoft.com/office/powerpoint/2010/main" val="395078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current carbon factors to support calculations around carbon footprint of various care pathways</a:t>
            </a:r>
          </a:p>
          <a:p>
            <a:endParaRPr lang="en-GB" dirty="0"/>
          </a:p>
          <a:p>
            <a:r>
              <a:rPr lang="en-GB" dirty="0" err="1"/>
              <a:t>Eg</a:t>
            </a:r>
            <a:r>
              <a:rPr lang="en-GB" dirty="0"/>
              <a:t>. </a:t>
            </a:r>
            <a:r>
              <a:rPr lang="en-GB" dirty="0" err="1"/>
              <a:t>Penthrox</a:t>
            </a:r>
            <a:r>
              <a:rPr lang="en-GB" baseline="0" dirty="0"/>
              <a:t> (</a:t>
            </a:r>
            <a:r>
              <a:rPr lang="en-GB" baseline="0" dirty="0" err="1"/>
              <a:t>methyflurane</a:t>
            </a:r>
            <a:r>
              <a:rPr lang="en-GB" baseline="0" dirty="0"/>
              <a:t>) </a:t>
            </a:r>
            <a:r>
              <a:rPr lang="en-GB" baseline="0" dirty="0" err="1"/>
              <a:t>vrs</a:t>
            </a:r>
            <a:r>
              <a:rPr lang="en-GB" baseline="0" dirty="0"/>
              <a:t> sevoflurane</a:t>
            </a:r>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17</a:t>
            </a:fld>
            <a:endParaRPr lang="en-US" noProof="0" dirty="0"/>
          </a:p>
        </p:txBody>
      </p:sp>
    </p:spTree>
    <p:extLst>
      <p:ext uri="{BB962C8B-B14F-4D97-AF65-F5344CB8AC3E}">
        <p14:creationId xmlns:p14="http://schemas.microsoft.com/office/powerpoint/2010/main" val="2350731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to this than carbon’!</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18</a:t>
            </a:fld>
            <a:endParaRPr lang="en-US" noProof="0" dirty="0"/>
          </a:p>
        </p:txBody>
      </p:sp>
    </p:spTree>
    <p:extLst>
      <p:ext uri="{BB962C8B-B14F-4D97-AF65-F5344CB8AC3E}">
        <p14:creationId xmlns:p14="http://schemas.microsoft.com/office/powerpoint/2010/main" val="1559849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on Greener NHS agenda – although</a:t>
            </a:r>
            <a:r>
              <a:rPr lang="en-GB" baseline="0" dirty="0"/>
              <a:t> have been calls for it.</a:t>
            </a:r>
          </a:p>
          <a:p>
            <a:r>
              <a:rPr lang="en-GB" baseline="0" dirty="0"/>
              <a:t>Other countries look at this e.g. Sweden &amp; Norway</a:t>
            </a:r>
          </a:p>
          <a:p>
            <a:r>
              <a:rPr lang="en-GB" baseline="0" dirty="0"/>
              <a:t>Some Trusts have started to include on formularies submissions (Dorset &amp; NHS Highland) </a:t>
            </a:r>
          </a:p>
          <a:p>
            <a:pPr marL="171450" indent="-171450">
              <a:buFontTx/>
              <a:buChar char="-"/>
            </a:pPr>
            <a:r>
              <a:rPr lang="en-GB" baseline="0" dirty="0"/>
              <a:t>EMA (environmental medicines agency) Environmental Impact Reports for drugs</a:t>
            </a:r>
          </a:p>
          <a:p>
            <a:pPr marL="171450" indent="-171450">
              <a:buFontTx/>
              <a:buChar char="-"/>
            </a:pPr>
            <a:r>
              <a:rPr lang="en-GB" baseline="0" dirty="0"/>
              <a:t>Not standardised</a:t>
            </a:r>
          </a:p>
          <a:p>
            <a:pPr marL="171450" indent="-171450">
              <a:buFontTx/>
              <a:buChar char="-"/>
            </a:pPr>
            <a:r>
              <a:rPr lang="en-GB" baseline="0" dirty="0"/>
              <a:t>? To do with the info</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19</a:t>
            </a:fld>
            <a:endParaRPr lang="en-US" noProof="0" dirty="0"/>
          </a:p>
        </p:txBody>
      </p:sp>
    </p:spTree>
    <p:extLst>
      <p:ext uri="{BB962C8B-B14F-4D97-AF65-F5344CB8AC3E}">
        <p14:creationId xmlns:p14="http://schemas.microsoft.com/office/powerpoint/2010/main" val="2337832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now know waste is actually a tiny proportion of a ‘carbon footprint’ but nonetheless has a significant impact on the surrounding environment</a:t>
            </a:r>
          </a:p>
          <a:p>
            <a:r>
              <a:rPr lang="en-GB" dirty="0"/>
              <a:t>So reducing the volume consumed is probably the most effective way of reducing pharma’s environmental impact, but where we must use, can we look to recycle any parts of medicines?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20</a:t>
            </a:fld>
            <a:endParaRPr lang="en-US" noProof="0" dirty="0"/>
          </a:p>
        </p:txBody>
      </p:sp>
    </p:spTree>
    <p:extLst>
      <p:ext uri="{BB962C8B-B14F-4D97-AF65-F5344CB8AC3E}">
        <p14:creationId xmlns:p14="http://schemas.microsoft.com/office/powerpoint/2010/main" val="2192445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Shampoo bottles/coffee pods etc</a:t>
            </a:r>
          </a:p>
          <a:p>
            <a:r>
              <a:rPr lang="en-GB" dirty="0"/>
              <a:t>Zero waste box for blister packs</a:t>
            </a:r>
          </a:p>
        </p:txBody>
      </p:sp>
      <p:sp>
        <p:nvSpPr>
          <p:cNvPr id="4" name="Slide Number Placeholder 3"/>
          <p:cNvSpPr>
            <a:spLocks noGrp="1"/>
          </p:cNvSpPr>
          <p:nvPr>
            <p:ph type="sldNum" sz="quarter" idx="10"/>
          </p:nvPr>
        </p:nvSpPr>
        <p:spPr/>
        <p:txBody>
          <a:bodyPr/>
          <a:lstStyle/>
          <a:p>
            <a:fld id="{7C366290-4595-5745-A50F-D5EC13BAC604}" type="slidenum">
              <a:rPr lang="en-US" noProof="0" smtClean="0"/>
              <a:t>21</a:t>
            </a:fld>
            <a:endParaRPr lang="en-US" noProof="0" dirty="0"/>
          </a:p>
        </p:txBody>
      </p:sp>
    </p:spTree>
    <p:extLst>
      <p:ext uri="{BB962C8B-B14F-4D97-AF65-F5344CB8AC3E}">
        <p14:creationId xmlns:p14="http://schemas.microsoft.com/office/powerpoint/2010/main" val="406115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reaching breaking point on Earth</a:t>
            </a:r>
          </a:p>
          <a:p>
            <a:pPr marL="171450" indent="-171450">
              <a:buFont typeface="Arial" panose="020B0604020202020204" pitchFamily="34" charset="0"/>
              <a:buChar char="•"/>
            </a:pPr>
            <a:r>
              <a:rPr lang="en-GB" baseline="0" dirty="0"/>
              <a:t>professional bodies have started to recognise this too- the RPS has divested from fossil fuels, </a:t>
            </a:r>
          </a:p>
          <a:p>
            <a:pPr marL="171450" indent="-171450">
              <a:buFont typeface="Arial" panose="020B0604020202020204" pitchFamily="34" charset="0"/>
              <a:buChar char="•"/>
            </a:pPr>
            <a:r>
              <a:rPr lang="en-GB" baseline="0" dirty="0"/>
              <a:t>APTUK (association of pharmacy technicians) and UKCPA have declared a climate emergency,</a:t>
            </a:r>
          </a:p>
          <a:p>
            <a:pPr marL="171450" indent="-171450">
              <a:buFont typeface="Arial" panose="020B0604020202020204" pitchFamily="34" charset="0"/>
              <a:buChar char="•"/>
            </a:pPr>
            <a:r>
              <a:rPr lang="en-GB" baseline="0" dirty="0"/>
              <a:t>healthcare professionals in XR taking non violent direct action to stand up for the health and wellbeing of their patients, recognising that unless we do something quite drastic to change the way we currently live- existing health inequalities and overall quality of life on this planet is only going to get worse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(It might also be worth noting that every doctor/</a:t>
            </a:r>
            <a:r>
              <a:rPr lang="en-GB" baseline="0" dirty="0" err="1"/>
              <a:t>heathcare</a:t>
            </a:r>
            <a:r>
              <a:rPr lang="en-GB" baseline="0" dirty="0"/>
              <a:t> professional that has been arrested so far as a result of protesting has been acquitted- with the judges declaring their actions proportionate and in the best interests of their patients)</a:t>
            </a:r>
          </a:p>
          <a:p>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Pharmacy declares is another </a:t>
            </a:r>
            <a:r>
              <a:rPr lang="en-GB" dirty="0"/>
              <a:t>fantastic group of climate conscious pharmacy professionals based across the UK who are calling for divestment of fossil fuels, declarations of climate emergency, and climate health leadership &amp; education</a:t>
            </a:r>
          </a:p>
          <a:p>
            <a:endParaRPr lang="en-GB"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373125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Pilot scheme; does not appear to be available to more pharmacies to sign up in the UK– some information for Ireland.</a:t>
            </a:r>
          </a:p>
          <a:p>
            <a:endParaRPr lang="en-GB" dirty="0"/>
          </a:p>
          <a:p>
            <a:r>
              <a:rPr lang="en-GB" dirty="0"/>
              <a:t>No silver bullet yet</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23</a:t>
            </a:fld>
            <a:endParaRPr lang="en-US" noProof="0" dirty="0"/>
          </a:p>
        </p:txBody>
      </p:sp>
    </p:spTree>
    <p:extLst>
      <p:ext uri="{BB962C8B-B14F-4D97-AF65-F5344CB8AC3E}">
        <p14:creationId xmlns:p14="http://schemas.microsoft.com/office/powerpoint/2010/main" val="355357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But-no longer funded?? </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24</a:t>
            </a:fld>
            <a:endParaRPr lang="en-US" noProof="0" dirty="0"/>
          </a:p>
        </p:txBody>
      </p:sp>
    </p:spTree>
    <p:extLst>
      <p:ext uri="{BB962C8B-B14F-4D97-AF65-F5344CB8AC3E}">
        <p14:creationId xmlns:p14="http://schemas.microsoft.com/office/powerpoint/2010/main" val="12870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 story!</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25</a:t>
            </a:fld>
            <a:endParaRPr lang="en-US" noProof="0" dirty="0"/>
          </a:p>
        </p:txBody>
      </p:sp>
    </p:spTree>
    <p:extLst>
      <p:ext uri="{BB962C8B-B14F-4D97-AF65-F5344CB8AC3E}">
        <p14:creationId xmlns:p14="http://schemas.microsoft.com/office/powerpoint/2010/main" val="2713466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spcBef>
                <a:spcPts val="430"/>
              </a:spcBef>
            </a:pPr>
            <a:r>
              <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Going back to the Greener NHS initiatives here- they are predominantly focussing on this 4</a:t>
            </a:r>
            <a:r>
              <a:rPr lang="en-GB"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area around low carbon technologies .</a:t>
            </a:r>
            <a:r>
              <a:rPr lang="en-GB" sz="1800" dirty="0" err="1">
                <a:solidFill>
                  <a:schemeClr val="tx1"/>
                </a:solidFill>
                <a:effectLst/>
                <a:latin typeface="Calibri" panose="020F0502020204030204" pitchFamily="34" charset="0"/>
                <a:ea typeface="Calibri" panose="020F0502020204030204" pitchFamily="34" charset="0"/>
              </a:rPr>
              <a:t>e.g</a:t>
            </a:r>
            <a:r>
              <a:rPr lang="en-GB" sz="1800" dirty="0">
                <a:solidFill>
                  <a:schemeClr val="tx1"/>
                </a:solidFill>
                <a:effectLst/>
                <a:latin typeface="Calibri" panose="020F0502020204030204" pitchFamily="34" charset="0"/>
                <a:ea typeface="Calibri" panose="020F0502020204030204" pitchFamily="34" charset="0"/>
              </a:rPr>
              <a:t> with anaesthetics- reducing </a:t>
            </a:r>
            <a:r>
              <a:rPr lang="en-GB" sz="1800" dirty="0" err="1">
                <a:solidFill>
                  <a:schemeClr val="tx1"/>
                </a:solidFill>
                <a:effectLst/>
                <a:latin typeface="Calibri" panose="020F0502020204030204" pitchFamily="34" charset="0"/>
                <a:ea typeface="Calibri" panose="020F0502020204030204" pitchFamily="34" charset="0"/>
              </a:rPr>
              <a:t>desflurane</a:t>
            </a:r>
            <a:r>
              <a:rPr lang="en-GB" sz="1800" dirty="0">
                <a:solidFill>
                  <a:schemeClr val="tx1"/>
                </a:solidFill>
                <a:effectLst/>
                <a:latin typeface="Calibri" panose="020F0502020204030204" pitchFamily="34" charset="0"/>
                <a:ea typeface="Calibri" panose="020F0502020204030204" pitchFamily="34" charset="0"/>
              </a:rPr>
              <a:t> use and looking at gas capture technologies and we’ve also seen this with respiratory inhalers, and in to a certain extent 3 (through elimination of nitrous oxide waste).</a:t>
            </a:r>
            <a:endParaRPr lang="en-GB" sz="1800" dirty="0">
              <a:effectLst/>
              <a:latin typeface="Calibri" panose="020F0502020204030204" pitchFamily="34" charset="0"/>
              <a:ea typeface="Calibri" panose="020F0502020204030204" pitchFamily="34" charset="0"/>
            </a:endParaRPr>
          </a:p>
          <a:p>
            <a:pPr eaLnBrk="0" hangingPunct="0">
              <a:spcBef>
                <a:spcPts val="430"/>
              </a:spcBef>
            </a:pPr>
            <a:r>
              <a:rPr lang="en-GB"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However, there is a wealth of gain to be achieved by focussing on 1, 2 &amp; 3. </a:t>
            </a:r>
            <a:r>
              <a:rPr lang="en-GB" sz="1800" dirty="0">
                <a:solidFill>
                  <a:srgbClr val="000000"/>
                </a:solidFill>
                <a:effectLst/>
                <a:latin typeface="Calibri" panose="020F0502020204030204" pitchFamily="34" charset="0"/>
                <a:ea typeface="Calibri" panose="020F0502020204030204" pitchFamily="34" charset="0"/>
              </a:rPr>
              <a:t>This is down to us.</a:t>
            </a:r>
          </a:p>
          <a:p>
            <a:pPr eaLnBrk="0" hangingPunct="0">
              <a:spcBef>
                <a:spcPts val="430"/>
              </a:spcBef>
            </a:pPr>
            <a:endParaRPr lang="en-GB" sz="1800" dirty="0">
              <a:solidFill>
                <a:srgbClr val="000000"/>
              </a:solidFill>
              <a:effectLst/>
              <a:latin typeface="Calibri" panose="020F0502020204030204" pitchFamily="34" charset="0"/>
              <a:ea typeface="Calibri" panose="020F0502020204030204" pitchFamily="34" charset="0"/>
            </a:endParaRPr>
          </a:p>
          <a:p>
            <a:pPr eaLnBrk="0" hangingPunct="0">
              <a:spcBef>
                <a:spcPts val="430"/>
              </a:spcBef>
            </a:pPr>
            <a:r>
              <a:rPr lang="en-GB" sz="1800" dirty="0">
                <a:solidFill>
                  <a:srgbClr val="000000"/>
                </a:solidFill>
                <a:effectLst/>
                <a:latin typeface="Calibri" panose="020F0502020204030204" pitchFamily="34" charset="0"/>
                <a:ea typeface="Calibri" panose="020F0502020204030204" pitchFamily="34" charset="0"/>
              </a:rPr>
              <a:t>Professor Tony</a:t>
            </a:r>
            <a:r>
              <a:rPr lang="en-GB" sz="1800" baseline="0" dirty="0">
                <a:solidFill>
                  <a:srgbClr val="000000"/>
                </a:solidFill>
                <a:effectLst/>
                <a:latin typeface="Calibri" panose="020F0502020204030204" pitchFamily="34" charset="0"/>
                <a:ea typeface="Calibri" panose="020F0502020204030204" pitchFamily="34" charset="0"/>
              </a:rPr>
              <a:t> Avery – New National Clinical Director of Prescribing </a:t>
            </a:r>
          </a:p>
          <a:p>
            <a:pPr eaLnBrk="0" hangingPunct="0">
              <a:spcBef>
                <a:spcPts val="430"/>
              </a:spcBef>
            </a:pPr>
            <a:r>
              <a:rPr lang="en-GB" sz="1800" baseline="0" dirty="0" err="1">
                <a:solidFill>
                  <a:srgbClr val="000000"/>
                </a:solidFill>
                <a:effectLst/>
                <a:latin typeface="Calibri" panose="020F0502020204030204" pitchFamily="34" charset="0"/>
                <a:ea typeface="Calibri" panose="020F0502020204030204" pitchFamily="34" charset="0"/>
              </a:rPr>
              <a:t>Deprescribing</a:t>
            </a:r>
            <a:r>
              <a:rPr lang="en-GB" sz="1800" baseline="0" dirty="0">
                <a:solidFill>
                  <a:srgbClr val="000000"/>
                </a:solidFill>
                <a:effectLst/>
                <a:latin typeface="Calibri" panose="020F0502020204030204" pitchFamily="34" charset="0"/>
                <a:ea typeface="Calibri" panose="020F0502020204030204" pitchFamily="34" charset="0"/>
              </a:rPr>
              <a:t> tools </a:t>
            </a:r>
            <a:r>
              <a:rPr lang="en-GB" sz="1800" baseline="0" dirty="0" err="1">
                <a:solidFill>
                  <a:srgbClr val="000000"/>
                </a:solidFill>
                <a:effectLst/>
                <a:latin typeface="Calibri" panose="020F0502020204030204" pitchFamily="34" charset="0"/>
                <a:ea typeface="Calibri" panose="020F0502020204030204" pitchFamily="34" charset="0"/>
              </a:rPr>
              <a:t>etc</a:t>
            </a:r>
            <a:endParaRPr lang="en-GB" sz="1800" baseline="0" dirty="0">
              <a:solidFill>
                <a:srgbClr val="000000"/>
              </a:solidFill>
              <a:effectLst/>
              <a:latin typeface="Calibri" panose="020F0502020204030204" pitchFamily="34" charset="0"/>
              <a:ea typeface="Calibri" panose="020F0502020204030204" pitchFamily="34" charset="0"/>
            </a:endParaRPr>
          </a:p>
          <a:p>
            <a:pPr eaLnBrk="0" hangingPunct="0">
              <a:spcBef>
                <a:spcPts val="430"/>
              </a:spcBef>
            </a:pP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27</a:t>
            </a:fld>
            <a:endParaRPr lang="en-US" noProof="0" dirty="0"/>
          </a:p>
        </p:txBody>
      </p:sp>
    </p:spTree>
    <p:extLst>
      <p:ext uri="{BB962C8B-B14F-4D97-AF65-F5344CB8AC3E}">
        <p14:creationId xmlns:p14="http://schemas.microsoft.com/office/powerpoint/2010/main" val="3983182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so used to finding cost effective treatments and technologies- and often where there are cost savings to be had, there are carbon savings to be had- start to consider and prioritise the environmental as well as the up front financial cost</a:t>
            </a:r>
          </a:p>
          <a:p>
            <a:r>
              <a:rPr lang="en-GB" dirty="0"/>
              <a:t>Formulary requests to include carbon footprint of medicines?</a:t>
            </a:r>
          </a:p>
          <a:p>
            <a:r>
              <a:rPr lang="en-GB" dirty="0"/>
              <a:t>NICE TAs</a:t>
            </a:r>
          </a:p>
          <a:p>
            <a:endParaRPr lang="en-GB" dirty="0"/>
          </a:p>
          <a:p>
            <a:r>
              <a:rPr lang="en-GB" dirty="0"/>
              <a:t>Medicines reconciliation &amp; meds optimisation-</a:t>
            </a:r>
          </a:p>
          <a:p>
            <a:r>
              <a:rPr lang="en-GB" dirty="0"/>
              <a:t>As pharmacists we must ensure optimal use of medicines for the sake of our patients &amp; the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includes de-prescribing,</a:t>
            </a:r>
            <a:r>
              <a:rPr lang="en-US" dirty="0"/>
              <a:t> </a:t>
            </a:r>
            <a:r>
              <a:rPr lang="en-GB" dirty="0"/>
              <a:t>Ensuring medicines are used effectively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Reducing the number of medicines patients are taking and ensuring the medicines they are taking are used appropriately</a:t>
            </a:r>
          </a:p>
          <a:p>
            <a:endParaRPr lang="en-GB" dirty="0"/>
          </a:p>
          <a:p>
            <a:r>
              <a:rPr lang="en-GB" dirty="0"/>
              <a:t>IVPO switch- (Cardiff Study, switching IV PO</a:t>
            </a:r>
            <a:r>
              <a:rPr lang="en-GB" baseline="0" dirty="0"/>
              <a:t> paracetamol, 1/3 over, saves 5 tonnes CO2e per year)</a:t>
            </a:r>
            <a:endParaRPr lang="en-GB" dirty="0"/>
          </a:p>
          <a:p>
            <a:r>
              <a:rPr lang="en-GB" dirty="0"/>
              <a:t>Fewer consumables</a:t>
            </a:r>
          </a:p>
          <a:p>
            <a:r>
              <a:rPr lang="en-GB" dirty="0"/>
              <a:t>Less plastic</a:t>
            </a:r>
          </a:p>
          <a:p>
            <a:r>
              <a:rPr lang="en-GB" dirty="0"/>
              <a:t>Discharged home sooner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Education- empowering staff members to talk to patients about climate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Ensuring patients know that by taking medicines effectively, that is an excellent want to support a more sustainable healthcare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Carbon literacy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Signposting online info where appropriate</a:t>
            </a:r>
          </a:p>
          <a:p>
            <a:r>
              <a:rPr lang="en-GB" dirty="0"/>
              <a:t>Counselling and waste reduction including reducing stockpiling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Minimising waste- re</a:t>
            </a:r>
          </a:p>
          <a:p>
            <a:endParaRPr lang="en-GB" dirty="0"/>
          </a:p>
          <a:p>
            <a:r>
              <a:rPr lang="en-GB" dirty="0"/>
              <a:t>WE CAN DO SO</a:t>
            </a:r>
            <a:r>
              <a:rPr lang="en-GB" baseline="0" dirty="0"/>
              <a:t> MUCH ALREADY AS PHARMACISTS- call to action</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28</a:t>
            </a:fld>
            <a:endParaRPr lang="en-US" noProof="0" dirty="0"/>
          </a:p>
        </p:txBody>
      </p:sp>
    </p:spTree>
    <p:extLst>
      <p:ext uri="{BB962C8B-B14F-4D97-AF65-F5344CB8AC3E}">
        <p14:creationId xmlns:p14="http://schemas.microsoft.com/office/powerpoint/2010/main" val="182118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climate emergency is a health emergency, but what is difficult to reconcile here is that Healthcare itself can lead to environmental harm</a:t>
            </a:r>
          </a:p>
          <a:p>
            <a:pPr marL="171450" indent="-171450">
              <a:buFont typeface="Arial" panose="020B0604020202020204" pitchFamily="34" charset="0"/>
              <a:buChar char="•"/>
            </a:pPr>
            <a:r>
              <a:rPr lang="en-GB" dirty="0"/>
              <a:t>recognise that along with other industries, we need to make healthcare as sustainable as possible to mitigate the impact on our climate</a:t>
            </a:r>
          </a:p>
          <a:p>
            <a:pPr marL="171450" indent="-171450">
              <a:buFont typeface="Arial" panose="020B0604020202020204" pitchFamily="34" charset="0"/>
              <a:buChar char="•"/>
            </a:pPr>
            <a:r>
              <a:rPr lang="en-GB" dirty="0"/>
              <a:t>The NHS has committed to tackling climate change- it is </a:t>
            </a:r>
            <a:r>
              <a:rPr lang="en-GB" baseline="0" dirty="0"/>
              <a:t>the first national health service to commit to net zero</a:t>
            </a:r>
          </a:p>
          <a:p>
            <a:pPr marL="171450" indent="-171450">
              <a:buFont typeface="Arial" panose="020B0604020202020204" pitchFamily="34" charset="0"/>
              <a:buChar char="•"/>
            </a:pPr>
            <a:r>
              <a:rPr lang="en-GB" baseline="0" dirty="0"/>
              <a:t>The Greener NHS initiative means gated target points addressing different aspects of our health service</a:t>
            </a:r>
          </a:p>
          <a:p>
            <a:endParaRPr lang="en-GB" baseline="0" dirty="0"/>
          </a:p>
          <a:p>
            <a:pPr marL="171450" indent="-171450">
              <a:buFont typeface="Arial" panose="020B0604020202020204" pitchFamily="34" charset="0"/>
              <a:buChar char="•"/>
            </a:pPr>
            <a:r>
              <a:rPr lang="en-GB" dirty="0"/>
              <a:t>the more wealthy the nation- the higher the carbon footprint of their healthcare system. Where it accounts for 4% of UK emissions, healthcare accounts for 10% of the carbon footprint of USA for example</a:t>
            </a:r>
          </a:p>
          <a:p>
            <a:pPr marL="171450" indent="-171450">
              <a:buFont typeface="Arial" panose="020B0604020202020204" pitchFamily="34" charset="0"/>
              <a:buChar char="•"/>
            </a:pPr>
            <a:r>
              <a:rPr lang="en-GB" dirty="0"/>
              <a:t>Healthcare must be redesigned to safeguard our future</a:t>
            </a:r>
          </a:p>
          <a:p>
            <a:pPr marL="171450" indent="-171450">
              <a:buFont typeface="Arial" panose="020B0604020202020204" pitchFamily="34" charset="0"/>
              <a:buChar char="•"/>
            </a:pPr>
            <a:r>
              <a:rPr lang="en-GB" baseline="0" dirty="0"/>
              <a:t>¼ footprint of NHS is medicines- Role of pharmacy professionals here is so clear and important</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281417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Lancet countdown- Annual publication monitoring the health impacts of climate change</a:t>
            </a:r>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92199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Everyone is now talking abut the ‘carbon footprint’ of various areas- so what does it mean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mn-lt"/>
                <a:ea typeface="+mn-ea"/>
                <a:cs typeface="+mn-cs"/>
              </a:rPr>
              <a:t>In a nutshell- a number of GHGs exist with different properties, and ‘carbon emissions’ encompass all these emissions caused by individual, even organisation place or products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Carbon dioxide- largest contributor to global warming- 86% of UK’s climate impact- focus of climate change initiatives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Methane- mainly emitted by agriculture &amp; landfill sites- 25x more potent (in terms of global warming potential) than co2 &amp; accounts for ~7% </a:t>
            </a:r>
            <a:r>
              <a:rPr lang="en-GB" sz="1200" b="0" i="0" kern="1200" baseline="0" dirty="0" err="1">
                <a:solidFill>
                  <a:schemeClr val="tx1"/>
                </a:solidFill>
                <a:effectLst/>
                <a:latin typeface="+mn-lt"/>
                <a:ea typeface="+mn-ea"/>
                <a:cs typeface="+mn-cs"/>
              </a:rPr>
              <a:t>uk</a:t>
            </a:r>
            <a:r>
              <a:rPr lang="en-GB" sz="1200" b="0" i="0" kern="1200" baseline="0" dirty="0">
                <a:solidFill>
                  <a:schemeClr val="tx1"/>
                </a:solidFill>
                <a:effectLst/>
                <a:latin typeface="+mn-lt"/>
                <a:ea typeface="+mn-ea"/>
                <a:cs typeface="+mn-cs"/>
              </a:rPr>
              <a:t> climate impact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Nitrous oxide- mainly emitted in healthcare setting (hospitals), industrial processes and agriculture- 300 x more potent than carbon </a:t>
            </a:r>
            <a:r>
              <a:rPr lang="en-GB" sz="1200" b="0" i="0" kern="1200" baseline="0" dirty="0" err="1">
                <a:solidFill>
                  <a:schemeClr val="tx1"/>
                </a:solidFill>
                <a:effectLst/>
                <a:latin typeface="+mn-lt"/>
                <a:ea typeface="+mn-ea"/>
                <a:cs typeface="+mn-cs"/>
              </a:rPr>
              <a:t>dioxite</a:t>
            </a:r>
            <a:r>
              <a:rPr lang="en-GB" sz="1200" b="0" i="0" kern="1200" baseline="0" dirty="0">
                <a:solidFill>
                  <a:schemeClr val="tx1"/>
                </a:solidFill>
                <a:effectLst/>
                <a:latin typeface="+mn-lt"/>
                <a:ea typeface="+mn-ea"/>
                <a:cs typeface="+mn-cs"/>
              </a:rPr>
              <a:t> and responsible for ~6% </a:t>
            </a:r>
            <a:r>
              <a:rPr lang="en-GB" sz="1200" b="0" i="0" kern="1200" baseline="0" dirty="0" err="1">
                <a:solidFill>
                  <a:schemeClr val="tx1"/>
                </a:solidFill>
                <a:effectLst/>
                <a:latin typeface="+mn-lt"/>
                <a:ea typeface="+mn-ea"/>
                <a:cs typeface="+mn-cs"/>
              </a:rPr>
              <a:t>uk</a:t>
            </a:r>
            <a:r>
              <a:rPr lang="en-GB" sz="1200" b="0" i="0" kern="1200" baseline="0" dirty="0">
                <a:solidFill>
                  <a:schemeClr val="tx1"/>
                </a:solidFill>
                <a:effectLst/>
                <a:latin typeface="+mn-lt"/>
                <a:ea typeface="+mn-ea"/>
                <a:cs typeface="+mn-cs"/>
              </a:rPr>
              <a:t> climate impact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Fluorocarbons- responsible for much less (present in inhalers)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To make life easier, we express the overall Global Warming Potential of the gas cocktail emitted in CO2E, i.e. a metric which compares the GWP of this mixture, to equivalent amounts of CO2.</a:t>
            </a:r>
          </a:p>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246973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 situation</a:t>
            </a:r>
          </a:p>
          <a:p>
            <a:r>
              <a:rPr lang="en-GB" dirty="0"/>
              <a:t>Not always possible at the moment.</a:t>
            </a:r>
          </a:p>
          <a:p>
            <a:r>
              <a:rPr lang="en-GB" dirty="0"/>
              <a:t>There is no agreed national/international methodology for undertaking CF. </a:t>
            </a:r>
          </a:p>
          <a:p>
            <a:r>
              <a:rPr lang="en-GB" dirty="0"/>
              <a:t>(Greener</a:t>
            </a:r>
            <a:r>
              <a:rPr lang="en-GB" baseline="0" dirty="0"/>
              <a:t> NHS project) </a:t>
            </a:r>
            <a:endParaRPr lang="en-GB" dirty="0"/>
          </a:p>
          <a:p>
            <a:r>
              <a:rPr lang="en-GB" dirty="0"/>
              <a:t>Carbon </a:t>
            </a:r>
            <a:r>
              <a:rPr lang="en-GB" dirty="0" err="1"/>
              <a:t>footprinting</a:t>
            </a:r>
            <a:r>
              <a:rPr lang="en-GB" dirty="0"/>
              <a:t> (accounting tool) aims to identify carbon ‘hotspots’ in a process</a:t>
            </a:r>
          </a:p>
          <a:p>
            <a:endParaRPr lang="en-GB" dirty="0"/>
          </a:p>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229461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point of use- an awful lot of resources &amp; greenhouse gas emissions before the drug even leaves the manufacturing plant</a:t>
            </a:r>
          </a:p>
          <a:p>
            <a:endParaRPr lang="en-US" dirty="0"/>
          </a:p>
          <a:p>
            <a:r>
              <a:rPr lang="en-US" dirty="0"/>
              <a:t>For a true reflection of the environmental impact of a drug- one aspect of this being the ‘carbon footprint’ of a drug, need to consider all of the different processes that have brought the drug to you</a:t>
            </a:r>
          </a:p>
          <a:p>
            <a:r>
              <a:rPr lang="en-US" dirty="0"/>
              <a:t>Really hard to quantify- we only have this information in terms of carbon cost for a very small number of drugs</a:t>
            </a:r>
          </a:p>
        </p:txBody>
      </p:sp>
      <p:sp>
        <p:nvSpPr>
          <p:cNvPr id="4" name="Slide Number Placeholder 3"/>
          <p:cNvSpPr>
            <a:spLocks noGrp="1"/>
          </p:cNvSpPr>
          <p:nvPr>
            <p:ph type="sldNum" sz="quarter" idx="5"/>
          </p:nvPr>
        </p:nvSpPr>
        <p:spPr/>
        <p:txBody>
          <a:bodyPr/>
          <a:lstStyle/>
          <a:p>
            <a:fld id="{7C366290-4595-5745-A50F-D5EC13BAC604}" type="slidenum">
              <a:rPr lang="en-US" smtClean="0"/>
              <a:t>9</a:t>
            </a:fld>
            <a:endParaRPr lang="en-US" dirty="0"/>
          </a:p>
        </p:txBody>
      </p:sp>
    </p:spTree>
    <p:extLst>
      <p:ext uri="{BB962C8B-B14F-4D97-AF65-F5344CB8AC3E}">
        <p14:creationId xmlns:p14="http://schemas.microsoft.com/office/powerpoint/2010/main" val="14027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Manufacture &amp; accessing raw materials is the bulk of the carbon footprint</a:t>
            </a:r>
          </a:p>
          <a:p>
            <a:r>
              <a:rPr lang="en-GB" dirty="0"/>
              <a:t>NB waste is actually a small part of a drug’s impact- bear this in mind when I discuss recycling</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dirty="0"/>
          </a:p>
        </p:txBody>
      </p:sp>
    </p:spTree>
    <p:extLst>
      <p:ext uri="{BB962C8B-B14F-4D97-AF65-F5344CB8AC3E}">
        <p14:creationId xmlns:p14="http://schemas.microsoft.com/office/powerpoint/2010/main" val="49061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11</a:t>
            </a:fld>
            <a:endParaRPr lang="en-US" noProof="0" dirty="0"/>
          </a:p>
        </p:txBody>
      </p:sp>
    </p:spTree>
    <p:extLst>
      <p:ext uri="{BB962C8B-B14F-4D97-AF65-F5344CB8AC3E}">
        <p14:creationId xmlns:p14="http://schemas.microsoft.com/office/powerpoint/2010/main" val="170245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11/8/2022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
        <p:nvSpPr>
          <p:cNvPr id="10" name="Freeform: Shape 9">
            <a:extLst>
              <a:ext uri="{FF2B5EF4-FFF2-40B4-BE49-F238E27FC236}">
                <a16:creationId xmlns:a16="http://schemas.microsoft.com/office/drawing/2014/main" id="{617E4FA3-39DB-4A2F-8D69-FCA1FF58C8FF}"/>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7F7B1396-9629-4C27-A68B-BB16763D3D08}"/>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4975575E-CC0E-4CD2-BA2C-5D7C9E255B1A}"/>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3EBE153-99C8-464A-9226-E4B3FF80384B}"/>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9359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51701799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73263027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4227702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26055699"/>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015746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665575562"/>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05434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8FB4751-880F-D840-AAA9-3A15815CC996}" type="slidenum">
              <a:rPr lang="en-US" smtClean="0"/>
              <a:t>‹#›</a:t>
            </a:fld>
            <a:endParaRPr lang="en-US" dirty="0"/>
          </a:p>
        </p:txBody>
      </p:sp>
      <p:sp>
        <p:nvSpPr>
          <p:cNvPr id="7" name="Freeform: Shape 6">
            <a:extLst>
              <a:ext uri="{FF2B5EF4-FFF2-40B4-BE49-F238E27FC236}">
                <a16:creationId xmlns:a16="http://schemas.microsoft.com/office/drawing/2014/main" id="{9947D0B9-CE91-4BDC-98F8-3A1754B08FA1}"/>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66B20D8C-6828-47F9-BF8F-C4F2764392EC}"/>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54820939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Freeform: Shape 6">
            <a:extLst>
              <a:ext uri="{FF2B5EF4-FFF2-40B4-BE49-F238E27FC236}">
                <a16:creationId xmlns:a16="http://schemas.microsoft.com/office/drawing/2014/main" id="{12FC86DD-6109-43E1-95AE-5457BD856646}"/>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16BE3B9A-4FA0-4810-AF55-41D36D936529}"/>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4ABBE65A-C760-45F8-8C69-304942076CF9}"/>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8315E5CA-3464-4670-9C58-A490F2A3E0DF}"/>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ECC40B38-32C0-4852-837C-E0B92D448F7B}"/>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12775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8FB4751-880F-D840-AAA9-3A15815CC996}" type="slidenum">
              <a:rPr lang="en-US" smtClean="0"/>
              <a:t>‹#›</a:t>
            </a:fld>
            <a:endParaRPr lang="en-US" dirty="0"/>
          </a:p>
        </p:txBody>
      </p:sp>
      <p:sp>
        <p:nvSpPr>
          <p:cNvPr id="8" name="Freeform: Shape 7">
            <a:extLst>
              <a:ext uri="{FF2B5EF4-FFF2-40B4-BE49-F238E27FC236}">
                <a16:creationId xmlns:a16="http://schemas.microsoft.com/office/drawing/2014/main" id="{8877DFF0-4D44-41DB-8E57-35388DD881DA}"/>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4000D12A-2DC7-4F19-B256-DA321CD05B70}"/>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28715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8FB4751-880F-D840-AAA9-3A15815CC996}" type="slidenum">
              <a:rPr lang="en-US" smtClean="0"/>
              <a:pPr/>
              <a:t>‹#›</a:t>
            </a:fld>
            <a:endParaRPr lang="en-US" dirty="0"/>
          </a:p>
        </p:txBody>
      </p:sp>
      <p:sp>
        <p:nvSpPr>
          <p:cNvPr id="11" name="Freeform: Shape 10">
            <a:extLst>
              <a:ext uri="{FF2B5EF4-FFF2-40B4-BE49-F238E27FC236}">
                <a16:creationId xmlns:a16="http://schemas.microsoft.com/office/drawing/2014/main" id="{5A23064A-5218-4514-93C4-DDFF0577233D}"/>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6178520-0A8C-443B-86F1-9135EEDE371E}"/>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E81BB0B-3DF9-42A4-840A-A1B7147A14B6}"/>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4" name="Straight Connector 13">
            <a:extLst>
              <a:ext uri="{FF2B5EF4-FFF2-40B4-BE49-F238E27FC236}">
                <a16:creationId xmlns:a16="http://schemas.microsoft.com/office/drawing/2014/main" id="{929FBAE8-E389-4768-AC6A-92A981232D3A}"/>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657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14860519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93199807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8FB4751-880F-D840-AAA9-3A15815CC996}" type="slidenum">
              <a:rPr lang="en-US" smtClean="0"/>
              <a:t>‹#›</a:t>
            </a:fld>
            <a:endParaRPr lang="en-US" dirty="0"/>
          </a:p>
        </p:txBody>
      </p:sp>
      <p:sp>
        <p:nvSpPr>
          <p:cNvPr id="10" name="Freeform: Shape 9">
            <a:extLst>
              <a:ext uri="{FF2B5EF4-FFF2-40B4-BE49-F238E27FC236}">
                <a16:creationId xmlns:a16="http://schemas.microsoft.com/office/drawing/2014/main" id="{03DD76B9-2FD6-4FE3-A406-A06072793DA7}"/>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6E656207-3A60-44A1-8CB0-E8661A51773E}"/>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27747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r>
              <a:rPr lang="en-US"/>
              <a:t>20XX</a:t>
            </a:r>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presentation title</a:t>
            </a:r>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58FB4751-880F-D840-AAA9-3A15815CC996}" type="slidenum">
              <a:rPr lang="en-US" smtClean="0"/>
              <a:t>‹#›</a:t>
            </a:fld>
            <a:endParaRPr lang="en-US" dirty="0"/>
          </a:p>
        </p:txBody>
      </p:sp>
      <p:pic>
        <p:nvPicPr>
          <p:cNvPr id="8" name="Picture 7" descr="Shape, circle&#10;&#10;Description automatically generated">
            <a:extLst>
              <a:ext uri="{FF2B5EF4-FFF2-40B4-BE49-F238E27FC236}">
                <a16:creationId xmlns:a16="http://schemas.microsoft.com/office/drawing/2014/main" id="{932BCA2C-5317-4187-A100-5EBF531E105C}"/>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9" name="Freeform: Shape 8">
            <a:extLst>
              <a:ext uri="{FF2B5EF4-FFF2-40B4-BE49-F238E27FC236}">
                <a16:creationId xmlns:a16="http://schemas.microsoft.com/office/drawing/2014/main" id="{357CB1D5-C4EA-42EA-9AB4-DC9503F6F850}"/>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856742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r>
              <a:rPr lang="en-US"/>
              <a:t>20XX</a:t>
            </a:r>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58FB4751-880F-D840-AAA9-3A15815CC996}" type="slidenum">
              <a:rPr lang="en-US" smtClean="0"/>
              <a:pPr/>
              <a:t>‹#›</a:t>
            </a:fld>
            <a:endParaRPr lang="en-US" dirty="0"/>
          </a:p>
        </p:txBody>
      </p:sp>
      <p:cxnSp>
        <p:nvCxnSpPr>
          <p:cNvPr id="7" name="Straight Connector 6">
            <a:extLst>
              <a:ext uri="{FF2B5EF4-FFF2-40B4-BE49-F238E27FC236}">
                <a16:creationId xmlns:a16="http://schemas.microsoft.com/office/drawing/2014/main" id="{1FB0D637-B2F3-4527-93D9-0B31DC6FEC20}"/>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00929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4" r:id="rId15"/>
    <p:sldLayoutId id="2147483685" r:id="rId16"/>
    <p:sldLayoutId id="2147483657" r:id="rId17"/>
    <p:sldLayoutId id="2147483660" r:id="rId18"/>
    <p:sldLayoutId id="2147483663" r:id="rId19"/>
    <p:sldLayoutId id="2147483653" r:id="rId20"/>
    <p:sldLayoutId id="2147483652" r:id="rId21"/>
    <p:sldLayoutId id="2147483655" r:id="rId22"/>
  </p:sldLayoutIdLst>
  <p:hf hdr="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www.pen-cycle.co.uk/" TargetMode="External"/><Relationship Id="rId4" Type="http://schemas.openxmlformats.org/officeDocument/2006/relationships/hyperlink" Target="https://www.pen-cycle.co.u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prescqipp.info/" TargetMode="External"/><Relationship Id="rId2" Type="http://schemas.openxmlformats.org/officeDocument/2006/relationships/hyperlink" Target="https://www.pharmacydeclares.co.uk/" TargetMode="External"/><Relationship Id="rId1" Type="http://schemas.openxmlformats.org/officeDocument/2006/relationships/slideLayout" Target="../slideLayouts/slideLayout16.xml"/><Relationship Id="rId6" Type="http://schemas.openxmlformats.org/officeDocument/2006/relationships/hyperlink" Target="https://sustainablehealthcare.org.uk/" TargetMode="External"/><Relationship Id="rId5" Type="http://schemas.openxmlformats.org/officeDocument/2006/relationships/hyperlink" Target="https://carbonliteracy.com/" TargetMode="External"/><Relationship Id="rId4" Type="http://schemas.openxmlformats.org/officeDocument/2006/relationships/hyperlink" Target="http://www.seesustainability.co.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caroline.dalton1@nhs.net/" TargetMode="External"/><Relationship Id="rId1" Type="http://schemas.openxmlformats.org/officeDocument/2006/relationships/slideLayout" Target="../slideLayouts/slideLayout1.xml"/><Relationship Id="rId4" Type="http://schemas.openxmlformats.org/officeDocument/2006/relationships/image" Target="../media/image38.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hade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603504" y="770466"/>
            <a:ext cx="6609413" cy="5325533"/>
          </a:xfrm>
        </p:spPr>
        <p:txBody>
          <a:bodyPr anchor="ctr">
            <a:normAutofit/>
          </a:bodyPr>
          <a:lstStyle/>
          <a:p>
            <a:r>
              <a:rPr lang="en-US" sz="9600"/>
              <a:t>Medicines &amp; Sustainability</a:t>
            </a:r>
          </a:p>
        </p:txBody>
      </p:sp>
      <p:sp useBgFill="1">
        <p:nvSpPr>
          <p:cNvPr id="10" name="Rectangle 9">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4" y="0"/>
            <a:ext cx="46573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7767826" y="702734"/>
            <a:ext cx="4191000" cy="5452532"/>
          </a:xfrm>
        </p:spPr>
        <p:txBody>
          <a:bodyPr anchor="ctr">
            <a:normAutofit/>
          </a:bodyPr>
          <a:lstStyle/>
          <a:p>
            <a:r>
              <a:rPr lang="en-US" dirty="0">
                <a:solidFill>
                  <a:schemeClr val="accent1">
                    <a:lumMod val="75000"/>
                  </a:schemeClr>
                </a:solidFill>
              </a:rPr>
              <a:t>Caroline Dalton</a:t>
            </a:r>
          </a:p>
          <a:p>
            <a:r>
              <a:rPr lang="en-US" sz="2400" dirty="0">
                <a:solidFill>
                  <a:schemeClr val="accent1">
                    <a:lumMod val="75000"/>
                  </a:schemeClr>
                </a:solidFill>
              </a:rPr>
              <a:t>Lead Pharmacist Medicines Information, </a:t>
            </a:r>
          </a:p>
          <a:p>
            <a:r>
              <a:rPr lang="en-US" sz="2400" dirty="0">
                <a:solidFill>
                  <a:schemeClr val="accent1">
                    <a:lumMod val="75000"/>
                  </a:schemeClr>
                </a:solidFill>
              </a:rPr>
              <a:t>Great Ormond Street Hospital</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C51F08B4-697D-4921-8795-AAA439B0F24F}"/>
              </a:ext>
            </a:extLst>
          </p:cNvPr>
          <p:cNvSpPr>
            <a:spLocks noGrp="1"/>
          </p:cNvSpPr>
          <p:nvPr>
            <p:ph type="title"/>
          </p:nvPr>
        </p:nvSpPr>
        <p:spPr>
          <a:xfrm>
            <a:off x="246613" y="1642405"/>
            <a:ext cx="4879955" cy="3573190"/>
          </a:xfrm>
        </p:spPr>
        <p:txBody>
          <a:bodyPr vert="horz" lIns="91440" tIns="45720" rIns="91440" bIns="45720" rtlCol="0" anchor="b">
            <a:normAutofit/>
          </a:bodyPr>
          <a:lstStyle/>
          <a:p>
            <a:pPr>
              <a:lnSpc>
                <a:spcPct val="80000"/>
              </a:lnSpc>
            </a:pPr>
            <a:r>
              <a:rPr lang="en-US" sz="7200" kern="1200" spc="-120" baseline="0" dirty="0">
                <a:solidFill>
                  <a:srgbClr val="FFFFFF"/>
                </a:solidFill>
                <a:latin typeface="+mj-lt"/>
                <a:ea typeface="+mj-ea"/>
                <a:cs typeface="+mj-cs"/>
              </a:rPr>
              <a:t>Example: </a:t>
            </a:r>
            <a:br>
              <a:rPr lang="en-US" sz="7200" kern="1200" spc="-120" baseline="0" dirty="0">
                <a:solidFill>
                  <a:srgbClr val="FFFFFF"/>
                </a:solidFill>
                <a:latin typeface="+mj-lt"/>
                <a:ea typeface="+mj-ea"/>
                <a:cs typeface="+mj-cs"/>
              </a:rPr>
            </a:br>
            <a:r>
              <a:rPr lang="en-US" sz="7200" kern="1200" spc="-120" baseline="0" dirty="0">
                <a:solidFill>
                  <a:srgbClr val="FFFFFF"/>
                </a:solidFill>
                <a:latin typeface="+mj-lt"/>
                <a:ea typeface="+mj-ea"/>
                <a:cs typeface="+mj-cs"/>
              </a:rPr>
              <a:t>dry powder inhaler</a:t>
            </a:r>
          </a:p>
        </p:txBody>
      </p:sp>
      <p:sp>
        <p:nvSpPr>
          <p:cNvPr id="14" name="Rectangle 13">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8AE8FC08-CC90-4B61-8E1D-CED667D07E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 t="-997" r="-1089" b="997"/>
          <a:stretch/>
        </p:blipFill>
        <p:spPr bwMode="auto">
          <a:xfrm>
            <a:off x="5530733" y="1002612"/>
            <a:ext cx="6987235" cy="48527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C9511330-92C1-480E-927F-9BA48A142A23}"/>
              </a:ext>
            </a:extLst>
          </p:cNvPr>
          <p:cNvSpPr>
            <a:spLocks noGrp="1"/>
          </p:cNvSpPr>
          <p:nvPr>
            <p:ph type="sldNum" sz="quarter" idx="12"/>
          </p:nvPr>
        </p:nvSpPr>
        <p:spPr>
          <a:xfrm>
            <a:off x="8763926" y="5876412"/>
            <a:ext cx="2926080" cy="1397039"/>
          </a:xfrm>
        </p:spPr>
        <p:txBody>
          <a:bodyPr vert="horz" lIns="91440" tIns="45720" rIns="91440" bIns="45720" rtlCol="0" anchor="b">
            <a:normAutofit/>
          </a:bodyPr>
          <a:lstStyle/>
          <a:p>
            <a:pPr defTabSz="914400">
              <a:lnSpc>
                <a:spcPct val="90000"/>
              </a:lnSpc>
              <a:spcAft>
                <a:spcPts val="600"/>
              </a:spcAft>
            </a:pPr>
            <a:fld id="{58FB4751-880F-D840-AAA9-3A15815CC996}" type="slidenum">
              <a:rPr lang="en-US" sz="9500"/>
              <a:pPr defTabSz="914400">
                <a:lnSpc>
                  <a:spcPct val="90000"/>
                </a:lnSpc>
                <a:spcAft>
                  <a:spcPts val="600"/>
                </a:spcAft>
              </a:pPr>
              <a:t>10</a:t>
            </a:fld>
            <a:endParaRPr lang="en-US" sz="9500" dirty="0"/>
          </a:p>
        </p:txBody>
      </p:sp>
    </p:spTree>
    <p:extLst>
      <p:ext uri="{BB962C8B-B14F-4D97-AF65-F5344CB8AC3E}">
        <p14:creationId xmlns:p14="http://schemas.microsoft.com/office/powerpoint/2010/main" val="1024170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 name="Rectangle 8">
            <a:extLst>
              <a:ext uri="{FF2B5EF4-FFF2-40B4-BE49-F238E27FC236}">
                <a16:creationId xmlns:a16="http://schemas.microsoft.com/office/drawing/2014/main" id="{1E24A02E-5FD2-428E-A1E4-FDF96B0B6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0C9E6-5BBE-4A60-B9B4-87868DB923DA}"/>
              </a:ext>
            </a:extLst>
          </p:cNvPr>
          <p:cNvSpPr>
            <a:spLocks noGrp="1"/>
          </p:cNvSpPr>
          <p:nvPr>
            <p:ph type="title"/>
          </p:nvPr>
        </p:nvSpPr>
        <p:spPr>
          <a:xfrm>
            <a:off x="603503" y="770466"/>
            <a:ext cx="9292209" cy="4123267"/>
          </a:xfrm>
        </p:spPr>
        <p:txBody>
          <a:bodyPr vert="horz" lIns="91440" tIns="45720" rIns="91440" bIns="45720" rtlCol="0" anchor="b">
            <a:normAutofit/>
          </a:bodyPr>
          <a:lstStyle/>
          <a:p>
            <a:r>
              <a:rPr lang="en-US" sz="9600">
                <a:solidFill>
                  <a:schemeClr val="accent1">
                    <a:lumMod val="75000"/>
                  </a:schemeClr>
                </a:solidFill>
              </a:rPr>
              <a:t>How to calculate carbon footprint</a:t>
            </a:r>
          </a:p>
        </p:txBody>
      </p:sp>
      <p:sp>
        <p:nvSpPr>
          <p:cNvPr id="13" name="Rectangle 12">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15466"/>
            <a:ext cx="12192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08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492CE37-AAFA-4199-B19B-565AB0DCBEE2}"/>
              </a:ext>
            </a:extLst>
          </p:cNvPr>
          <p:cNvSpPr>
            <a:spLocks noGrp="1"/>
          </p:cNvSpPr>
          <p:nvPr>
            <p:ph type="title"/>
          </p:nvPr>
        </p:nvSpPr>
        <p:spPr>
          <a:xfrm>
            <a:off x="657224" y="936711"/>
            <a:ext cx="2988265" cy="4984578"/>
          </a:xfrm>
        </p:spPr>
        <p:txBody>
          <a:bodyPr vert="horz" lIns="91440" tIns="45720" rIns="91440" bIns="45720" rtlCol="0" anchor="ctr">
            <a:normAutofit/>
          </a:bodyPr>
          <a:lstStyle/>
          <a:p>
            <a:r>
              <a:rPr lang="en-US" sz="4400">
                <a:solidFill>
                  <a:srgbClr val="FFFFFF"/>
                </a:solidFill>
              </a:rPr>
              <a:t>Calculating carbon footprint</a:t>
            </a:r>
          </a:p>
        </p:txBody>
      </p:sp>
      <p:sp>
        <p:nvSpPr>
          <p:cNvPr id="5" name="Content Placeholder 4">
            <a:extLst>
              <a:ext uri="{FF2B5EF4-FFF2-40B4-BE49-F238E27FC236}">
                <a16:creationId xmlns:a16="http://schemas.microsoft.com/office/drawing/2014/main" id="{DD18EAE2-0B53-440C-9085-6A6DDAF6D175}"/>
              </a:ext>
            </a:extLst>
          </p:cNvPr>
          <p:cNvSpPr>
            <a:spLocks noGrp="1"/>
          </p:cNvSpPr>
          <p:nvPr>
            <p:ph idx="1"/>
          </p:nvPr>
        </p:nvSpPr>
        <p:spPr>
          <a:xfrm>
            <a:off x="4614389" y="936711"/>
            <a:ext cx="6815992" cy="4984578"/>
          </a:xfrm>
        </p:spPr>
        <p:txBody>
          <a:bodyPr vert="horz" lIns="91440" tIns="45720" rIns="91440" bIns="45720" rtlCol="0" anchor="ctr">
            <a:normAutofit/>
          </a:bodyPr>
          <a:lstStyle/>
          <a:p>
            <a:r>
              <a:rPr lang="en-US" dirty="0"/>
              <a:t>No ‘validated’ way… yet</a:t>
            </a:r>
          </a:p>
          <a:p>
            <a:r>
              <a:rPr lang="en-US" dirty="0"/>
              <a:t>2 methods commonly used:</a:t>
            </a:r>
          </a:p>
          <a:p>
            <a:r>
              <a:rPr lang="en-US" dirty="0"/>
              <a:t>“Top down” vs “Bottom up” approach</a:t>
            </a:r>
          </a:p>
          <a:p>
            <a:pPr marL="0" indent="0"/>
            <a:endParaRPr lang="en-US" dirty="0"/>
          </a:p>
          <a:p>
            <a:endParaRPr lang="en-US" dirty="0"/>
          </a:p>
        </p:txBody>
      </p:sp>
    </p:spTree>
    <p:extLst>
      <p:ext uri="{BB962C8B-B14F-4D97-AF65-F5344CB8AC3E}">
        <p14:creationId xmlns:p14="http://schemas.microsoft.com/office/powerpoint/2010/main" val="125822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C70733-AF11-4CF5-B656-D298793DC671}"/>
              </a:ext>
            </a:extLst>
          </p:cNvPr>
          <p:cNvSpPr>
            <a:spLocks noGrp="1"/>
          </p:cNvSpPr>
          <p:nvPr>
            <p:ph type="sldNum" sz="quarter" idx="12"/>
          </p:nvPr>
        </p:nvSpPr>
        <p:spPr/>
        <p:txBody>
          <a:bodyPr/>
          <a:lstStyle/>
          <a:p>
            <a:fld id="{58FB4751-880F-D840-AAA9-3A15815CC996}" type="slidenum">
              <a:rPr lang="en-US" smtClean="0"/>
              <a:t>13</a:t>
            </a:fld>
            <a:endParaRPr lang="en-US" dirty="0"/>
          </a:p>
        </p:txBody>
      </p:sp>
      <p:sp>
        <p:nvSpPr>
          <p:cNvPr id="5" name="Title 4">
            <a:extLst>
              <a:ext uri="{FF2B5EF4-FFF2-40B4-BE49-F238E27FC236}">
                <a16:creationId xmlns:a16="http://schemas.microsoft.com/office/drawing/2014/main" id="{452DEAAF-C458-44A3-808B-FB004281BD09}"/>
              </a:ext>
            </a:extLst>
          </p:cNvPr>
          <p:cNvSpPr>
            <a:spLocks noGrp="1"/>
          </p:cNvSpPr>
          <p:nvPr>
            <p:ph type="title"/>
          </p:nvPr>
        </p:nvSpPr>
        <p:spPr/>
        <p:txBody>
          <a:bodyPr>
            <a:normAutofit fontScale="90000"/>
          </a:bodyPr>
          <a:lstStyle/>
          <a:p>
            <a:r>
              <a:rPr lang="en-GB" dirty="0"/>
              <a:t>Top down</a:t>
            </a:r>
          </a:p>
        </p:txBody>
      </p:sp>
      <p:sp>
        <p:nvSpPr>
          <p:cNvPr id="6" name="Content Placeholder 5">
            <a:extLst>
              <a:ext uri="{FF2B5EF4-FFF2-40B4-BE49-F238E27FC236}">
                <a16:creationId xmlns:a16="http://schemas.microsoft.com/office/drawing/2014/main" id="{B3EF8878-7BC8-4F65-AAB0-2AE403D24B16}"/>
              </a:ext>
            </a:extLst>
          </p:cNvPr>
          <p:cNvSpPr>
            <a:spLocks noGrp="1"/>
          </p:cNvSpPr>
          <p:nvPr>
            <p:ph idx="1"/>
          </p:nvPr>
        </p:nvSpPr>
        <p:spPr/>
        <p:txBody>
          <a:bodyPr/>
          <a:lstStyle/>
          <a:p>
            <a:r>
              <a:rPr lang="en-GB" dirty="0"/>
              <a:t>Economic model- financial spend is converted into CO</a:t>
            </a:r>
            <a:r>
              <a:rPr lang="en-GB" baseline="-25000" dirty="0"/>
              <a:t>2</a:t>
            </a:r>
            <a:r>
              <a:rPr lang="en-GB" dirty="0"/>
              <a:t>e</a:t>
            </a:r>
          </a:p>
          <a:p>
            <a:endParaRPr lang="en-GB" dirty="0"/>
          </a:p>
          <a:p>
            <a:r>
              <a:rPr lang="en-GB" dirty="0"/>
              <a:t>Quick &amp; dirty approach- gives a good overview, but lacks clarity &amp; only once factor taken into account</a:t>
            </a:r>
          </a:p>
          <a:p>
            <a:endParaRPr lang="en-GB" dirty="0"/>
          </a:p>
          <a:p>
            <a:r>
              <a:rPr lang="en-GB" b="1" dirty="0"/>
              <a:t>0.155 x £ cost of drug = CO</a:t>
            </a:r>
            <a:r>
              <a:rPr lang="en-GB" b="1" baseline="-25000" dirty="0"/>
              <a:t>2</a:t>
            </a:r>
            <a:r>
              <a:rPr lang="en-GB" b="1" dirty="0"/>
              <a:t>e</a:t>
            </a:r>
          </a:p>
          <a:p>
            <a:endParaRPr lang="en-GB" dirty="0"/>
          </a:p>
        </p:txBody>
      </p:sp>
    </p:spTree>
    <p:extLst>
      <p:ext uri="{BB962C8B-B14F-4D97-AF65-F5344CB8AC3E}">
        <p14:creationId xmlns:p14="http://schemas.microsoft.com/office/powerpoint/2010/main" val="226920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170532-27B3-47FB-8D5F-E25D1C00520E}"/>
              </a:ext>
            </a:extLst>
          </p:cNvPr>
          <p:cNvSpPr>
            <a:spLocks noGrp="1"/>
          </p:cNvSpPr>
          <p:nvPr>
            <p:ph type="sldNum" sz="quarter" idx="12"/>
          </p:nvPr>
        </p:nvSpPr>
        <p:spPr/>
        <p:txBody>
          <a:bodyPr/>
          <a:lstStyle/>
          <a:p>
            <a:fld id="{58FB4751-880F-D840-AAA9-3A15815CC996}" type="slidenum">
              <a:rPr lang="en-US" smtClean="0"/>
              <a:t>14</a:t>
            </a:fld>
            <a:endParaRPr lang="en-US" dirty="0"/>
          </a:p>
        </p:txBody>
      </p:sp>
      <p:sp>
        <p:nvSpPr>
          <p:cNvPr id="5" name="Title 4">
            <a:extLst>
              <a:ext uri="{FF2B5EF4-FFF2-40B4-BE49-F238E27FC236}">
                <a16:creationId xmlns:a16="http://schemas.microsoft.com/office/drawing/2014/main" id="{EA4CEC11-A4FD-4484-9285-F53437ED9C23}"/>
              </a:ext>
            </a:extLst>
          </p:cNvPr>
          <p:cNvSpPr>
            <a:spLocks noGrp="1"/>
          </p:cNvSpPr>
          <p:nvPr>
            <p:ph type="title"/>
          </p:nvPr>
        </p:nvSpPr>
        <p:spPr/>
        <p:txBody>
          <a:bodyPr>
            <a:normAutofit fontScale="90000"/>
          </a:bodyPr>
          <a:lstStyle/>
          <a:p>
            <a:r>
              <a:rPr lang="en-GB" dirty="0"/>
              <a:t>Bottom Up</a:t>
            </a:r>
          </a:p>
        </p:txBody>
      </p:sp>
      <p:sp>
        <p:nvSpPr>
          <p:cNvPr id="6" name="Content Placeholder 5">
            <a:extLst>
              <a:ext uri="{FF2B5EF4-FFF2-40B4-BE49-F238E27FC236}">
                <a16:creationId xmlns:a16="http://schemas.microsoft.com/office/drawing/2014/main" id="{EAC9711E-4E4D-48E4-AF04-9B45E86A363E}"/>
              </a:ext>
            </a:extLst>
          </p:cNvPr>
          <p:cNvSpPr>
            <a:spLocks noGrp="1"/>
          </p:cNvSpPr>
          <p:nvPr>
            <p:ph idx="1"/>
          </p:nvPr>
        </p:nvSpPr>
        <p:spPr/>
        <p:txBody>
          <a:bodyPr/>
          <a:lstStyle/>
          <a:p>
            <a:r>
              <a:rPr lang="en-GB" dirty="0"/>
              <a:t>Engineering model- looks at each individual component part to produce an item/run a service</a:t>
            </a:r>
          </a:p>
          <a:p>
            <a:r>
              <a:rPr lang="en-GB" dirty="0"/>
              <a:t>Identifies all the physical items/materials/resources required</a:t>
            </a:r>
          </a:p>
          <a:p>
            <a:r>
              <a:rPr lang="en-GB" dirty="0" err="1"/>
              <a:t>V.specific</a:t>
            </a:r>
            <a:r>
              <a:rPr lang="en-GB" dirty="0"/>
              <a:t>- but time consuming!</a:t>
            </a:r>
          </a:p>
          <a:p>
            <a:r>
              <a:rPr lang="en-GB" dirty="0"/>
              <a:t>If processes are missed- carbon footprint inaccurate &amp; may underestimate impact</a:t>
            </a:r>
          </a:p>
          <a:p>
            <a:endParaRPr lang="en-GB" dirty="0"/>
          </a:p>
          <a:p>
            <a:endParaRPr lang="en-GB" dirty="0"/>
          </a:p>
        </p:txBody>
      </p:sp>
    </p:spTree>
    <p:extLst>
      <p:ext uri="{BB962C8B-B14F-4D97-AF65-F5344CB8AC3E}">
        <p14:creationId xmlns:p14="http://schemas.microsoft.com/office/powerpoint/2010/main" val="7226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C22EC3-7088-426C-AFB0-FB82D85FC73B}"/>
              </a:ext>
            </a:extLst>
          </p:cNvPr>
          <p:cNvSpPr>
            <a:spLocks noGrp="1"/>
          </p:cNvSpPr>
          <p:nvPr>
            <p:ph type="sldNum" sz="quarter" idx="12"/>
          </p:nvPr>
        </p:nvSpPr>
        <p:spPr/>
        <p:txBody>
          <a:bodyPr/>
          <a:lstStyle/>
          <a:p>
            <a:fld id="{58FB4751-880F-D840-AAA9-3A15815CC996}" type="slidenum">
              <a:rPr lang="en-US" smtClean="0"/>
              <a:t>15</a:t>
            </a:fld>
            <a:endParaRPr lang="en-US" dirty="0"/>
          </a:p>
        </p:txBody>
      </p:sp>
      <p:sp>
        <p:nvSpPr>
          <p:cNvPr id="5" name="Title 4">
            <a:extLst>
              <a:ext uri="{FF2B5EF4-FFF2-40B4-BE49-F238E27FC236}">
                <a16:creationId xmlns:a16="http://schemas.microsoft.com/office/drawing/2014/main" id="{0AF39FEC-3D19-46BB-BF98-6CC6399EC813}"/>
              </a:ext>
            </a:extLst>
          </p:cNvPr>
          <p:cNvSpPr>
            <a:spLocks noGrp="1"/>
          </p:cNvSpPr>
          <p:nvPr>
            <p:ph type="title"/>
          </p:nvPr>
        </p:nvSpPr>
        <p:spPr/>
        <p:txBody>
          <a:bodyPr>
            <a:normAutofit fontScale="90000"/>
          </a:bodyPr>
          <a:lstStyle/>
          <a:p>
            <a:r>
              <a:rPr lang="en-GB" dirty="0"/>
              <a:t>Emissions factor database</a:t>
            </a:r>
          </a:p>
        </p:txBody>
      </p:sp>
      <p:sp>
        <p:nvSpPr>
          <p:cNvPr id="6" name="Content Placeholder 5">
            <a:extLst>
              <a:ext uri="{FF2B5EF4-FFF2-40B4-BE49-F238E27FC236}">
                <a16:creationId xmlns:a16="http://schemas.microsoft.com/office/drawing/2014/main" id="{90F2965F-E941-4F89-8616-4BEC5A44FA15}"/>
              </a:ext>
            </a:extLst>
          </p:cNvPr>
          <p:cNvSpPr>
            <a:spLocks noGrp="1"/>
          </p:cNvSpPr>
          <p:nvPr>
            <p:ph idx="1"/>
          </p:nvPr>
        </p:nvSpPr>
        <p:spPr/>
        <p:txBody>
          <a:bodyPr/>
          <a:lstStyle/>
          <a:p>
            <a:r>
              <a:rPr lang="en-GB" dirty="0"/>
              <a:t>BEIS database- UK Gov Greenhouse gas conversion factors for company reporting</a:t>
            </a:r>
          </a:p>
          <a:p>
            <a:r>
              <a:rPr lang="en-GB" dirty="0"/>
              <a:t>Useful for ballparking energy use &amp; transport, water supply, waste disposal</a:t>
            </a:r>
          </a:p>
        </p:txBody>
      </p:sp>
      <p:pic>
        <p:nvPicPr>
          <p:cNvPr id="7" name="Picture 2">
            <a:extLst>
              <a:ext uri="{FF2B5EF4-FFF2-40B4-BE49-F238E27FC236}">
                <a16:creationId xmlns:a16="http://schemas.microsoft.com/office/drawing/2014/main" id="{C84756C9-D02C-4041-B80E-EDF3B00A43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 t="-46079" r="28538" b="35845"/>
          <a:stretch/>
        </p:blipFill>
        <p:spPr bwMode="auto">
          <a:xfrm>
            <a:off x="1524000" y="935526"/>
            <a:ext cx="9143999" cy="5218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34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1B5F1C-3BE5-4133-8A6E-F81E2E48A112}"/>
              </a:ext>
            </a:extLst>
          </p:cNvPr>
          <p:cNvSpPr>
            <a:spLocks noGrp="1"/>
          </p:cNvSpPr>
          <p:nvPr>
            <p:ph type="sldNum" sz="quarter" idx="12"/>
          </p:nvPr>
        </p:nvSpPr>
        <p:spPr/>
        <p:txBody>
          <a:bodyPr/>
          <a:lstStyle/>
          <a:p>
            <a:fld id="{58FB4751-880F-D840-AAA9-3A15815CC996}" type="slidenum">
              <a:rPr lang="en-US" smtClean="0"/>
              <a:t>16</a:t>
            </a:fld>
            <a:endParaRPr lang="en-US" dirty="0"/>
          </a:p>
        </p:txBody>
      </p:sp>
      <p:sp>
        <p:nvSpPr>
          <p:cNvPr id="5" name="Title 4">
            <a:extLst>
              <a:ext uri="{FF2B5EF4-FFF2-40B4-BE49-F238E27FC236}">
                <a16:creationId xmlns:a16="http://schemas.microsoft.com/office/drawing/2014/main" id="{B20D8321-E924-4CC6-871F-1B5C0D45FD6B}"/>
              </a:ext>
            </a:extLst>
          </p:cNvPr>
          <p:cNvSpPr>
            <a:spLocks noGrp="1"/>
          </p:cNvSpPr>
          <p:nvPr>
            <p:ph type="title"/>
          </p:nvPr>
        </p:nvSpPr>
        <p:spPr/>
        <p:txBody>
          <a:bodyPr>
            <a:normAutofit fontScale="90000"/>
          </a:bodyPr>
          <a:lstStyle/>
          <a:p>
            <a:r>
              <a:rPr lang="en-GB" dirty="0"/>
              <a:t>Emissions factor database</a:t>
            </a:r>
          </a:p>
        </p:txBody>
      </p:sp>
      <p:sp>
        <p:nvSpPr>
          <p:cNvPr id="6" name="Content Placeholder 5">
            <a:extLst>
              <a:ext uri="{FF2B5EF4-FFF2-40B4-BE49-F238E27FC236}">
                <a16:creationId xmlns:a16="http://schemas.microsoft.com/office/drawing/2014/main" id="{C5E4F493-CEF5-48AE-BD5A-3B933BB9D05F}"/>
              </a:ext>
            </a:extLst>
          </p:cNvPr>
          <p:cNvSpPr>
            <a:spLocks noGrp="1"/>
          </p:cNvSpPr>
          <p:nvPr>
            <p:ph idx="1"/>
          </p:nvPr>
        </p:nvSpPr>
        <p:spPr/>
        <p:txBody>
          <a:bodyPr/>
          <a:lstStyle/>
          <a:p>
            <a:r>
              <a:rPr lang="en-GB" dirty="0"/>
              <a:t>ICE database – ‘embodied carbon’</a:t>
            </a:r>
          </a:p>
          <a:p>
            <a:r>
              <a:rPr lang="en-GB" dirty="0"/>
              <a:t>Carbon involved in raw material extraction, manufacturing &amp; transportation at the factory producing the drug</a:t>
            </a:r>
          </a:p>
          <a:p>
            <a:endParaRPr lang="en-GB" dirty="0"/>
          </a:p>
          <a:p>
            <a:r>
              <a:rPr lang="en-GB" dirty="0"/>
              <a:t>NB </a:t>
            </a:r>
            <a:r>
              <a:rPr lang="en-GB" b="1" dirty="0"/>
              <a:t>excludes</a:t>
            </a:r>
            <a:r>
              <a:rPr lang="en-GB" dirty="0"/>
              <a:t> distribution to manufacturing plant, energy involved in manufacturing into final product, transportation to end user/distribution centre, use &amp; disposal</a:t>
            </a:r>
          </a:p>
        </p:txBody>
      </p:sp>
      <p:pic>
        <p:nvPicPr>
          <p:cNvPr id="7" name="Picture 6" descr="https://www.sustainablehealthcarelearning.com/Pages/images/ICE_database.png">
            <a:extLst>
              <a:ext uri="{FF2B5EF4-FFF2-40B4-BE49-F238E27FC236}">
                <a16:creationId xmlns:a16="http://schemas.microsoft.com/office/drawing/2014/main" id="{3D0E8295-0A90-4F39-8290-5E27D06F271B}"/>
              </a:ext>
            </a:extLst>
          </p:cNvPr>
          <p:cNvPicPr/>
          <p:nvPr/>
        </p:nvPicPr>
        <p:blipFill rotWithShape="1">
          <a:blip r:embed="rId3" cstate="print">
            <a:extLst>
              <a:ext uri="{28A0092B-C50C-407E-A947-70E740481C1C}">
                <a14:useLocalDpi xmlns:a14="http://schemas.microsoft.com/office/drawing/2010/main" val="0"/>
              </a:ext>
            </a:extLst>
          </a:blip>
          <a:srcRect l="8446" t="1694" r="10322" b="47239"/>
          <a:stretch/>
        </p:blipFill>
        <p:spPr bwMode="auto">
          <a:xfrm>
            <a:off x="7831394" y="4619871"/>
            <a:ext cx="4035973" cy="2021176"/>
          </a:xfrm>
          <a:prstGeom prst="rect">
            <a:avLst/>
          </a:prstGeom>
          <a:noFill/>
          <a:ln>
            <a:solidFill>
              <a:schemeClr val="tx1"/>
            </a:solidFill>
          </a:ln>
        </p:spPr>
      </p:pic>
    </p:spTree>
    <p:extLst>
      <p:ext uri="{BB962C8B-B14F-4D97-AF65-F5344CB8AC3E}">
        <p14:creationId xmlns:p14="http://schemas.microsoft.com/office/powerpoint/2010/main" val="144959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 text, application&#10;&#10;Description automatically generated">
            <a:extLst>
              <a:ext uri="{FF2B5EF4-FFF2-40B4-BE49-F238E27FC236}">
                <a16:creationId xmlns:a16="http://schemas.microsoft.com/office/drawing/2014/main" id="{E61A2D9C-5C84-43ED-99A1-B67E949A1C3A}"/>
              </a:ext>
            </a:extLst>
          </p:cNvPr>
          <p:cNvPicPr>
            <a:picLocks noGrp="1" noChangeAspect="1"/>
          </p:cNvPicPr>
          <p:nvPr>
            <p:ph idx="1"/>
          </p:nvPr>
        </p:nvPicPr>
        <p:blipFill>
          <a:blip r:embed="rId3"/>
          <a:stretch>
            <a:fillRect/>
          </a:stretch>
        </p:blipFill>
        <p:spPr>
          <a:xfrm>
            <a:off x="2287883" y="643467"/>
            <a:ext cx="7616233" cy="4284132"/>
          </a:xfrm>
          <a:prstGeom prst="rect">
            <a:avLst/>
          </a:prstGeom>
        </p:spPr>
      </p:pic>
      <p:sp>
        <p:nvSpPr>
          <p:cNvPr id="13" name="Rectangle 12">
            <a:extLst>
              <a:ext uri="{FF2B5EF4-FFF2-40B4-BE49-F238E27FC236}">
                <a16:creationId xmlns:a16="http://schemas.microsoft.com/office/drawing/2014/main" id="{D59FCA44-2536-4018-BE99-9CB7FBDE3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1065"/>
            <a:ext cx="12192000" cy="12869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1F48277-3A12-4DB5-80B3-A414DA7089D9}"/>
              </a:ext>
            </a:extLst>
          </p:cNvPr>
          <p:cNvSpPr>
            <a:spLocks noGrp="1"/>
          </p:cNvSpPr>
          <p:nvPr>
            <p:ph type="sldNum" sz="quarter" idx="12"/>
          </p:nvPr>
        </p:nvSpPr>
        <p:spPr>
          <a:xfrm>
            <a:off x="8763926" y="5876412"/>
            <a:ext cx="2926080" cy="1397039"/>
          </a:xfrm>
        </p:spPr>
        <p:txBody>
          <a:bodyPr vert="horz" lIns="91440" tIns="45720" rIns="91440" bIns="45720" rtlCol="0" anchor="b">
            <a:normAutofit/>
          </a:bodyPr>
          <a:lstStyle/>
          <a:p>
            <a:pPr>
              <a:lnSpc>
                <a:spcPct val="90000"/>
              </a:lnSpc>
              <a:spcAft>
                <a:spcPts val="600"/>
              </a:spcAft>
            </a:pPr>
            <a:fld id="{58FB4751-880F-D840-AAA9-3A15815CC996}" type="slidenum">
              <a:rPr lang="en-US" sz="9500">
                <a:solidFill>
                  <a:srgbClr val="FFFFFF">
                    <a:alpha val="25000"/>
                  </a:srgbClr>
                </a:solidFill>
              </a:rPr>
              <a:pPr>
                <a:lnSpc>
                  <a:spcPct val="90000"/>
                </a:lnSpc>
                <a:spcAft>
                  <a:spcPts val="600"/>
                </a:spcAft>
              </a:pPr>
              <a:t>17</a:t>
            </a:fld>
            <a:endParaRPr lang="en-US" sz="9500">
              <a:solidFill>
                <a:srgbClr val="FFFFFF">
                  <a:alpha val="25000"/>
                </a:srgbClr>
              </a:solidFill>
            </a:endParaRPr>
          </a:p>
        </p:txBody>
      </p:sp>
    </p:spTree>
    <p:extLst>
      <p:ext uri="{BB962C8B-B14F-4D97-AF65-F5344CB8AC3E}">
        <p14:creationId xmlns:p14="http://schemas.microsoft.com/office/powerpoint/2010/main" val="42867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hade val="95000"/>
            <a:satMod val="170000"/>
          </a:schemeClr>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8">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BEB79-38ED-4518-8F58-E465D4D25CD1}"/>
              </a:ext>
            </a:extLst>
          </p:cNvPr>
          <p:cNvSpPr>
            <a:spLocks noGrp="1"/>
          </p:cNvSpPr>
          <p:nvPr>
            <p:ph type="title"/>
          </p:nvPr>
        </p:nvSpPr>
        <p:spPr>
          <a:xfrm>
            <a:off x="603504" y="770466"/>
            <a:ext cx="6609413" cy="5325533"/>
          </a:xfrm>
        </p:spPr>
        <p:txBody>
          <a:bodyPr vert="horz" lIns="91440" tIns="45720" rIns="91440" bIns="45720" rtlCol="0" anchor="ctr">
            <a:normAutofit/>
          </a:bodyPr>
          <a:lstStyle/>
          <a:p>
            <a:r>
              <a:rPr lang="en-US" sz="9600">
                <a:solidFill>
                  <a:srgbClr val="FFFFFF"/>
                </a:solidFill>
              </a:rPr>
              <a:t>Non-carbon impacts of medicines</a:t>
            </a:r>
          </a:p>
        </p:txBody>
      </p:sp>
      <p:sp useBgFill="1">
        <p:nvSpPr>
          <p:cNvPr id="15" name="Rectangle 10">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4" y="0"/>
            <a:ext cx="46573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24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9283C7E-33B9-43BC-9908-72CFB367C66E}"/>
              </a:ext>
            </a:extLst>
          </p:cNvPr>
          <p:cNvSpPr>
            <a:spLocks noGrp="1"/>
          </p:cNvSpPr>
          <p:nvPr>
            <p:ph type="body" sz="quarter" idx="15"/>
          </p:nvPr>
        </p:nvSpPr>
        <p:spPr>
          <a:solidFill>
            <a:schemeClr val="accent1">
              <a:lumMod val="60000"/>
              <a:lumOff val="40000"/>
            </a:schemeClr>
          </a:solidFill>
        </p:spPr>
        <p:txBody>
          <a:bodyPr/>
          <a:lstStyle/>
          <a:p>
            <a:r>
              <a:rPr lang="en-GB" dirty="0"/>
              <a:t>Inappropriate disposal of rubbish- dumping along riverbanks</a:t>
            </a:r>
          </a:p>
        </p:txBody>
      </p:sp>
      <p:sp>
        <p:nvSpPr>
          <p:cNvPr id="9" name="Text Placeholder 8">
            <a:extLst>
              <a:ext uri="{FF2B5EF4-FFF2-40B4-BE49-F238E27FC236}">
                <a16:creationId xmlns:a16="http://schemas.microsoft.com/office/drawing/2014/main" id="{A445FA6F-59C1-4E60-B845-414F257D3774}"/>
              </a:ext>
            </a:extLst>
          </p:cNvPr>
          <p:cNvSpPr>
            <a:spLocks noGrp="1"/>
          </p:cNvSpPr>
          <p:nvPr>
            <p:ph type="body" sz="quarter" idx="13"/>
          </p:nvPr>
        </p:nvSpPr>
        <p:spPr>
          <a:solidFill>
            <a:schemeClr val="accent1">
              <a:lumMod val="60000"/>
              <a:lumOff val="40000"/>
            </a:schemeClr>
          </a:solidFill>
        </p:spPr>
        <p:txBody>
          <a:bodyPr/>
          <a:lstStyle/>
          <a:p>
            <a:r>
              <a:rPr lang="en-GB" dirty="0"/>
              <a:t>Metabolism of drugs –</a:t>
            </a:r>
            <a:r>
              <a:rPr lang="en-GB" dirty="0" err="1"/>
              <a:t>unmetabolised</a:t>
            </a:r>
            <a:r>
              <a:rPr lang="en-GB" dirty="0"/>
              <a:t> fraction reaches sewage</a:t>
            </a:r>
          </a:p>
        </p:txBody>
      </p:sp>
      <p:sp>
        <p:nvSpPr>
          <p:cNvPr id="10" name="Text Placeholder 9">
            <a:extLst>
              <a:ext uri="{FF2B5EF4-FFF2-40B4-BE49-F238E27FC236}">
                <a16:creationId xmlns:a16="http://schemas.microsoft.com/office/drawing/2014/main" id="{B00D84A4-52CF-49CE-AB88-0CDCD6517215}"/>
              </a:ext>
            </a:extLst>
          </p:cNvPr>
          <p:cNvSpPr>
            <a:spLocks noGrp="1"/>
          </p:cNvSpPr>
          <p:nvPr>
            <p:ph type="body" sz="quarter" idx="14"/>
          </p:nvPr>
        </p:nvSpPr>
        <p:spPr>
          <a:solidFill>
            <a:schemeClr val="accent1">
              <a:lumMod val="60000"/>
              <a:lumOff val="40000"/>
            </a:schemeClr>
          </a:solidFill>
        </p:spPr>
        <p:txBody>
          <a:bodyPr/>
          <a:lstStyle/>
          <a:p>
            <a:r>
              <a:rPr lang="en-GB" dirty="0"/>
              <a:t>Poor Waste water infrastructure/ run off from manufacture &amp; landfill</a:t>
            </a:r>
          </a:p>
        </p:txBody>
      </p:sp>
      <p:sp>
        <p:nvSpPr>
          <p:cNvPr id="12" name="Text Placeholder 11">
            <a:extLst>
              <a:ext uri="{FF2B5EF4-FFF2-40B4-BE49-F238E27FC236}">
                <a16:creationId xmlns:a16="http://schemas.microsoft.com/office/drawing/2014/main" id="{0F95F967-A86F-41DB-B922-D6BE738B64F1}"/>
              </a:ext>
            </a:extLst>
          </p:cNvPr>
          <p:cNvSpPr>
            <a:spLocks noGrp="1"/>
          </p:cNvSpPr>
          <p:nvPr>
            <p:ph type="body" sz="quarter" idx="16"/>
          </p:nvPr>
        </p:nvSpPr>
        <p:spPr>
          <a:solidFill>
            <a:schemeClr val="accent1">
              <a:lumMod val="60000"/>
              <a:lumOff val="40000"/>
            </a:schemeClr>
          </a:solidFill>
        </p:spPr>
        <p:txBody>
          <a:bodyPr/>
          <a:lstStyle/>
          <a:p>
            <a:r>
              <a:rPr lang="en-GB" dirty="0"/>
              <a:t>Antimicrobial resistance resulting from low levels of </a:t>
            </a:r>
            <a:r>
              <a:rPr lang="en-GB" dirty="0" err="1"/>
              <a:t>abx</a:t>
            </a:r>
            <a:r>
              <a:rPr lang="en-GB" dirty="0"/>
              <a:t> in water systems</a:t>
            </a:r>
          </a:p>
        </p:txBody>
      </p:sp>
      <p:sp>
        <p:nvSpPr>
          <p:cNvPr id="13" name="Text Placeholder 12">
            <a:extLst>
              <a:ext uri="{FF2B5EF4-FFF2-40B4-BE49-F238E27FC236}">
                <a16:creationId xmlns:a16="http://schemas.microsoft.com/office/drawing/2014/main" id="{7D1817CD-BEBA-4894-9C50-2078AC2975D8}"/>
              </a:ext>
            </a:extLst>
          </p:cNvPr>
          <p:cNvSpPr>
            <a:spLocks noGrp="1"/>
          </p:cNvSpPr>
          <p:nvPr>
            <p:ph type="body" sz="quarter" idx="17"/>
          </p:nvPr>
        </p:nvSpPr>
        <p:spPr>
          <a:solidFill>
            <a:schemeClr val="accent1">
              <a:lumMod val="60000"/>
              <a:lumOff val="40000"/>
            </a:schemeClr>
          </a:solidFill>
        </p:spPr>
        <p:txBody>
          <a:bodyPr/>
          <a:lstStyle/>
          <a:p>
            <a:r>
              <a:rPr lang="en-GB" dirty="0"/>
              <a:t>Knock on effects seen in animals (e.g. feminisation of fish)</a:t>
            </a:r>
          </a:p>
        </p:txBody>
      </p:sp>
      <p:sp>
        <p:nvSpPr>
          <p:cNvPr id="8" name="Title 7">
            <a:extLst>
              <a:ext uri="{FF2B5EF4-FFF2-40B4-BE49-F238E27FC236}">
                <a16:creationId xmlns:a16="http://schemas.microsoft.com/office/drawing/2014/main" id="{E10E0870-FA0B-4AC9-BB48-1A44835B8535}"/>
              </a:ext>
            </a:extLst>
          </p:cNvPr>
          <p:cNvSpPr>
            <a:spLocks noGrp="1"/>
          </p:cNvSpPr>
          <p:nvPr>
            <p:ph type="title"/>
          </p:nvPr>
        </p:nvSpPr>
        <p:spPr>
          <a:xfrm>
            <a:off x="576072" y="704088"/>
            <a:ext cx="7559740" cy="676656"/>
          </a:xfrm>
        </p:spPr>
        <p:txBody>
          <a:bodyPr>
            <a:noAutofit/>
          </a:bodyPr>
          <a:lstStyle/>
          <a:p>
            <a:r>
              <a:rPr lang="en-GB" sz="3600" dirty="0"/>
              <a:t>Pharmaceutical pollution is contaminating water on every continent on the planet</a:t>
            </a:r>
          </a:p>
        </p:txBody>
      </p:sp>
      <p:sp>
        <p:nvSpPr>
          <p:cNvPr id="14" name="TextBox 13">
            <a:extLst>
              <a:ext uri="{FF2B5EF4-FFF2-40B4-BE49-F238E27FC236}">
                <a16:creationId xmlns:a16="http://schemas.microsoft.com/office/drawing/2014/main" id="{41F08692-4F96-4749-9620-C66B20986863}"/>
              </a:ext>
            </a:extLst>
          </p:cNvPr>
          <p:cNvSpPr txBox="1"/>
          <p:nvPr/>
        </p:nvSpPr>
        <p:spPr>
          <a:xfrm>
            <a:off x="367172" y="6533235"/>
            <a:ext cx="5728828" cy="307777"/>
          </a:xfrm>
          <a:prstGeom prst="rect">
            <a:avLst/>
          </a:prstGeom>
          <a:noFill/>
        </p:spPr>
        <p:txBody>
          <a:bodyPr wrap="square" rtlCol="0">
            <a:spAutoFit/>
          </a:bodyPr>
          <a:lstStyle/>
          <a:p>
            <a:r>
              <a:rPr lang="en-GB" sz="1400" dirty="0"/>
              <a:t>https://www.globalpharms.org/</a:t>
            </a:r>
          </a:p>
        </p:txBody>
      </p:sp>
    </p:spTree>
    <p:extLst>
      <p:ext uri="{BB962C8B-B14F-4D97-AF65-F5344CB8AC3E}">
        <p14:creationId xmlns:p14="http://schemas.microsoft.com/office/powerpoint/2010/main" val="389884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a:xfrm>
            <a:off x="8199458" y="643467"/>
            <a:ext cx="3349075" cy="5584296"/>
          </a:xfrm>
        </p:spPr>
        <p:txBody>
          <a:bodyPr anchor="ctr">
            <a:normAutofit/>
          </a:bodyPr>
          <a:lstStyle/>
          <a:p>
            <a:r>
              <a:rPr lang="en-US" sz="4000">
                <a:solidFill>
                  <a:srgbClr val="FFFFFF"/>
                </a:solidFill>
              </a:rPr>
              <a:t>agenda</a:t>
            </a:r>
          </a:p>
        </p:txBody>
      </p:sp>
      <p:graphicFrame>
        <p:nvGraphicFramePr>
          <p:cNvPr id="2" name="Table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981050216"/>
              </p:ext>
            </p:extLst>
          </p:nvPr>
        </p:nvGraphicFramePr>
        <p:xfrm>
          <a:off x="633412" y="717078"/>
          <a:ext cx="6633149" cy="4759491"/>
        </p:xfrm>
        <a:graphic>
          <a:graphicData uri="http://schemas.openxmlformats.org/drawingml/2006/table">
            <a:tbl>
              <a:tblPr firstRow="1" bandRow="1"/>
              <a:tblGrid>
                <a:gridCol w="6633149">
                  <a:extLst>
                    <a:ext uri="{9D8B030D-6E8A-4147-A177-3AD203B41FA5}">
                      <a16:colId xmlns:a16="http://schemas.microsoft.com/office/drawing/2014/main" val="1563570424"/>
                    </a:ext>
                  </a:extLst>
                </a:gridCol>
              </a:tblGrid>
              <a:tr h="66425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500" dirty="0">
                          <a:latin typeface="+mn-lt"/>
                          <a:cs typeface="Gill Sans Light" panose="020B0302020104020203" pitchFamily="34" charset="-79"/>
                        </a:rPr>
                        <a:t>INTRODUCTION</a:t>
                      </a:r>
                    </a:p>
                  </a:txBody>
                  <a:tcPr marL="93798" marR="93798" marT="46899" marB="46899" anchor="ct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87549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500" dirty="0">
                          <a:latin typeface="+mn-lt"/>
                          <a:cs typeface="Gill Sans Light" panose="020B0302020104020203" pitchFamily="34" charset="-79"/>
                        </a:rPr>
                        <a:t>ENVIRONMENTAL IMPACT OF MEDICINES</a:t>
                      </a:r>
                    </a:p>
                  </a:txBody>
                  <a:tcPr marL="93798" marR="93798" marT="46899" marB="46899"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8560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500" dirty="0">
                          <a:latin typeface="+mn-lt"/>
                          <a:cs typeface="Gill Sans Light" panose="020B0302020104020203" pitchFamily="34" charset="-79"/>
                        </a:rPr>
                        <a:t>CALCULATING CARBON FOOTPRINT OF MEDICINES</a:t>
                      </a:r>
                      <a:endParaRPr lang="en-US" sz="1800" kern="1200" dirty="0">
                        <a:solidFill>
                          <a:schemeClr val="tx1"/>
                        </a:solidFill>
                        <a:latin typeface="+mj-lt"/>
                        <a:ea typeface="+mn-ea"/>
                        <a:cs typeface="+mn-cs"/>
                      </a:endParaRPr>
                    </a:p>
                  </a:txBody>
                  <a:tcPr marL="93798" marR="93798" marT="46899" marB="46899"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78790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500" dirty="0">
                          <a:latin typeface="+mn-lt"/>
                          <a:cs typeface="Gill Sans Light" panose="020B0302020104020203" pitchFamily="34" charset="-79"/>
                        </a:rPr>
                        <a:t>NON-CARBON IMPACTS OF DRUGS</a:t>
                      </a:r>
                    </a:p>
                    <a:p>
                      <a:pPr marL="0" algn="r" defTabSz="914400" rtl="0" eaLnBrk="1" latinLnBrk="0" hangingPunct="1"/>
                      <a:endParaRPr lang="en-US" sz="1800" kern="1200" dirty="0">
                        <a:solidFill>
                          <a:schemeClr val="tx1"/>
                        </a:solidFill>
                        <a:latin typeface="+mj-lt"/>
                        <a:ea typeface="+mn-ea"/>
                        <a:cs typeface="+mn-cs"/>
                      </a:endParaRPr>
                    </a:p>
                  </a:txBody>
                  <a:tcPr marL="93798" marR="93798" marT="46899" marB="46899"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78790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500" dirty="0">
                          <a:latin typeface="+mn-lt"/>
                          <a:cs typeface="Gill Sans Light" panose="020B0302020104020203" pitchFamily="34" charset="-79"/>
                        </a:rPr>
                        <a:t>MEDICINES RECYCLING</a:t>
                      </a:r>
                    </a:p>
                    <a:p>
                      <a:pPr marL="0" algn="r" defTabSz="914400" rtl="0" eaLnBrk="1" latinLnBrk="0" hangingPunct="1"/>
                      <a:endParaRPr lang="en-US" sz="1800" kern="1200" dirty="0">
                        <a:solidFill>
                          <a:schemeClr val="tx1"/>
                        </a:solidFill>
                        <a:latin typeface="+mj-lt"/>
                        <a:ea typeface="+mn-ea"/>
                        <a:cs typeface="+mn-cs"/>
                      </a:endParaRPr>
                    </a:p>
                  </a:txBody>
                  <a:tcPr marL="93798" marR="93798" marT="46899" marB="46899"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23503"/>
                  </a:ext>
                </a:extLst>
              </a:tr>
              <a:tr h="78790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500" dirty="0">
                          <a:latin typeface="+mn-lt"/>
                          <a:cs typeface="Gill Sans Light" panose="020B0302020104020203" pitchFamily="34" charset="-79"/>
                        </a:rPr>
                        <a:t>SUMMARY</a:t>
                      </a:r>
                    </a:p>
                    <a:p>
                      <a:pPr marL="0" algn="r" defTabSz="914400" rtl="0" eaLnBrk="1" latinLnBrk="0" hangingPunct="1"/>
                      <a:endParaRPr lang="en-US" sz="1800" kern="1200" dirty="0">
                        <a:solidFill>
                          <a:schemeClr val="tx1"/>
                        </a:solidFill>
                        <a:latin typeface="+mj-lt"/>
                        <a:ea typeface="+mn-ea"/>
                        <a:cs typeface="+mn-cs"/>
                      </a:endParaRPr>
                    </a:p>
                  </a:txBody>
                  <a:tcPr marL="93798" marR="93798" marT="46899" marB="46899" anchor="ctr">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2B563-69E3-4C36-AEA7-2E4B6DE3FAEC}"/>
              </a:ext>
            </a:extLst>
          </p:cNvPr>
          <p:cNvSpPr>
            <a:spLocks noGrp="1"/>
          </p:cNvSpPr>
          <p:nvPr>
            <p:ph type="title"/>
          </p:nvPr>
        </p:nvSpPr>
        <p:spPr>
          <a:xfrm>
            <a:off x="5081043" y="770467"/>
            <a:ext cx="6608963" cy="3352800"/>
          </a:xfrm>
        </p:spPr>
        <p:txBody>
          <a:bodyPr vert="horz" lIns="91440" tIns="45720" rIns="91440" bIns="45720" rtlCol="0" anchor="b">
            <a:normAutofit/>
          </a:bodyPr>
          <a:lstStyle/>
          <a:p>
            <a:r>
              <a:rPr lang="en-US">
                <a:solidFill>
                  <a:srgbClr val="FFFFFF"/>
                </a:solidFill>
              </a:rPr>
              <a:t>Recycling medicines</a:t>
            </a:r>
          </a:p>
        </p:txBody>
      </p:sp>
      <p:sp>
        <p:nvSpPr>
          <p:cNvPr id="13" name="Rectangle 12">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Graphic 5" descr="Recycle">
            <a:extLst>
              <a:ext uri="{FF2B5EF4-FFF2-40B4-BE49-F238E27FC236}">
                <a16:creationId xmlns:a16="http://schemas.microsoft.com/office/drawing/2014/main" id="{0EAE2A3A-EF2F-5828-C6C8-3EFAEE3456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2476398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1F70-61CC-4F32-9E74-A99848DE7F20}"/>
              </a:ext>
            </a:extLst>
          </p:cNvPr>
          <p:cNvSpPr>
            <a:spLocks noGrp="1"/>
          </p:cNvSpPr>
          <p:nvPr>
            <p:ph type="title"/>
          </p:nvPr>
        </p:nvSpPr>
        <p:spPr>
          <a:xfrm>
            <a:off x="4641336" y="499533"/>
            <a:ext cx="6788663" cy="1658198"/>
          </a:xfrm>
        </p:spPr>
        <p:txBody>
          <a:bodyPr vert="horz" lIns="91440" tIns="45720" rIns="91440" bIns="45720" rtlCol="0" anchor="ctr">
            <a:normAutofit/>
          </a:bodyPr>
          <a:lstStyle/>
          <a:p>
            <a:r>
              <a:rPr lang="en-US" dirty="0" err="1">
                <a:solidFill>
                  <a:schemeClr val="tx2">
                    <a:lumMod val="50000"/>
                    <a:lumOff val="50000"/>
                  </a:schemeClr>
                </a:solidFill>
              </a:rPr>
              <a:t>TerraCycle</a:t>
            </a:r>
            <a:endParaRPr lang="en-US" dirty="0">
              <a:solidFill>
                <a:schemeClr val="tx2">
                  <a:lumMod val="50000"/>
                  <a:lumOff val="50000"/>
                </a:schemeClr>
              </a:solidFill>
            </a:endParaRPr>
          </a:p>
        </p:txBody>
      </p:sp>
      <p:pic>
        <p:nvPicPr>
          <p:cNvPr id="11" name="Picture 10">
            <a:extLst>
              <a:ext uri="{FF2B5EF4-FFF2-40B4-BE49-F238E27FC236}">
                <a16:creationId xmlns:a16="http://schemas.microsoft.com/office/drawing/2014/main" id="{37D2865A-C2C0-4300-939A-35A8A347B6B7}"/>
              </a:ext>
            </a:extLst>
          </p:cNvPr>
          <p:cNvPicPr>
            <a:picLocks noChangeAspect="1"/>
          </p:cNvPicPr>
          <p:nvPr/>
        </p:nvPicPr>
        <p:blipFill>
          <a:blip r:embed="rId3"/>
          <a:stretch>
            <a:fillRect/>
          </a:stretch>
        </p:blipFill>
        <p:spPr>
          <a:xfrm>
            <a:off x="798670" y="833401"/>
            <a:ext cx="3384317" cy="2486436"/>
          </a:xfrm>
          <a:prstGeom prst="rect">
            <a:avLst/>
          </a:prstGeom>
        </p:spPr>
      </p:pic>
      <p:pic>
        <p:nvPicPr>
          <p:cNvPr id="9" name="Picture 8">
            <a:extLst>
              <a:ext uri="{FF2B5EF4-FFF2-40B4-BE49-F238E27FC236}">
                <a16:creationId xmlns:a16="http://schemas.microsoft.com/office/drawing/2014/main" id="{A7BD58B4-1606-4C25-A8FD-E7C7FED6CC82}"/>
              </a:ext>
            </a:extLst>
          </p:cNvPr>
          <p:cNvPicPr>
            <a:picLocks noChangeAspect="1"/>
          </p:cNvPicPr>
          <p:nvPr/>
        </p:nvPicPr>
        <p:blipFill rotWithShape="1">
          <a:blip r:embed="rId4"/>
          <a:srcRect l="3413" r="7074" b="3"/>
          <a:stretch/>
        </p:blipFill>
        <p:spPr>
          <a:xfrm>
            <a:off x="1239819" y="3509434"/>
            <a:ext cx="2502399" cy="2543893"/>
          </a:xfrm>
          <a:prstGeom prst="rect">
            <a:avLst/>
          </a:prstGeom>
        </p:spPr>
      </p:pic>
      <p:sp>
        <p:nvSpPr>
          <p:cNvPr id="3" name="Content Placeholder 2">
            <a:extLst>
              <a:ext uri="{FF2B5EF4-FFF2-40B4-BE49-F238E27FC236}">
                <a16:creationId xmlns:a16="http://schemas.microsoft.com/office/drawing/2014/main" id="{152E0E47-2415-40EC-B10F-F067429027D2}"/>
              </a:ext>
            </a:extLst>
          </p:cNvPr>
          <p:cNvSpPr>
            <a:spLocks noGrp="1"/>
          </p:cNvSpPr>
          <p:nvPr>
            <p:ph sz="half" idx="1"/>
          </p:nvPr>
        </p:nvSpPr>
        <p:spPr>
          <a:xfrm>
            <a:off x="4641336" y="2011680"/>
            <a:ext cx="6789044" cy="3766185"/>
          </a:xfrm>
        </p:spPr>
        <p:txBody>
          <a:bodyPr vert="horz" lIns="91440" tIns="45720" rIns="91440" bIns="45720" rtlCol="0">
            <a:normAutofit/>
          </a:bodyPr>
          <a:lstStyle/>
          <a:p>
            <a:r>
              <a:rPr lang="en-US" b="1" u="sng" dirty="0"/>
              <a:t>Who are they?</a:t>
            </a:r>
          </a:p>
          <a:p>
            <a:r>
              <a:rPr lang="en-US" dirty="0"/>
              <a:t>Global waste management company</a:t>
            </a:r>
          </a:p>
          <a:p>
            <a:r>
              <a:rPr lang="en-US" dirty="0"/>
              <a:t>Global leader in ‘hard to recycle’ materials</a:t>
            </a:r>
          </a:p>
          <a:p>
            <a:r>
              <a:rPr lang="en-US" dirty="0"/>
              <a:t>Range of free recycling </a:t>
            </a:r>
            <a:r>
              <a:rPr lang="en-US" dirty="0" err="1"/>
              <a:t>programmes</a:t>
            </a:r>
            <a:r>
              <a:rPr lang="en-US" dirty="0"/>
              <a:t> on offer</a:t>
            </a:r>
          </a:p>
          <a:p>
            <a:r>
              <a:rPr lang="en-US" dirty="0"/>
              <a:t>‘Zero Waste Box’ available to purchase by pharmacists </a:t>
            </a:r>
          </a:p>
        </p:txBody>
      </p:sp>
      <p:sp>
        <p:nvSpPr>
          <p:cNvPr id="7" name="Slide Number Placeholder 6">
            <a:extLst>
              <a:ext uri="{FF2B5EF4-FFF2-40B4-BE49-F238E27FC236}">
                <a16:creationId xmlns:a16="http://schemas.microsoft.com/office/drawing/2014/main" id="{97E60215-8497-457F-B395-9ED11570666E}"/>
              </a:ext>
            </a:extLst>
          </p:cNvPr>
          <p:cNvSpPr>
            <a:spLocks noGrp="1"/>
          </p:cNvSpPr>
          <p:nvPr>
            <p:ph type="sldNum" sz="quarter" idx="12"/>
          </p:nvPr>
        </p:nvSpPr>
        <p:spPr>
          <a:xfrm>
            <a:off x="8763926" y="5876412"/>
            <a:ext cx="2926080" cy="1397039"/>
          </a:xfrm>
        </p:spPr>
        <p:txBody>
          <a:bodyPr vert="horz" lIns="91440" tIns="45720" rIns="91440" bIns="45720" rtlCol="0" anchor="b">
            <a:normAutofit/>
          </a:bodyPr>
          <a:lstStyle/>
          <a:p>
            <a:pPr defTabSz="914400">
              <a:lnSpc>
                <a:spcPct val="90000"/>
              </a:lnSpc>
              <a:spcAft>
                <a:spcPts val="600"/>
              </a:spcAft>
            </a:pPr>
            <a:fld id="{58FB4751-880F-D840-AAA9-3A15815CC996}" type="slidenum">
              <a:rPr lang="en-US" sz="9500" smtClean="0">
                <a:solidFill>
                  <a:srgbClr val="3D5859"/>
                </a:solidFill>
              </a:rPr>
              <a:pPr defTabSz="914400">
                <a:lnSpc>
                  <a:spcPct val="90000"/>
                </a:lnSpc>
                <a:spcAft>
                  <a:spcPts val="600"/>
                </a:spcAft>
              </a:pPr>
              <a:t>21</a:t>
            </a:fld>
            <a:endParaRPr lang="en-US" sz="9500">
              <a:solidFill>
                <a:srgbClr val="3D5859"/>
              </a:solidFill>
            </a:endParaRPr>
          </a:p>
        </p:txBody>
      </p:sp>
    </p:spTree>
    <p:extLst>
      <p:ext uri="{BB962C8B-B14F-4D97-AF65-F5344CB8AC3E}">
        <p14:creationId xmlns:p14="http://schemas.microsoft.com/office/powerpoint/2010/main" val="3690929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C667-B0FB-4A46-B8C4-4294B2674364}"/>
              </a:ext>
            </a:extLst>
          </p:cNvPr>
          <p:cNvSpPr>
            <a:spLocks noGrp="1"/>
          </p:cNvSpPr>
          <p:nvPr>
            <p:ph type="title"/>
          </p:nvPr>
        </p:nvSpPr>
        <p:spPr/>
        <p:txBody>
          <a:bodyPr/>
          <a:lstStyle/>
          <a:p>
            <a:r>
              <a:rPr lang="en-GB" dirty="0"/>
              <a:t>Pros &amp; Cons</a:t>
            </a:r>
          </a:p>
        </p:txBody>
      </p:sp>
      <p:sp>
        <p:nvSpPr>
          <p:cNvPr id="3" name="Content Placeholder 2">
            <a:extLst>
              <a:ext uri="{FF2B5EF4-FFF2-40B4-BE49-F238E27FC236}">
                <a16:creationId xmlns:a16="http://schemas.microsoft.com/office/drawing/2014/main" id="{8C4A951B-82FD-47E4-9AFD-903064E986A1}"/>
              </a:ext>
            </a:extLst>
          </p:cNvPr>
          <p:cNvSpPr>
            <a:spLocks noGrp="1"/>
          </p:cNvSpPr>
          <p:nvPr>
            <p:ph sz="half" idx="1"/>
          </p:nvPr>
        </p:nvSpPr>
        <p:spPr/>
        <p:txBody>
          <a:bodyPr/>
          <a:lstStyle/>
          <a:p>
            <a:r>
              <a:rPr lang="en-GB" b="1" dirty="0"/>
              <a:t>Pro</a:t>
            </a:r>
          </a:p>
          <a:p>
            <a:r>
              <a:rPr lang="en-GB" dirty="0"/>
              <a:t>Will accept any brand of empty medicine blister packs</a:t>
            </a:r>
          </a:p>
          <a:p>
            <a:r>
              <a:rPr lang="en-GB" dirty="0"/>
              <a:t>Available to pharmacists and healthcare professionals in medical settings</a:t>
            </a:r>
          </a:p>
          <a:p>
            <a:r>
              <a:rPr lang="en-GB" dirty="0"/>
              <a:t>Order online &amp; send back using pre-paid envelope</a:t>
            </a:r>
          </a:p>
          <a:p>
            <a:r>
              <a:rPr lang="en-GB" dirty="0"/>
              <a:t>Carbon neutral shipments</a:t>
            </a:r>
          </a:p>
        </p:txBody>
      </p:sp>
      <p:sp>
        <p:nvSpPr>
          <p:cNvPr id="4" name="Content Placeholder 3">
            <a:extLst>
              <a:ext uri="{FF2B5EF4-FFF2-40B4-BE49-F238E27FC236}">
                <a16:creationId xmlns:a16="http://schemas.microsoft.com/office/drawing/2014/main" id="{FFE06E9D-084F-4F69-BC29-B009684FE636}"/>
              </a:ext>
            </a:extLst>
          </p:cNvPr>
          <p:cNvSpPr>
            <a:spLocks noGrp="1"/>
          </p:cNvSpPr>
          <p:nvPr>
            <p:ph sz="half" idx="2"/>
          </p:nvPr>
        </p:nvSpPr>
        <p:spPr>
          <a:xfrm>
            <a:off x="6043611" y="1998134"/>
            <a:ext cx="4663440" cy="3767328"/>
          </a:xfrm>
        </p:spPr>
        <p:txBody>
          <a:bodyPr/>
          <a:lstStyle/>
          <a:p>
            <a:r>
              <a:rPr lang="en-GB" b="1" dirty="0"/>
              <a:t>Con</a:t>
            </a:r>
          </a:p>
          <a:p>
            <a:r>
              <a:rPr lang="en-GB" dirty="0"/>
              <a:t>Not suitable for use at home- pharmacy only</a:t>
            </a:r>
          </a:p>
          <a:p>
            <a:r>
              <a:rPr lang="en-GB" dirty="0"/>
              <a:t>Cannot accept cardboard or paper; blister packs only- must separate waste before sending in</a:t>
            </a:r>
          </a:p>
          <a:p>
            <a:r>
              <a:rPr lang="en-GB" dirty="0"/>
              <a:t>Available mainland Britain only</a:t>
            </a:r>
          </a:p>
          <a:p>
            <a:r>
              <a:rPr lang="en-GB" dirty="0"/>
              <a:t>Cost of box £91.50 (small) up to £198.72 (large)</a:t>
            </a:r>
          </a:p>
        </p:txBody>
      </p:sp>
      <p:sp>
        <p:nvSpPr>
          <p:cNvPr id="7" name="Slide Number Placeholder 6">
            <a:extLst>
              <a:ext uri="{FF2B5EF4-FFF2-40B4-BE49-F238E27FC236}">
                <a16:creationId xmlns:a16="http://schemas.microsoft.com/office/drawing/2014/main" id="{18E0D1F4-B5B2-40D3-89B4-80471501EC66}"/>
              </a:ext>
            </a:extLst>
          </p:cNvPr>
          <p:cNvSpPr>
            <a:spLocks noGrp="1"/>
          </p:cNvSpPr>
          <p:nvPr>
            <p:ph type="sldNum" sz="quarter" idx="12"/>
          </p:nvPr>
        </p:nvSpPr>
        <p:spPr/>
        <p:txBody>
          <a:bodyPr/>
          <a:lstStyle/>
          <a:p>
            <a:fld id="{58FB4751-880F-D840-AAA9-3A15815CC996}" type="slidenum">
              <a:rPr lang="en-US" smtClean="0"/>
              <a:t>22</a:t>
            </a:fld>
            <a:endParaRPr lang="en-US" dirty="0"/>
          </a:p>
        </p:txBody>
      </p:sp>
    </p:spTree>
    <p:extLst>
      <p:ext uri="{BB962C8B-B14F-4D97-AF65-F5344CB8AC3E}">
        <p14:creationId xmlns:p14="http://schemas.microsoft.com/office/powerpoint/2010/main" val="281968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F72F-97C3-4A84-A9C6-C7D7D7C76F74}"/>
              </a:ext>
            </a:extLst>
          </p:cNvPr>
          <p:cNvSpPr>
            <a:spLocks noGrp="1"/>
          </p:cNvSpPr>
          <p:nvPr>
            <p:ph type="title"/>
          </p:nvPr>
        </p:nvSpPr>
        <p:spPr/>
        <p:txBody>
          <a:bodyPr/>
          <a:lstStyle/>
          <a:p>
            <a:r>
              <a:rPr lang="en-GB" dirty="0"/>
              <a:t>Teva Inhaler Recycling</a:t>
            </a:r>
          </a:p>
        </p:txBody>
      </p:sp>
      <p:sp>
        <p:nvSpPr>
          <p:cNvPr id="3" name="Content Placeholder 2">
            <a:extLst>
              <a:ext uri="{FF2B5EF4-FFF2-40B4-BE49-F238E27FC236}">
                <a16:creationId xmlns:a16="http://schemas.microsoft.com/office/drawing/2014/main" id="{8A42004A-DE4A-48F0-AFAB-E1A9EB073C3F}"/>
              </a:ext>
            </a:extLst>
          </p:cNvPr>
          <p:cNvSpPr>
            <a:spLocks noGrp="1"/>
          </p:cNvSpPr>
          <p:nvPr>
            <p:ph sz="half" idx="1"/>
          </p:nvPr>
        </p:nvSpPr>
        <p:spPr/>
        <p:txBody>
          <a:bodyPr/>
          <a:lstStyle/>
          <a:p>
            <a:pPr marL="0" indent="0">
              <a:buNone/>
            </a:pPr>
            <a:r>
              <a:rPr lang="en-GB" b="1" u="sng" dirty="0"/>
              <a:t>What is it?</a:t>
            </a:r>
          </a:p>
          <a:p>
            <a:r>
              <a:rPr lang="en-GB" dirty="0"/>
              <a:t>Inhaler recycling service provided by Teva</a:t>
            </a:r>
          </a:p>
          <a:p>
            <a:r>
              <a:rPr lang="en-GB" dirty="0"/>
              <a:t>In association with </a:t>
            </a:r>
            <a:r>
              <a:rPr lang="en-GB" dirty="0" err="1"/>
              <a:t>Terracycle</a:t>
            </a:r>
            <a:endParaRPr lang="en-GB" dirty="0"/>
          </a:p>
          <a:p>
            <a:r>
              <a:rPr lang="en-GB" dirty="0"/>
              <a:t>Plastic and </a:t>
            </a:r>
            <a:r>
              <a:rPr lang="en-GB" dirty="0" err="1"/>
              <a:t>aluminimum</a:t>
            </a:r>
            <a:r>
              <a:rPr lang="en-GB" dirty="0"/>
              <a:t> recycling &amp; gas capture</a:t>
            </a:r>
          </a:p>
        </p:txBody>
      </p:sp>
      <p:sp>
        <p:nvSpPr>
          <p:cNvPr id="4" name="Content Placeholder 3">
            <a:extLst>
              <a:ext uri="{FF2B5EF4-FFF2-40B4-BE49-F238E27FC236}">
                <a16:creationId xmlns:a16="http://schemas.microsoft.com/office/drawing/2014/main" id="{5DD6838D-CC3B-41D3-BA5B-D9E7864DF8A3}"/>
              </a:ext>
            </a:extLst>
          </p:cNvPr>
          <p:cNvSpPr>
            <a:spLocks noGrp="1"/>
          </p:cNvSpPr>
          <p:nvPr>
            <p:ph sz="half" idx="2"/>
          </p:nvPr>
        </p:nvSpPr>
        <p:spPr/>
        <p:txBody>
          <a:bodyPr/>
          <a:lstStyle/>
          <a:p>
            <a:r>
              <a:rPr lang="en-GB" dirty="0"/>
              <a:t>Pilot scheme</a:t>
            </a:r>
          </a:p>
          <a:p>
            <a:r>
              <a:rPr lang="en-GB" dirty="0"/>
              <a:t>Only small number of pharmacies involved currently &amp; community only pilot</a:t>
            </a:r>
          </a:p>
          <a:p>
            <a:endParaRPr lang="en-GB" dirty="0"/>
          </a:p>
          <a:p>
            <a:r>
              <a:rPr lang="en-GB" dirty="0"/>
              <a:t>No ongoing service for UK pharmacies to enrol</a:t>
            </a:r>
          </a:p>
          <a:p>
            <a:endParaRPr lang="en-GB" dirty="0"/>
          </a:p>
        </p:txBody>
      </p:sp>
      <p:sp>
        <p:nvSpPr>
          <p:cNvPr id="7" name="Slide Number Placeholder 6">
            <a:extLst>
              <a:ext uri="{FF2B5EF4-FFF2-40B4-BE49-F238E27FC236}">
                <a16:creationId xmlns:a16="http://schemas.microsoft.com/office/drawing/2014/main" id="{8D16667B-D9EB-44C8-93CC-0B3168AFF952}"/>
              </a:ext>
            </a:extLst>
          </p:cNvPr>
          <p:cNvSpPr>
            <a:spLocks noGrp="1"/>
          </p:cNvSpPr>
          <p:nvPr>
            <p:ph type="sldNum" sz="quarter" idx="12"/>
          </p:nvPr>
        </p:nvSpPr>
        <p:spPr/>
        <p:txBody>
          <a:bodyPr/>
          <a:lstStyle/>
          <a:p>
            <a:fld id="{58FB4751-880F-D840-AAA9-3A15815CC996}" type="slidenum">
              <a:rPr lang="en-US" smtClean="0"/>
              <a:t>23</a:t>
            </a:fld>
            <a:endParaRPr lang="en-US" dirty="0"/>
          </a:p>
        </p:txBody>
      </p:sp>
    </p:spTree>
    <p:extLst>
      <p:ext uri="{BB962C8B-B14F-4D97-AF65-F5344CB8AC3E}">
        <p14:creationId xmlns:p14="http://schemas.microsoft.com/office/powerpoint/2010/main" val="3749505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61E4B-A8ED-467D-B9E6-5D3DD9689ACE}"/>
              </a:ext>
            </a:extLst>
          </p:cNvPr>
          <p:cNvSpPr>
            <a:spLocks noGrp="1"/>
          </p:cNvSpPr>
          <p:nvPr>
            <p:ph type="title"/>
          </p:nvPr>
        </p:nvSpPr>
        <p:spPr/>
        <p:txBody>
          <a:bodyPr/>
          <a:lstStyle/>
          <a:p>
            <a:r>
              <a:rPr lang="en-GB" sz="4400" dirty="0"/>
              <a:t>Case study: Leicester NHS Trust</a:t>
            </a:r>
          </a:p>
        </p:txBody>
      </p:sp>
      <p:sp>
        <p:nvSpPr>
          <p:cNvPr id="5" name="Content Placeholder 4">
            <a:extLst>
              <a:ext uri="{FF2B5EF4-FFF2-40B4-BE49-F238E27FC236}">
                <a16:creationId xmlns:a16="http://schemas.microsoft.com/office/drawing/2014/main" id="{8530B4EE-11BD-48B0-9DE0-24B041610D6C}"/>
              </a:ext>
            </a:extLst>
          </p:cNvPr>
          <p:cNvSpPr>
            <a:spLocks noGrp="1"/>
          </p:cNvSpPr>
          <p:nvPr>
            <p:ph sz="half" idx="1"/>
          </p:nvPr>
        </p:nvSpPr>
        <p:spPr/>
        <p:txBody>
          <a:bodyPr/>
          <a:lstStyle/>
          <a:p>
            <a:r>
              <a:rPr lang="en-GB" dirty="0"/>
              <a:t>Take AIR (action for inhaler recycling)</a:t>
            </a:r>
          </a:p>
          <a:p>
            <a:r>
              <a:rPr lang="en-GB" dirty="0"/>
              <a:t>Collaboration between </a:t>
            </a:r>
            <a:r>
              <a:rPr lang="en-GB" dirty="0" err="1"/>
              <a:t>Chiesi</a:t>
            </a:r>
            <a:r>
              <a:rPr lang="en-GB" dirty="0"/>
              <a:t> &amp; University Hospitals of Leicester NHS Trust</a:t>
            </a:r>
          </a:p>
          <a:p>
            <a:r>
              <a:rPr lang="en-GB" dirty="0"/>
              <a:t>Postage based recycling scheme; pre-paid envelopes to recycle up to 4 inhalers</a:t>
            </a:r>
          </a:p>
          <a:p>
            <a:r>
              <a:rPr lang="en-GB" dirty="0"/>
              <a:t>Year long pilot extended a further 6 months- now finished (Aug 2022)</a:t>
            </a:r>
          </a:p>
          <a:p>
            <a:endParaRPr lang="en-GB" dirty="0"/>
          </a:p>
          <a:p>
            <a:endParaRPr lang="en-GB" dirty="0"/>
          </a:p>
        </p:txBody>
      </p:sp>
      <p:graphicFrame>
        <p:nvGraphicFramePr>
          <p:cNvPr id="10" name="Content Placeholder 5">
            <a:extLst>
              <a:ext uri="{FF2B5EF4-FFF2-40B4-BE49-F238E27FC236}">
                <a16:creationId xmlns:a16="http://schemas.microsoft.com/office/drawing/2014/main" id="{C469902E-01BC-AF01-9C12-32860BD8C565}"/>
              </a:ext>
            </a:extLst>
          </p:cNvPr>
          <p:cNvGraphicFramePr>
            <a:graphicFrameLocks noGrp="1"/>
          </p:cNvGraphicFramePr>
          <p:nvPr>
            <p:ph sz="half" idx="2"/>
            <p:extLst>
              <p:ext uri="{D42A27DB-BD31-4B8C-83A1-F6EECF244321}">
                <p14:modId xmlns:p14="http://schemas.microsoft.com/office/powerpoint/2010/main" val="1538859856"/>
              </p:ext>
            </p:extLst>
          </p:nvPr>
        </p:nvGraphicFramePr>
        <p:xfrm>
          <a:off x="6011330" y="1998134"/>
          <a:ext cx="4663440" cy="376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671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4B50-FF2B-4CBD-957A-E76327AA060D}"/>
              </a:ext>
            </a:extLst>
          </p:cNvPr>
          <p:cNvSpPr>
            <a:spLocks noGrp="1"/>
          </p:cNvSpPr>
          <p:nvPr>
            <p:ph type="title"/>
          </p:nvPr>
        </p:nvSpPr>
        <p:spPr>
          <a:xfrm>
            <a:off x="4683125" y="499533"/>
            <a:ext cx="6562726" cy="1658198"/>
          </a:xfrm>
        </p:spPr>
        <p:txBody>
          <a:bodyPr vert="horz" lIns="91440" tIns="45720" rIns="91440" bIns="45720" rtlCol="0" anchor="ctr">
            <a:normAutofit/>
          </a:bodyPr>
          <a:lstStyle/>
          <a:p>
            <a:r>
              <a:rPr lang="en-US" dirty="0" err="1">
                <a:solidFill>
                  <a:schemeClr val="tx2">
                    <a:lumMod val="50000"/>
                    <a:lumOff val="50000"/>
                  </a:schemeClr>
                </a:solidFill>
              </a:rPr>
              <a:t>Pencycle</a:t>
            </a:r>
            <a:endParaRPr lang="en-US" dirty="0">
              <a:solidFill>
                <a:schemeClr val="tx2">
                  <a:lumMod val="50000"/>
                  <a:lumOff val="50000"/>
                </a:schemeClr>
              </a:solidFill>
            </a:endParaRPr>
          </a:p>
        </p:txBody>
      </p:sp>
      <p:pic>
        <p:nvPicPr>
          <p:cNvPr id="9" name="Picture 8">
            <a:extLst>
              <a:ext uri="{FF2B5EF4-FFF2-40B4-BE49-F238E27FC236}">
                <a16:creationId xmlns:a16="http://schemas.microsoft.com/office/drawing/2014/main" id="{BB830289-966C-4181-A211-F2063BCAFEA1}"/>
              </a:ext>
            </a:extLst>
          </p:cNvPr>
          <p:cNvPicPr>
            <a:picLocks noChangeAspect="1"/>
          </p:cNvPicPr>
          <p:nvPr/>
        </p:nvPicPr>
        <p:blipFill rotWithShape="1">
          <a:blip r:embed="rId3"/>
          <a:srcRect l="9971" r="14513" b="-2"/>
          <a:stretch/>
        </p:blipFill>
        <p:spPr>
          <a:xfrm>
            <a:off x="20" y="-6418"/>
            <a:ext cx="4077443" cy="6864418"/>
          </a:xfrm>
          <a:prstGeom prst="rect">
            <a:avLst/>
          </a:prstGeom>
        </p:spPr>
      </p:pic>
      <p:sp>
        <p:nvSpPr>
          <p:cNvPr id="3" name="Content Placeholder 2">
            <a:extLst>
              <a:ext uri="{FF2B5EF4-FFF2-40B4-BE49-F238E27FC236}">
                <a16:creationId xmlns:a16="http://schemas.microsoft.com/office/drawing/2014/main" id="{3F9A0DD0-BA2D-429A-A1A0-2D99FE560AD5}"/>
              </a:ext>
            </a:extLst>
          </p:cNvPr>
          <p:cNvSpPr>
            <a:spLocks noGrp="1"/>
          </p:cNvSpPr>
          <p:nvPr>
            <p:ph sz="half" idx="1"/>
          </p:nvPr>
        </p:nvSpPr>
        <p:spPr>
          <a:xfrm>
            <a:off x="4702557" y="2011680"/>
            <a:ext cx="6428994" cy="3766185"/>
          </a:xfrm>
        </p:spPr>
        <p:txBody>
          <a:bodyPr vert="horz" lIns="91440" tIns="45720" rIns="91440" bIns="45720" rtlCol="0">
            <a:normAutofit/>
          </a:bodyPr>
          <a:lstStyle/>
          <a:p>
            <a:pPr marL="0" indent="0"/>
            <a:r>
              <a:rPr lang="en-US" b="1" u="sng" dirty="0"/>
              <a:t>What is it?</a:t>
            </a:r>
            <a:endParaRPr lang="en-US" dirty="0"/>
          </a:p>
          <a:p>
            <a:r>
              <a:rPr lang="en-US" dirty="0"/>
              <a:t>Novo Nordisk initiative to recycle pre-filled insulin pens</a:t>
            </a:r>
          </a:p>
          <a:p>
            <a:r>
              <a:rPr lang="en-US" dirty="0"/>
              <a:t>From Sept 2022 available to all community pharmacies in the UK following successful pilot</a:t>
            </a:r>
          </a:p>
          <a:p>
            <a:r>
              <a:rPr lang="en-US" dirty="0"/>
              <a:t>Free for pharmacies to sign up</a:t>
            </a:r>
            <a:endParaRPr lang="en-US" u="none" strike="noStrike" dirty="0">
              <a:hlinkClick r:id="rId4"/>
            </a:endParaRPr>
          </a:p>
          <a:p>
            <a:r>
              <a:rPr lang="en-US" b="0" i="0" u="none" strike="noStrike" dirty="0">
                <a:effectLst/>
                <a:hlinkClick r:id="rId5"/>
              </a:rPr>
              <a:t>www.pen-cycle.co.uk</a:t>
            </a:r>
            <a:endParaRPr lang="en-US" b="0" i="0" u="none" strike="noStrike" dirty="0">
              <a:effectLst/>
            </a:endParaRPr>
          </a:p>
          <a:p>
            <a:r>
              <a:rPr lang="en-US" dirty="0"/>
              <a:t>Not available in hospitals</a:t>
            </a:r>
          </a:p>
        </p:txBody>
      </p:sp>
    </p:spTree>
    <p:extLst>
      <p:ext uri="{BB962C8B-B14F-4D97-AF65-F5344CB8AC3E}">
        <p14:creationId xmlns:p14="http://schemas.microsoft.com/office/powerpoint/2010/main" val="3134449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 name="Rectangle 8">
            <a:extLst>
              <a:ext uri="{FF2B5EF4-FFF2-40B4-BE49-F238E27FC236}">
                <a16:creationId xmlns:a16="http://schemas.microsoft.com/office/drawing/2014/main" id="{1E24A02E-5FD2-428E-A1E4-FDF96B0B6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F63F4-6C12-42DF-A86F-CD0D1EC0C996}"/>
              </a:ext>
            </a:extLst>
          </p:cNvPr>
          <p:cNvSpPr>
            <a:spLocks noGrp="1"/>
          </p:cNvSpPr>
          <p:nvPr>
            <p:ph type="title"/>
          </p:nvPr>
        </p:nvSpPr>
        <p:spPr>
          <a:xfrm>
            <a:off x="603503" y="770466"/>
            <a:ext cx="9292209" cy="4123267"/>
          </a:xfrm>
        </p:spPr>
        <p:txBody>
          <a:bodyPr vert="horz" lIns="91440" tIns="45720" rIns="91440" bIns="45720" rtlCol="0" anchor="b">
            <a:normAutofit/>
          </a:bodyPr>
          <a:lstStyle/>
          <a:p>
            <a:r>
              <a:rPr lang="en-US" sz="9600">
                <a:solidFill>
                  <a:schemeClr val="accent1">
                    <a:lumMod val="75000"/>
                  </a:schemeClr>
                </a:solidFill>
              </a:rPr>
              <a:t>What’s next?</a:t>
            </a:r>
          </a:p>
        </p:txBody>
      </p:sp>
      <p:sp>
        <p:nvSpPr>
          <p:cNvPr id="13" name="Rectangle 12">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15466"/>
            <a:ext cx="12192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250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294101-AEC3-45C2-B799-6DB8A68BEB4F}"/>
              </a:ext>
            </a:extLst>
          </p:cNvPr>
          <p:cNvSpPr>
            <a:spLocks noGrp="1"/>
          </p:cNvSpPr>
          <p:nvPr>
            <p:ph type="title"/>
          </p:nvPr>
        </p:nvSpPr>
        <p:spPr/>
        <p:txBody>
          <a:bodyPr/>
          <a:lstStyle/>
          <a:p>
            <a:r>
              <a:rPr lang="en-GB" dirty="0"/>
              <a:t>Greener NHS initiatives</a:t>
            </a:r>
          </a:p>
        </p:txBody>
      </p:sp>
      <p:pic>
        <p:nvPicPr>
          <p:cNvPr id="11" name="Content Placeholder 10" descr="Chart, diagram, pie chart&#10;&#10;Description automatically generated">
            <a:extLst>
              <a:ext uri="{FF2B5EF4-FFF2-40B4-BE49-F238E27FC236}">
                <a16:creationId xmlns:a16="http://schemas.microsoft.com/office/drawing/2014/main" id="{98CF6923-A826-438C-9183-E1BB8F74C183}"/>
              </a:ext>
            </a:extLst>
          </p:cNvPr>
          <p:cNvPicPr>
            <a:picLocks noGrp="1" noChangeAspect="1"/>
          </p:cNvPicPr>
          <p:nvPr>
            <p:ph idx="1"/>
          </p:nvPr>
        </p:nvPicPr>
        <p:blipFill>
          <a:blip r:embed="rId3"/>
          <a:stretch>
            <a:fillRect/>
          </a:stretch>
        </p:blipFill>
        <p:spPr>
          <a:xfrm>
            <a:off x="330019" y="1508192"/>
            <a:ext cx="6829538" cy="3841615"/>
          </a:xfrm>
        </p:spPr>
      </p:pic>
      <p:sp>
        <p:nvSpPr>
          <p:cNvPr id="9" name="Text Placeholder 8">
            <a:extLst>
              <a:ext uri="{FF2B5EF4-FFF2-40B4-BE49-F238E27FC236}">
                <a16:creationId xmlns:a16="http://schemas.microsoft.com/office/drawing/2014/main" id="{747143AF-48E1-409D-9432-C1E9DF3C0C69}"/>
              </a:ext>
            </a:extLst>
          </p:cNvPr>
          <p:cNvSpPr>
            <a:spLocks noGrp="1"/>
          </p:cNvSpPr>
          <p:nvPr>
            <p:ph type="body" sz="half" idx="2"/>
          </p:nvPr>
        </p:nvSpPr>
        <p:spPr/>
        <p:txBody>
          <a:bodyPr/>
          <a:lstStyle/>
          <a:p>
            <a:endParaRPr lang="en-GB" dirty="0"/>
          </a:p>
        </p:txBody>
      </p:sp>
      <p:sp>
        <p:nvSpPr>
          <p:cNvPr id="6" name="Slide Number Placeholder 5">
            <a:extLst>
              <a:ext uri="{FF2B5EF4-FFF2-40B4-BE49-F238E27FC236}">
                <a16:creationId xmlns:a16="http://schemas.microsoft.com/office/drawing/2014/main" id="{762C1499-9588-4B10-99F2-7CD5BFAF6EE3}"/>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202700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BA109D-165A-44ED-B0EB-919A8655F9DA}"/>
              </a:ext>
            </a:extLst>
          </p:cNvPr>
          <p:cNvSpPr>
            <a:spLocks noGrp="1"/>
          </p:cNvSpPr>
          <p:nvPr>
            <p:ph type="title"/>
          </p:nvPr>
        </p:nvSpPr>
        <p:spPr/>
        <p:txBody>
          <a:bodyPr/>
          <a:lstStyle/>
          <a:p>
            <a:r>
              <a:rPr lang="en-GB" dirty="0"/>
              <a:t>What could this look like?</a:t>
            </a:r>
          </a:p>
        </p:txBody>
      </p:sp>
      <p:graphicFrame>
        <p:nvGraphicFramePr>
          <p:cNvPr id="15" name="Content Placeholder 1">
            <a:extLst>
              <a:ext uri="{FF2B5EF4-FFF2-40B4-BE49-F238E27FC236}">
                <a16:creationId xmlns:a16="http://schemas.microsoft.com/office/drawing/2014/main" id="{3A8149AB-F846-AA31-28BC-D485635C01B7}"/>
              </a:ext>
            </a:extLst>
          </p:cNvPr>
          <p:cNvGraphicFramePr>
            <a:graphicFrameLocks noGrp="1"/>
          </p:cNvGraphicFramePr>
          <p:nvPr>
            <p:ph idx="1"/>
            <p:extLst>
              <p:ext uri="{D42A27DB-BD31-4B8C-83A1-F6EECF244321}">
                <p14:modId xmlns:p14="http://schemas.microsoft.com/office/powerpoint/2010/main" val="1308506553"/>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CCFDB76-6E50-4A7B-89E4-909AF979EC9A}"/>
              </a:ext>
            </a:extLst>
          </p:cNvPr>
          <p:cNvSpPr>
            <a:spLocks noGrp="1"/>
          </p:cNvSpPr>
          <p:nvPr>
            <p:ph type="sldNum" sz="quarter" idx="12"/>
          </p:nvPr>
        </p:nvSpPr>
        <p:spPr/>
        <p:txBody>
          <a:bodyPr/>
          <a:lstStyle/>
          <a:p>
            <a:fld id="{58FB4751-880F-D840-AAA9-3A15815CC996}" type="slidenum">
              <a:rPr lang="en-US" smtClean="0"/>
              <a:pPr/>
              <a:t>28</a:t>
            </a:fld>
            <a:endParaRPr lang="en-US" dirty="0"/>
          </a:p>
        </p:txBody>
      </p:sp>
      <p:sp>
        <p:nvSpPr>
          <p:cNvPr id="10" name="Text Placeholder 6">
            <a:extLst>
              <a:ext uri="{FF2B5EF4-FFF2-40B4-BE49-F238E27FC236}">
                <a16:creationId xmlns:a16="http://schemas.microsoft.com/office/drawing/2014/main" id="{CB0A48E5-D315-4790-A161-44020016692D}"/>
              </a:ext>
            </a:extLst>
          </p:cNvPr>
          <p:cNvSpPr txBox="1">
            <a:spLocks/>
          </p:cNvSpPr>
          <p:nvPr/>
        </p:nvSpPr>
        <p:spPr>
          <a:xfrm>
            <a:off x="576072" y="3931267"/>
            <a:ext cx="6464808" cy="4023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cap="all" baseline="0">
                <a:solidFill>
                  <a:schemeClr val="accent1"/>
                </a:solidFill>
                <a:latin typeface="Gill Sans Nova" panose="020B06020201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GB" dirty="0"/>
          </a:p>
        </p:txBody>
      </p:sp>
      <p:sp>
        <p:nvSpPr>
          <p:cNvPr id="11" name="Content Placeholder 7">
            <a:extLst>
              <a:ext uri="{FF2B5EF4-FFF2-40B4-BE49-F238E27FC236}">
                <a16:creationId xmlns:a16="http://schemas.microsoft.com/office/drawing/2014/main" id="{EFF1973C-1FCF-48FC-8D21-5041AAA0722F}"/>
              </a:ext>
            </a:extLst>
          </p:cNvPr>
          <p:cNvSpPr txBox="1">
            <a:spLocks/>
          </p:cNvSpPr>
          <p:nvPr/>
        </p:nvSpPr>
        <p:spPr>
          <a:xfrm>
            <a:off x="576072" y="4333603"/>
            <a:ext cx="6464808" cy="1097280"/>
          </a:xfrm>
          <a:prstGeom prst="rect">
            <a:avLst/>
          </a:prstGeom>
        </p:spPr>
        <p:txBody>
          <a:bodyPr vert="horz" lIns="91440" tIns="45720" rIns="91440" bIns="45720" rtlCol="0">
            <a:normAutofit/>
          </a:bodyPr>
          <a:lstStyle>
            <a:lvl1pPr marL="283464" indent="-283464" algn="l" defTabSz="914400" rtl="0" eaLnBrk="1" latinLnBrk="0" hangingPunct="1">
              <a:lnSpc>
                <a:spcPct val="100000"/>
              </a:lnSpc>
              <a:spcBef>
                <a:spcPts val="0"/>
              </a:spcBef>
              <a:buFont typeface="Courier New" panose="02070309020205020404" pitchFamily="49" charset="0"/>
              <a:buChar char="o"/>
              <a:defRPr sz="18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75180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hade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9D9D150-4756-47CC-9071-336E04B1F6DE}"/>
              </a:ext>
            </a:extLst>
          </p:cNvPr>
          <p:cNvSpPr>
            <a:spLocks noGrp="1"/>
          </p:cNvSpPr>
          <p:nvPr>
            <p:ph type="title"/>
          </p:nvPr>
        </p:nvSpPr>
        <p:spPr>
          <a:xfrm>
            <a:off x="603504" y="770466"/>
            <a:ext cx="6609413" cy="5325533"/>
          </a:xfrm>
        </p:spPr>
        <p:txBody>
          <a:bodyPr vert="horz" lIns="91440" tIns="45720" rIns="91440" bIns="45720" rtlCol="0" anchor="ctr">
            <a:normAutofit/>
          </a:bodyPr>
          <a:lstStyle/>
          <a:p>
            <a:pPr>
              <a:lnSpc>
                <a:spcPct val="80000"/>
              </a:lnSpc>
            </a:pPr>
            <a:r>
              <a:rPr lang="en-US" sz="9600">
                <a:solidFill>
                  <a:srgbClr val="FFFFFF"/>
                </a:solidFill>
              </a:rPr>
              <a:t>Resources available</a:t>
            </a:r>
          </a:p>
        </p:txBody>
      </p:sp>
      <p:sp useBgFill="1">
        <p:nvSpPr>
          <p:cNvPr id="16" name="Rectangle 15">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4" y="0"/>
            <a:ext cx="46573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A358BBB-B861-4F5D-9786-26F613F30DA0}"/>
              </a:ext>
            </a:extLst>
          </p:cNvPr>
          <p:cNvSpPr>
            <a:spLocks noGrp="1"/>
          </p:cNvSpPr>
          <p:nvPr>
            <p:ph type="sldNum" sz="quarter" idx="12"/>
          </p:nvPr>
        </p:nvSpPr>
        <p:spPr>
          <a:xfrm>
            <a:off x="8763926" y="5876412"/>
            <a:ext cx="2926080" cy="1397039"/>
          </a:xfrm>
        </p:spPr>
        <p:txBody>
          <a:bodyPr vert="horz" lIns="91440" tIns="45720" rIns="91440" bIns="45720" rtlCol="0" anchor="b">
            <a:normAutofit/>
          </a:bodyPr>
          <a:lstStyle/>
          <a:p>
            <a:pPr>
              <a:lnSpc>
                <a:spcPct val="90000"/>
              </a:lnSpc>
              <a:spcAft>
                <a:spcPts val="600"/>
              </a:spcAft>
            </a:pPr>
            <a:fld id="{58FB4751-880F-D840-AAA9-3A15815CC996}" type="slidenum">
              <a:rPr lang="en-US" sz="9500" b="0" kern="1200">
                <a:ln>
                  <a:noFill/>
                </a:ln>
                <a:latin typeface="+mj-lt"/>
                <a:ea typeface="+mn-ea"/>
                <a:cs typeface="+mn-cs"/>
              </a:rPr>
              <a:pPr>
                <a:lnSpc>
                  <a:spcPct val="90000"/>
                </a:lnSpc>
                <a:spcAft>
                  <a:spcPts val="600"/>
                </a:spcAft>
              </a:pPr>
              <a:t>29</a:t>
            </a:fld>
            <a:endParaRPr lang="en-US" sz="9500" b="0" kern="1200">
              <a:ln>
                <a:noFill/>
              </a:ln>
              <a:latin typeface="+mj-lt"/>
              <a:ea typeface="+mn-ea"/>
              <a:cs typeface="+mn-cs"/>
            </a:endParaRPr>
          </a:p>
        </p:txBody>
      </p:sp>
      <p:sp>
        <p:nvSpPr>
          <p:cNvPr id="8" name="TextBox 7">
            <a:extLst>
              <a:ext uri="{FF2B5EF4-FFF2-40B4-BE49-F238E27FC236}">
                <a16:creationId xmlns:a16="http://schemas.microsoft.com/office/drawing/2014/main" id="{2EE01C58-1F4F-4EBB-BAE6-9A1519EDC706}"/>
              </a:ext>
            </a:extLst>
          </p:cNvPr>
          <p:cNvSpPr txBox="1"/>
          <p:nvPr/>
        </p:nvSpPr>
        <p:spPr>
          <a:xfrm>
            <a:off x="7981627" y="1317356"/>
            <a:ext cx="3708379" cy="3970318"/>
          </a:xfrm>
          <a:prstGeom prst="rect">
            <a:avLst/>
          </a:prstGeom>
          <a:noFill/>
        </p:spPr>
        <p:txBody>
          <a:bodyPr wrap="square" rtlCol="0">
            <a:spAutoFit/>
          </a:bodyPr>
          <a:lstStyle/>
          <a:p>
            <a:pPr marL="285750" indent="-285750">
              <a:buFont typeface="Courier New" panose="02070309020205020404" pitchFamily="49" charset="0"/>
              <a:buChar char="o"/>
            </a:pPr>
            <a:r>
              <a:rPr lang="en-GB" dirty="0"/>
              <a:t>SPS</a:t>
            </a:r>
          </a:p>
          <a:p>
            <a:pPr marL="285750" indent="-285750">
              <a:buFont typeface="Courier New" panose="02070309020205020404" pitchFamily="49" charset="0"/>
              <a:buChar char="o"/>
            </a:pPr>
            <a:r>
              <a:rPr lang="en-GB" dirty="0"/>
              <a:t>RPS sustainability policies</a:t>
            </a:r>
          </a:p>
          <a:p>
            <a:pPr marL="285750" indent="-285750">
              <a:buFont typeface="Courier New" panose="02070309020205020404" pitchFamily="49" charset="0"/>
              <a:buChar char="o"/>
            </a:pPr>
            <a:r>
              <a:rPr lang="en-GB" dirty="0"/>
              <a:t>Pharmacy declares </a:t>
            </a:r>
            <a:r>
              <a:rPr lang="en-GB" dirty="0">
                <a:hlinkClick r:id="rId2"/>
              </a:rPr>
              <a:t>pharmacydeclares.co.uk/</a:t>
            </a:r>
            <a:endParaRPr lang="en-GB" dirty="0"/>
          </a:p>
          <a:p>
            <a:pPr marL="285750" indent="-285750">
              <a:buFont typeface="Courier New" panose="02070309020205020404" pitchFamily="49" charset="0"/>
              <a:buChar char="o"/>
            </a:pPr>
            <a:r>
              <a:rPr lang="en-GB" dirty="0">
                <a:hlinkClick r:id="rId3"/>
              </a:rPr>
              <a:t>prescqipp.info</a:t>
            </a:r>
            <a:r>
              <a:rPr lang="en-GB" dirty="0"/>
              <a:t> (inhalers)</a:t>
            </a:r>
          </a:p>
          <a:p>
            <a:pPr marL="285750" indent="-285750">
              <a:buFont typeface="Courier New" panose="02070309020205020404" pitchFamily="49" charset="0"/>
              <a:buChar char="o"/>
            </a:pPr>
            <a:r>
              <a:rPr lang="en-GB" dirty="0">
                <a:hlinkClick r:id="rId4"/>
              </a:rPr>
              <a:t>seesustainability.co.uk</a:t>
            </a:r>
            <a:r>
              <a:rPr lang="en-GB" dirty="0"/>
              <a:t> (primary care) – FREE carbon </a:t>
            </a:r>
            <a:r>
              <a:rPr lang="en-GB" dirty="0" err="1"/>
              <a:t>footprinting</a:t>
            </a:r>
            <a:r>
              <a:rPr lang="en-GB" dirty="0"/>
              <a:t> training</a:t>
            </a:r>
          </a:p>
          <a:p>
            <a:pPr marL="285750" indent="-285750">
              <a:buFont typeface="Courier New" panose="02070309020205020404" pitchFamily="49" charset="0"/>
              <a:buChar char="o"/>
            </a:pPr>
            <a:r>
              <a:rPr lang="en-GB" dirty="0">
                <a:hlinkClick r:id="rId5"/>
              </a:rPr>
              <a:t>carbonliteracy.com</a:t>
            </a:r>
            <a:r>
              <a:rPr lang="en-GB" dirty="0"/>
              <a:t> </a:t>
            </a:r>
          </a:p>
          <a:p>
            <a:pPr marL="285750" indent="-285750">
              <a:buFont typeface="Courier New" panose="02070309020205020404" pitchFamily="49" charset="0"/>
              <a:buChar char="o"/>
            </a:pPr>
            <a:r>
              <a:rPr lang="en-GB" dirty="0"/>
              <a:t>Centre Sustainable Healthcare </a:t>
            </a:r>
            <a:r>
              <a:rPr lang="en-GB" dirty="0">
                <a:hlinkClick r:id="rId6"/>
              </a:rPr>
              <a:t>(sustainablehealthcare.org.uk</a:t>
            </a:r>
            <a:r>
              <a:rPr lang="en-GB" dirty="0"/>
              <a:t>)</a:t>
            </a:r>
          </a:p>
          <a:p>
            <a:pPr marL="285750" indent="-285750">
              <a:buFont typeface="Courier New" panose="02070309020205020404" pitchFamily="49" charset="0"/>
              <a:buChar char="o"/>
            </a:pPr>
            <a:r>
              <a:rPr lang="en-GB" dirty="0"/>
              <a:t>Pharma companies- ask for their environmental impact reports!</a:t>
            </a:r>
          </a:p>
          <a:p>
            <a:endParaRPr lang="en-GB" dirty="0"/>
          </a:p>
        </p:txBody>
      </p:sp>
    </p:spTree>
    <p:extLst>
      <p:ext uri="{BB962C8B-B14F-4D97-AF65-F5344CB8AC3E}">
        <p14:creationId xmlns:p14="http://schemas.microsoft.com/office/powerpoint/2010/main" val="324201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D770-8F05-4B47-B6E3-3AC9984A4325}"/>
              </a:ext>
            </a:extLst>
          </p:cNvPr>
          <p:cNvSpPr>
            <a:spLocks noGrp="1"/>
          </p:cNvSpPr>
          <p:nvPr>
            <p:ph type="title"/>
          </p:nvPr>
        </p:nvSpPr>
        <p:spPr>
          <a:xfrm>
            <a:off x="576071" y="620665"/>
            <a:ext cx="10780776" cy="613283"/>
          </a:xfrm>
        </p:spPr>
        <p:txBody>
          <a:bodyPr/>
          <a:lstStyle/>
          <a:p>
            <a:r>
              <a:rPr lang="en-GB" dirty="0"/>
              <a:t>introduction</a:t>
            </a:r>
          </a:p>
        </p:txBody>
      </p:sp>
      <p:pic>
        <p:nvPicPr>
          <p:cNvPr id="1026" name="E15CEEBE-4D89-40DA-99FE-A73AEFA207D2" descr="IMG_1606.PNG">
            <a:extLst>
              <a:ext uri="{FF2B5EF4-FFF2-40B4-BE49-F238E27FC236}">
                <a16:creationId xmlns:a16="http://schemas.microsoft.com/office/drawing/2014/main" id="{726CDB0D-7F6A-4B3D-88E8-8D9520D47B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61" b="23506"/>
          <a:stretch/>
        </p:blipFill>
        <p:spPr bwMode="auto">
          <a:xfrm>
            <a:off x="256043" y="1269351"/>
            <a:ext cx="2948722" cy="4231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39C026B9-09D3-4ED5-86A4-90179A7BC023" descr="IMG_1607.PNG">
            <a:extLst>
              <a:ext uri="{FF2B5EF4-FFF2-40B4-BE49-F238E27FC236}">
                <a16:creationId xmlns:a16="http://schemas.microsoft.com/office/drawing/2014/main" id="{F50D5B12-4356-4889-A219-B01DCBDB66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25" b="43144"/>
          <a:stretch/>
        </p:blipFill>
        <p:spPr bwMode="auto">
          <a:xfrm>
            <a:off x="2583486" y="411921"/>
            <a:ext cx="3210317" cy="3224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A16FF6F-DF4D-4727-8450-E2E8B05A0DEE}"/>
              </a:ext>
            </a:extLst>
          </p:cNvPr>
          <p:cNvPicPr>
            <a:picLocks noChangeAspect="1"/>
          </p:cNvPicPr>
          <p:nvPr/>
        </p:nvPicPr>
        <p:blipFill>
          <a:blip r:embed="rId5"/>
          <a:stretch>
            <a:fillRect/>
          </a:stretch>
        </p:blipFill>
        <p:spPr>
          <a:xfrm>
            <a:off x="4963760" y="720835"/>
            <a:ext cx="4023477" cy="4006713"/>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92480F85-5E2D-423C-B104-6CE8D04E8A2F}"/>
              </a:ext>
            </a:extLst>
          </p:cNvPr>
          <p:cNvPicPr>
            <a:picLocks noChangeAspect="1"/>
          </p:cNvPicPr>
          <p:nvPr/>
        </p:nvPicPr>
        <p:blipFill>
          <a:blip r:embed="rId6"/>
          <a:stretch>
            <a:fillRect/>
          </a:stretch>
        </p:blipFill>
        <p:spPr>
          <a:xfrm>
            <a:off x="9453872" y="219737"/>
            <a:ext cx="2447925" cy="101917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4E733693-B28B-4E17-9362-31C17F67C8E6}"/>
              </a:ext>
            </a:extLst>
          </p:cNvPr>
          <p:cNvPicPr>
            <a:picLocks noChangeAspect="1"/>
          </p:cNvPicPr>
          <p:nvPr/>
        </p:nvPicPr>
        <p:blipFill>
          <a:blip r:embed="rId7"/>
          <a:stretch>
            <a:fillRect/>
          </a:stretch>
        </p:blipFill>
        <p:spPr>
          <a:xfrm>
            <a:off x="8204441" y="4510582"/>
            <a:ext cx="3581589" cy="2220078"/>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D60BCF0B-E8F6-454F-B927-FC28589642D4}"/>
              </a:ext>
            </a:extLst>
          </p:cNvPr>
          <p:cNvPicPr>
            <a:picLocks noChangeAspect="1"/>
          </p:cNvPicPr>
          <p:nvPr/>
        </p:nvPicPr>
        <p:blipFill>
          <a:blip r:embed="rId8"/>
          <a:stretch>
            <a:fillRect/>
          </a:stretch>
        </p:blipFill>
        <p:spPr>
          <a:xfrm>
            <a:off x="8781539" y="1259494"/>
            <a:ext cx="2575308" cy="232003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CA02529F-E138-4CA3-9D05-3D03D3F74857}"/>
              </a:ext>
            </a:extLst>
          </p:cNvPr>
          <p:cNvPicPr>
            <a:picLocks noChangeAspect="1"/>
          </p:cNvPicPr>
          <p:nvPr/>
        </p:nvPicPr>
        <p:blipFill rotWithShape="1">
          <a:blip r:embed="rId9"/>
          <a:srcRect b="34913"/>
          <a:stretch/>
        </p:blipFill>
        <p:spPr>
          <a:xfrm rot="21142268">
            <a:off x="2907580" y="4983812"/>
            <a:ext cx="4904674" cy="1209673"/>
          </a:xfrm>
          <a:prstGeom prst="rect">
            <a:avLst/>
          </a:prstGeom>
        </p:spPr>
      </p:pic>
      <p:pic>
        <p:nvPicPr>
          <p:cNvPr id="15" name="Picture 14">
            <a:extLst>
              <a:ext uri="{FF2B5EF4-FFF2-40B4-BE49-F238E27FC236}">
                <a16:creationId xmlns:a16="http://schemas.microsoft.com/office/drawing/2014/main" id="{A4369276-1E21-473D-B15F-5C8539017344}"/>
              </a:ext>
            </a:extLst>
          </p:cNvPr>
          <p:cNvPicPr>
            <a:picLocks noChangeAspect="1"/>
          </p:cNvPicPr>
          <p:nvPr/>
        </p:nvPicPr>
        <p:blipFill>
          <a:blip r:embed="rId10"/>
          <a:stretch>
            <a:fillRect/>
          </a:stretch>
        </p:blipFill>
        <p:spPr>
          <a:xfrm>
            <a:off x="9766676" y="3417628"/>
            <a:ext cx="2208297" cy="1087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006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5081043" y="770467"/>
            <a:ext cx="6608963" cy="3352800"/>
          </a:xfrm>
        </p:spPr>
        <p:txBody>
          <a:bodyPr>
            <a:normAutofit/>
          </a:bodyPr>
          <a:lstStyle/>
          <a:p>
            <a:r>
              <a:rPr lang="en-US" dirty="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5145052" y="4206876"/>
            <a:ext cx="6544954" cy="1645920"/>
          </a:xfrm>
        </p:spPr>
        <p:txBody>
          <a:bodyPr>
            <a:normAutofit/>
          </a:bodyPr>
          <a:lstStyle/>
          <a:p>
            <a:r>
              <a:rPr lang="en-US" dirty="0">
                <a:solidFill>
                  <a:srgbClr val="FFFFFF"/>
                </a:solidFill>
              </a:rPr>
              <a:t>Caroline Dalton</a:t>
            </a:r>
          </a:p>
          <a:p>
            <a:r>
              <a:rPr lang="en-US" dirty="0">
                <a:solidFill>
                  <a:srgbClr val="FFFFFF"/>
                </a:solidFill>
                <a:hlinkClick r:id="rId2"/>
              </a:rPr>
              <a:t>caroline.dalton1@nhs.net</a:t>
            </a:r>
            <a:endParaRPr lang="en-US" dirty="0">
              <a:solidFill>
                <a:srgbClr val="FFFFFF"/>
              </a:solidFill>
            </a:endParaRPr>
          </a:p>
        </p:txBody>
      </p:sp>
      <p:sp>
        <p:nvSpPr>
          <p:cNvPr id="12" name="Rectangle 11">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7" name="Graphic 6" descr="Earth globe: Africa and Europe with solid fill">
            <a:extLst>
              <a:ext uri="{FF2B5EF4-FFF2-40B4-BE49-F238E27FC236}">
                <a16:creationId xmlns:a16="http://schemas.microsoft.com/office/drawing/2014/main" id="{B1A87219-FA1D-9A58-09E4-C1EACD4630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3464" y="1742701"/>
            <a:ext cx="3352128" cy="3352128"/>
          </a:xfrm>
          <a:prstGeom prst="rect">
            <a:avLst/>
          </a:prstGeom>
        </p:spPr>
      </p:pic>
    </p:spTree>
    <p:extLst>
      <p:ext uri="{BB962C8B-B14F-4D97-AF65-F5344CB8AC3E}">
        <p14:creationId xmlns:p14="http://schemas.microsoft.com/office/powerpoint/2010/main" val="257793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D770-8F05-4B47-B6E3-3AC9984A4325}"/>
              </a:ext>
            </a:extLst>
          </p:cNvPr>
          <p:cNvSpPr>
            <a:spLocks noGrp="1"/>
          </p:cNvSpPr>
          <p:nvPr>
            <p:ph type="title"/>
          </p:nvPr>
        </p:nvSpPr>
        <p:spPr>
          <a:xfrm>
            <a:off x="676656" y="616816"/>
            <a:ext cx="10780776" cy="613283"/>
          </a:xfrm>
        </p:spPr>
        <p:txBody>
          <a:bodyPr/>
          <a:lstStyle/>
          <a:p>
            <a:r>
              <a:rPr lang="en-GB" dirty="0"/>
              <a:t>introduction</a:t>
            </a:r>
          </a:p>
        </p:txBody>
      </p:sp>
      <p:sp>
        <p:nvSpPr>
          <p:cNvPr id="3" name="Text Placeholder 2">
            <a:extLst>
              <a:ext uri="{FF2B5EF4-FFF2-40B4-BE49-F238E27FC236}">
                <a16:creationId xmlns:a16="http://schemas.microsoft.com/office/drawing/2014/main" id="{2B5BBEC7-EA63-40B1-9531-21EE7AA64D11}"/>
              </a:ext>
            </a:extLst>
          </p:cNvPr>
          <p:cNvSpPr>
            <a:spLocks noGrp="1"/>
          </p:cNvSpPr>
          <p:nvPr>
            <p:ph type="body" sz="half" idx="2"/>
          </p:nvPr>
        </p:nvSpPr>
        <p:spPr>
          <a:xfrm>
            <a:off x="676656" y="1424651"/>
            <a:ext cx="4017371" cy="4816533"/>
          </a:xfrm>
        </p:spPr>
        <p:txBody>
          <a:bodyPr>
            <a:normAutofit/>
          </a:bodyPr>
          <a:lstStyle/>
          <a:p>
            <a:pPr marL="285750" indent="-285750">
              <a:buFont typeface="Courier New" panose="02070309020205020404" pitchFamily="49" charset="0"/>
              <a:buChar char="o"/>
            </a:pPr>
            <a:r>
              <a:rPr lang="en-US" sz="2000" dirty="0">
                <a:solidFill>
                  <a:schemeClr val="bg1"/>
                </a:solidFill>
                <a:latin typeface="Calibri" panose="020F0502020204030204" pitchFamily="34" charset="0"/>
                <a:cs typeface="Calibri" panose="020F0502020204030204" pitchFamily="34" charset="0"/>
              </a:rPr>
              <a:t>Climate emergency is a health emergency</a:t>
            </a:r>
          </a:p>
          <a:p>
            <a:pPr marL="285750" indent="-285750">
              <a:buFont typeface="Courier New" panose="02070309020205020404" pitchFamily="49" charset="0"/>
              <a:buChar char="o"/>
            </a:pPr>
            <a:r>
              <a:rPr lang="en-US" sz="2000" dirty="0">
                <a:solidFill>
                  <a:schemeClr val="bg1"/>
                </a:solidFill>
                <a:latin typeface="Calibri" panose="020F0502020204030204" pitchFamily="34" charset="0"/>
                <a:cs typeface="Calibri" panose="020F0502020204030204" pitchFamily="34" charset="0"/>
              </a:rPr>
              <a:t>In October 2020, the NHS committed to reaching carbon net zero</a:t>
            </a:r>
          </a:p>
          <a:p>
            <a:pPr marL="742950" lvl="1" indent="-285750">
              <a:buFont typeface="Courier New" panose="02070309020205020404" pitchFamily="49" charset="0"/>
              <a:buChar char="o"/>
            </a:pPr>
            <a:r>
              <a:rPr lang="en-US" sz="1800" dirty="0">
                <a:solidFill>
                  <a:schemeClr val="bg1"/>
                </a:solidFill>
                <a:latin typeface="Calibri" panose="020F0502020204030204" pitchFamily="34" charset="0"/>
                <a:cs typeface="Calibri" panose="020F0502020204030204" pitchFamily="34" charset="0"/>
              </a:rPr>
              <a:t>Direct emissions by 2040 (aim 80% reduction by 2032)</a:t>
            </a:r>
          </a:p>
          <a:p>
            <a:pPr marL="742950" lvl="1" indent="-285750">
              <a:buFont typeface="Courier New" panose="02070309020205020404" pitchFamily="49" charset="0"/>
              <a:buChar char="o"/>
            </a:pPr>
            <a:r>
              <a:rPr lang="en-US" sz="1800" dirty="0">
                <a:solidFill>
                  <a:schemeClr val="bg1"/>
                </a:solidFill>
                <a:latin typeface="Calibri" panose="020F0502020204030204" pitchFamily="34" charset="0"/>
                <a:cs typeface="Calibri" panose="020F0502020204030204" pitchFamily="34" charset="0"/>
              </a:rPr>
              <a:t>External emissions by 2045</a:t>
            </a:r>
          </a:p>
          <a:p>
            <a:pPr marL="285750" indent="-285750">
              <a:buFont typeface="Courier New" panose="02070309020205020404" pitchFamily="49" charset="0"/>
              <a:buChar char="o"/>
            </a:pPr>
            <a:r>
              <a:rPr lang="en-US" sz="2000" dirty="0">
                <a:solidFill>
                  <a:schemeClr val="bg1"/>
                </a:solidFill>
                <a:latin typeface="Calibri" panose="020F0502020204030204" pitchFamily="34" charset="0"/>
                <a:cs typeface="Calibri" panose="020F0502020204030204" pitchFamily="34" charset="0"/>
              </a:rPr>
              <a:t>‘Greener NHS’ – Delivering a Net Zero National Health Service</a:t>
            </a:r>
          </a:p>
          <a:p>
            <a:pPr marL="285750" indent="-285750">
              <a:buFont typeface="Courier New" panose="02070309020205020404" pitchFamily="49" charset="0"/>
              <a:buChar char="o"/>
            </a:pPr>
            <a:r>
              <a:rPr lang="en-US" sz="2000" dirty="0">
                <a:solidFill>
                  <a:schemeClr val="bg1"/>
                </a:solidFill>
                <a:latin typeface="Calibri" panose="020F0502020204030204" pitchFamily="34" charset="0"/>
                <a:cs typeface="Calibri" panose="020F0502020204030204" pitchFamily="34" charset="0"/>
              </a:rPr>
              <a:t>NHS accounts for ~4%- 5% of UK carbon emissions</a:t>
            </a:r>
          </a:p>
          <a:p>
            <a:pPr marL="742950" lvl="1" indent="-285750">
              <a:buFont typeface="Courier New" panose="02070309020205020404" pitchFamily="49" charset="0"/>
              <a:buChar char="o"/>
            </a:pPr>
            <a:r>
              <a:rPr lang="en-US" sz="1800" dirty="0">
                <a:solidFill>
                  <a:schemeClr val="bg1"/>
                </a:solidFill>
                <a:latin typeface="Calibri" panose="020F0502020204030204" pitchFamily="34" charset="0"/>
                <a:cs typeface="Calibri" panose="020F0502020204030204" pitchFamily="34" charset="0"/>
              </a:rPr>
              <a:t>~25% of which is attributed to medicines</a:t>
            </a:r>
          </a:p>
        </p:txBody>
      </p:sp>
      <p:pic>
        <p:nvPicPr>
          <p:cNvPr id="15" name="Picture 14">
            <a:extLst>
              <a:ext uri="{FF2B5EF4-FFF2-40B4-BE49-F238E27FC236}">
                <a16:creationId xmlns:a16="http://schemas.microsoft.com/office/drawing/2014/main" id="{96772C88-8B5C-4057-B3C6-948830B9869A}"/>
              </a:ext>
            </a:extLst>
          </p:cNvPr>
          <p:cNvPicPr>
            <a:picLocks noChangeAspect="1"/>
          </p:cNvPicPr>
          <p:nvPr/>
        </p:nvPicPr>
        <p:blipFill>
          <a:blip r:embed="rId3"/>
          <a:stretch>
            <a:fillRect/>
          </a:stretch>
        </p:blipFill>
        <p:spPr>
          <a:xfrm>
            <a:off x="7932323" y="82296"/>
            <a:ext cx="3095341" cy="4301044"/>
          </a:xfrm>
          <a:prstGeom prst="rect">
            <a:avLst/>
          </a:prstGeom>
          <a:ln>
            <a:noFill/>
          </a:ln>
          <a:effectLst>
            <a:outerShdw blurRad="292100" dist="139700" dir="2700000" algn="tl" rotWithShape="0">
              <a:srgbClr val="333333">
                <a:alpha val="65000"/>
              </a:srgbClr>
            </a:outerShdw>
          </a:effectLst>
        </p:spPr>
      </p:pic>
      <p:pic>
        <p:nvPicPr>
          <p:cNvPr id="2050" name="Picture 2" descr="Diagram of net zero targets">
            <a:extLst>
              <a:ext uri="{FF2B5EF4-FFF2-40B4-BE49-F238E27FC236}">
                <a16:creationId xmlns:a16="http://schemas.microsoft.com/office/drawing/2014/main" id="{3B093657-7C0C-4B95-BAA8-9AA719C9C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4928" y="3593926"/>
            <a:ext cx="2380288" cy="2340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9E2B93E-53D5-4E6B-A647-FB553B7E62AF}"/>
              </a:ext>
            </a:extLst>
          </p:cNvPr>
          <p:cNvPicPr>
            <a:picLocks noChangeAspect="1"/>
          </p:cNvPicPr>
          <p:nvPr/>
        </p:nvPicPr>
        <p:blipFill>
          <a:blip r:embed="rId5"/>
          <a:stretch>
            <a:fillRect/>
          </a:stretch>
        </p:blipFill>
        <p:spPr>
          <a:xfrm>
            <a:off x="4694027" y="3429000"/>
            <a:ext cx="3556119" cy="2774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669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1286503" y="4622873"/>
            <a:ext cx="9607159" cy="917988"/>
          </a:xfrm>
        </p:spPr>
        <p:txBody>
          <a:bodyPr vert="horz" lIns="91440" tIns="45720" rIns="91440" bIns="45720" rtlCol="0">
            <a:normAutofit/>
          </a:bodyPr>
          <a:lstStyle/>
          <a:p>
            <a:pPr>
              <a:lnSpc>
                <a:spcPct val="85000"/>
              </a:lnSpc>
              <a:spcBef>
                <a:spcPts val="1300"/>
              </a:spcBef>
            </a:pPr>
            <a:r>
              <a:rPr lang="en-US" sz="2800" dirty="0">
                <a:solidFill>
                  <a:srgbClr val="FFFFFF"/>
                </a:solidFill>
                <a:latin typeface="+mj-lt"/>
              </a:rPr>
              <a:t>Lancet Countdown, 2022</a:t>
            </a:r>
          </a:p>
        </p:txBody>
      </p:sp>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1286502" y="1756217"/>
            <a:ext cx="9607160" cy="2779429"/>
          </a:xfrm>
        </p:spPr>
        <p:txBody>
          <a:bodyPr vert="horz" lIns="91440" tIns="45720" rIns="91440" bIns="45720" rtlCol="0" anchor="b">
            <a:normAutofit fontScale="90000"/>
          </a:bodyPr>
          <a:lstStyle/>
          <a:p>
            <a:pPr>
              <a:lnSpc>
                <a:spcPct val="80000"/>
              </a:lnSpc>
            </a:pPr>
            <a:r>
              <a:rPr lang="en-US" sz="7200" dirty="0">
                <a:solidFill>
                  <a:srgbClr val="FFFFFF"/>
                </a:solidFill>
                <a:latin typeface="+mj-lt"/>
              </a:rPr>
              <a:t>“The health of people around the world is at the mercy of a persistent fossil fuel addiction”</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a:xfrm>
            <a:off x="8763926" y="6291863"/>
            <a:ext cx="2926080" cy="566138"/>
          </a:xfrm>
        </p:spPr>
        <p:txBody>
          <a:bodyPr vert="horz" lIns="91440" tIns="45720" rIns="91440" bIns="45720" rtlCol="0" anchor="ctr">
            <a:normAutofit/>
          </a:bodyPr>
          <a:lstStyle/>
          <a:p>
            <a:pPr>
              <a:lnSpc>
                <a:spcPct val="90000"/>
              </a:lnSpc>
              <a:spcAft>
                <a:spcPts val="600"/>
              </a:spcAft>
            </a:pPr>
            <a:fld id="{58FB4751-880F-D840-AAA9-3A15815CC996}" type="slidenum">
              <a:rPr lang="en-US" sz="3200" b="0" kern="1200">
                <a:ln>
                  <a:noFill/>
                </a:ln>
                <a:solidFill>
                  <a:srgbClr val="FFFFFF">
                    <a:alpha val="50000"/>
                  </a:srgbClr>
                </a:solidFill>
                <a:latin typeface="+mj-lt"/>
                <a:ea typeface="+mn-ea"/>
                <a:cs typeface="+mn-cs"/>
              </a:rPr>
              <a:pPr>
                <a:lnSpc>
                  <a:spcPct val="90000"/>
                </a:lnSpc>
                <a:spcAft>
                  <a:spcPts val="600"/>
                </a:spcAft>
              </a:pPr>
              <a:t>5</a:t>
            </a:fld>
            <a:endParaRPr lang="en-US" sz="3200" b="0" kern="1200">
              <a:ln>
                <a:noFill/>
              </a:ln>
              <a:solidFill>
                <a:srgbClr val="FFFFFF">
                  <a:alpha val="50000"/>
                </a:srgbClr>
              </a:solidFill>
              <a:latin typeface="+mj-lt"/>
              <a:ea typeface="+mn-ea"/>
              <a:cs typeface="+mn-cs"/>
            </a:endParaRPr>
          </a:p>
        </p:txBody>
      </p:sp>
    </p:spTree>
    <p:extLst>
      <p:ext uri="{BB962C8B-B14F-4D97-AF65-F5344CB8AC3E}">
        <p14:creationId xmlns:p14="http://schemas.microsoft.com/office/powerpoint/2010/main" val="10967174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609601" y="4714251"/>
            <a:ext cx="10923638" cy="1125190"/>
          </a:xfrm>
        </p:spPr>
        <p:txBody>
          <a:bodyPr vert="horz" lIns="91440" tIns="45720" rIns="91440" bIns="45720" rtlCol="0" anchor="b">
            <a:normAutofit/>
          </a:bodyPr>
          <a:lstStyle/>
          <a:p>
            <a:r>
              <a:rPr lang="en-US" sz="6100" b="1" dirty="0">
                <a:solidFill>
                  <a:srgbClr val="FFFFFF"/>
                </a:solidFill>
              </a:rPr>
              <a:t>Environmental impacts of medicines</a:t>
            </a:r>
          </a:p>
        </p:txBody>
      </p:sp>
      <p:sp>
        <p:nvSpPr>
          <p:cNvPr id="14" name="Rectangle 13">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dicine">
            <a:extLst>
              <a:ext uri="{FF2B5EF4-FFF2-40B4-BE49-F238E27FC236}">
                <a16:creationId xmlns:a16="http://schemas.microsoft.com/office/drawing/2014/main" id="{18180065-035D-2051-D99B-EDCCE7A0F3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3963" y="643467"/>
            <a:ext cx="3590205" cy="3590205"/>
          </a:xfrm>
          <a:prstGeom prst="rect">
            <a:avLst/>
          </a:prstGeom>
        </p:spPr>
      </p:pic>
    </p:spTree>
    <p:extLst>
      <p:ext uri="{BB962C8B-B14F-4D97-AF65-F5344CB8AC3E}">
        <p14:creationId xmlns:p14="http://schemas.microsoft.com/office/powerpoint/2010/main" val="52000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2CE37-AAFA-4199-B19B-565AB0DCBEE2}"/>
              </a:ext>
            </a:extLst>
          </p:cNvPr>
          <p:cNvSpPr>
            <a:spLocks noGrp="1"/>
          </p:cNvSpPr>
          <p:nvPr>
            <p:ph type="title"/>
          </p:nvPr>
        </p:nvSpPr>
        <p:spPr>
          <a:xfrm>
            <a:off x="657224" y="499533"/>
            <a:ext cx="10772775" cy="1658198"/>
          </a:xfrm>
        </p:spPr>
        <p:txBody>
          <a:bodyPr vert="horz" lIns="91440" tIns="45720" rIns="91440" bIns="45720" rtlCol="0" anchor="ctr">
            <a:normAutofit/>
          </a:bodyPr>
          <a:lstStyle/>
          <a:p>
            <a:r>
              <a:rPr lang="en-US" sz="5400" dirty="0"/>
              <a:t>What do we mean by carbon footprint? </a:t>
            </a:r>
          </a:p>
        </p:txBody>
      </p:sp>
      <p:graphicFrame>
        <p:nvGraphicFramePr>
          <p:cNvPr id="12" name="Content Placeholder 4">
            <a:extLst>
              <a:ext uri="{FF2B5EF4-FFF2-40B4-BE49-F238E27FC236}">
                <a16:creationId xmlns:a16="http://schemas.microsoft.com/office/drawing/2014/main" id="{4EA3ACC0-158A-D69F-B00D-49A4A0289BE7}"/>
              </a:ext>
            </a:extLst>
          </p:cNvPr>
          <p:cNvGraphicFramePr>
            <a:graphicFrameLocks noGrp="1"/>
          </p:cNvGraphicFramePr>
          <p:nvPr>
            <p:ph idx="1"/>
            <p:extLst>
              <p:ext uri="{D42A27DB-BD31-4B8C-83A1-F6EECF244321}">
                <p14:modId xmlns:p14="http://schemas.microsoft.com/office/powerpoint/2010/main" val="3442699854"/>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032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492CE37-AAFA-4199-B19B-565AB0DCBEE2}"/>
              </a:ext>
            </a:extLst>
          </p:cNvPr>
          <p:cNvSpPr>
            <a:spLocks noGrp="1"/>
          </p:cNvSpPr>
          <p:nvPr>
            <p:ph type="title"/>
          </p:nvPr>
        </p:nvSpPr>
        <p:spPr>
          <a:xfrm>
            <a:off x="8173212" y="499533"/>
            <a:ext cx="3401568" cy="1920240"/>
          </a:xfrm>
        </p:spPr>
        <p:txBody>
          <a:bodyPr vert="horz" lIns="91440" tIns="45720" rIns="91440" bIns="45720" rtlCol="0" anchor="b">
            <a:normAutofit/>
          </a:bodyPr>
          <a:lstStyle/>
          <a:p>
            <a:r>
              <a:rPr lang="en-US" sz="4000">
                <a:solidFill>
                  <a:srgbClr val="FFFFFF"/>
                </a:solidFill>
              </a:rPr>
              <a:t>Calculating carbon footprint</a:t>
            </a:r>
          </a:p>
        </p:txBody>
      </p:sp>
      <p:pic>
        <p:nvPicPr>
          <p:cNvPr id="7" name="Picture 2">
            <a:extLst>
              <a:ext uri="{FF2B5EF4-FFF2-40B4-BE49-F238E27FC236}">
                <a16:creationId xmlns:a16="http://schemas.microsoft.com/office/drawing/2014/main" id="{82C9F617-6891-462B-B89F-F557B8254D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76" r="9163" b="2"/>
          <a:stretch/>
        </p:blipFill>
        <p:spPr bwMode="auto">
          <a:xfrm>
            <a:off x="950495" y="1414579"/>
            <a:ext cx="5853749" cy="4363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0AB09A98-79F4-4ED5-8235-4BC11FAA5E29}"/>
              </a:ext>
            </a:extLst>
          </p:cNvPr>
          <p:cNvSpPr>
            <a:spLocks noGrp="1"/>
          </p:cNvSpPr>
          <p:nvPr>
            <p:ph idx="1"/>
          </p:nvPr>
        </p:nvSpPr>
        <p:spPr>
          <a:xfrm>
            <a:off x="8173212" y="2419773"/>
            <a:ext cx="3401568" cy="3358092"/>
          </a:xfrm>
        </p:spPr>
        <p:txBody>
          <a:bodyPr vert="horz" lIns="91440" tIns="45720" rIns="91440" bIns="45720" rtlCol="0">
            <a:normAutofit/>
          </a:bodyPr>
          <a:lstStyle/>
          <a:p>
            <a:r>
              <a:rPr lang="en-US" sz="1800" dirty="0"/>
              <a:t>Life Cycle Analysis of a product/service</a:t>
            </a:r>
          </a:p>
        </p:txBody>
      </p:sp>
    </p:spTree>
    <p:extLst>
      <p:ext uri="{BB962C8B-B14F-4D97-AF65-F5344CB8AC3E}">
        <p14:creationId xmlns:p14="http://schemas.microsoft.com/office/powerpoint/2010/main" val="326811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8D80A3-503A-400A-9D7F-99EC3CE06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9645BD6E-D504-0AAE-E7AB-615D99588185}"/>
              </a:ext>
            </a:extLst>
          </p:cNvPr>
          <p:cNvSpPr>
            <a:spLocks noGrp="1"/>
          </p:cNvSpPr>
          <p:nvPr>
            <p:ph type="title"/>
          </p:nvPr>
        </p:nvSpPr>
        <p:spPr>
          <a:xfrm>
            <a:off x="657224" y="4772508"/>
            <a:ext cx="10772775" cy="1658198"/>
          </a:xfrm>
        </p:spPr>
        <p:txBody>
          <a:bodyPr vert="horz" lIns="91440" tIns="45720" rIns="91440" bIns="45720" rtlCol="0" anchor="ctr">
            <a:normAutofit/>
          </a:bodyPr>
          <a:lstStyle/>
          <a:p>
            <a:r>
              <a:rPr lang="en-US" sz="4400" dirty="0">
                <a:solidFill>
                  <a:srgbClr val="FFFFFF"/>
                </a:solidFill>
              </a:rPr>
              <a:t>Life cycle analysis of a pharmaceutical product</a:t>
            </a:r>
          </a:p>
        </p:txBody>
      </p:sp>
      <p:sp>
        <p:nvSpPr>
          <p:cNvPr id="6" name="Slide Number Placeholder 5">
            <a:extLst>
              <a:ext uri="{FF2B5EF4-FFF2-40B4-BE49-F238E27FC236}">
                <a16:creationId xmlns:a16="http://schemas.microsoft.com/office/drawing/2014/main" id="{2705CC93-7672-B278-4A84-0AB0F7221F04}"/>
              </a:ext>
            </a:extLst>
          </p:cNvPr>
          <p:cNvSpPr>
            <a:spLocks noGrp="1"/>
          </p:cNvSpPr>
          <p:nvPr>
            <p:ph type="sldNum" sz="quarter" idx="12"/>
          </p:nvPr>
        </p:nvSpPr>
        <p:spPr>
          <a:xfrm>
            <a:off x="8763926" y="5876412"/>
            <a:ext cx="2926080" cy="1397039"/>
          </a:xfrm>
        </p:spPr>
        <p:txBody>
          <a:bodyPr vert="horz" lIns="91440" tIns="45720" rIns="91440" bIns="45720" rtlCol="0" anchor="b">
            <a:normAutofit/>
          </a:bodyPr>
          <a:lstStyle/>
          <a:p>
            <a:pPr>
              <a:lnSpc>
                <a:spcPct val="90000"/>
              </a:lnSpc>
              <a:spcAft>
                <a:spcPts val="600"/>
              </a:spcAft>
            </a:pPr>
            <a:fld id="{58FB4751-880F-D840-AAA9-3A15815CC996}" type="slidenum">
              <a:rPr lang="en-US" sz="9500">
                <a:solidFill>
                  <a:srgbClr val="FFFFFF">
                    <a:alpha val="25000"/>
                  </a:srgbClr>
                </a:solidFill>
              </a:rPr>
              <a:pPr>
                <a:lnSpc>
                  <a:spcPct val="90000"/>
                </a:lnSpc>
                <a:spcAft>
                  <a:spcPts val="600"/>
                </a:spcAft>
              </a:pPr>
              <a:t>9</a:t>
            </a:fld>
            <a:endParaRPr lang="en-US" sz="9500">
              <a:solidFill>
                <a:srgbClr val="FFFFFF">
                  <a:alpha val="25000"/>
                </a:srgbClr>
              </a:solidFill>
            </a:endParaRPr>
          </a:p>
        </p:txBody>
      </p:sp>
      <p:graphicFrame>
        <p:nvGraphicFramePr>
          <p:cNvPr id="14" name="Content Placeholder 3" descr="Timeline Placeholder ">
            <a:extLst>
              <a:ext uri="{FF2B5EF4-FFF2-40B4-BE49-F238E27FC236}">
                <a16:creationId xmlns:a16="http://schemas.microsoft.com/office/drawing/2014/main" id="{8B282638-605F-AABF-CB34-2453951B1089}"/>
              </a:ext>
            </a:extLst>
          </p:cNvPr>
          <p:cNvGraphicFramePr>
            <a:graphicFrameLocks noGrp="1"/>
          </p:cNvGraphicFramePr>
          <p:nvPr>
            <p:ph idx="1"/>
            <p:extLst>
              <p:ext uri="{D42A27DB-BD31-4B8C-83A1-F6EECF244321}">
                <p14:modId xmlns:p14="http://schemas.microsoft.com/office/powerpoint/2010/main" val="3517301832"/>
              </p:ext>
            </p:extLst>
          </p:nvPr>
        </p:nvGraphicFramePr>
        <p:xfrm>
          <a:off x="676275" y="643468"/>
          <a:ext cx="10872258" cy="3501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13350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TM03457491[[fn=Metropolitan]]</Template>
  <TotalTime>17695</TotalTime>
  <Words>2608</Words>
  <Application>Microsoft Office PowerPoint</Application>
  <PresentationFormat>Widescreen</PresentationFormat>
  <Paragraphs>299</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Courier New</vt:lpstr>
      <vt:lpstr>Gill Sans Nova</vt:lpstr>
      <vt:lpstr>Metropolitan</vt:lpstr>
      <vt:lpstr>Medicines &amp; Sustainability</vt:lpstr>
      <vt:lpstr>agenda</vt:lpstr>
      <vt:lpstr>introduction</vt:lpstr>
      <vt:lpstr>introduction</vt:lpstr>
      <vt:lpstr>“The health of people around the world is at the mercy of a persistent fossil fuel addiction”</vt:lpstr>
      <vt:lpstr>Environmental impacts of medicines</vt:lpstr>
      <vt:lpstr>What do we mean by carbon footprint? </vt:lpstr>
      <vt:lpstr>Calculating carbon footprint</vt:lpstr>
      <vt:lpstr>Life cycle analysis of a pharmaceutical product</vt:lpstr>
      <vt:lpstr>Example:  dry powder inhaler</vt:lpstr>
      <vt:lpstr>How to calculate carbon footprint</vt:lpstr>
      <vt:lpstr>Calculating carbon footprint</vt:lpstr>
      <vt:lpstr>Top down</vt:lpstr>
      <vt:lpstr>Bottom Up</vt:lpstr>
      <vt:lpstr>Emissions factor database</vt:lpstr>
      <vt:lpstr>Emissions factor database</vt:lpstr>
      <vt:lpstr>PowerPoint Presentation</vt:lpstr>
      <vt:lpstr>Non-carbon impacts of medicines</vt:lpstr>
      <vt:lpstr>Pharmaceutical pollution is contaminating water on every continent on the planet</vt:lpstr>
      <vt:lpstr>Recycling medicines</vt:lpstr>
      <vt:lpstr>TerraCycle</vt:lpstr>
      <vt:lpstr>Pros &amp; Cons</vt:lpstr>
      <vt:lpstr>Teva Inhaler Recycling</vt:lpstr>
      <vt:lpstr>Case study: Leicester NHS Trust</vt:lpstr>
      <vt:lpstr>Pencycle</vt:lpstr>
      <vt:lpstr>What’s next?</vt:lpstr>
      <vt:lpstr>Greener NHS initiatives</vt:lpstr>
      <vt:lpstr>What could this look like?</vt:lpstr>
      <vt:lpstr>Resources available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Caroline Dalton</dc:creator>
  <cp:lastModifiedBy>Caroline Dalton</cp:lastModifiedBy>
  <cp:revision>148</cp:revision>
  <dcterms:created xsi:type="dcterms:W3CDTF">2022-10-18T20:36:35Z</dcterms:created>
  <dcterms:modified xsi:type="dcterms:W3CDTF">2022-11-08T11:38:53Z</dcterms:modified>
</cp:coreProperties>
</file>