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8BFFA-8867-B19A-CF5E-FF67777DF9BD}" name="Jennifer Smith" initials="JS" userId="ab788047900c272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71849" autoAdjust="0"/>
  </p:normalViewPr>
  <p:slideViewPr>
    <p:cSldViewPr snapToGrid="0">
      <p:cViewPr varScale="1">
        <p:scale>
          <a:sx n="75" d="100"/>
          <a:sy n="75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8260-6C50-42FF-9DDF-5AA6C6362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F01F3-59BB-44B6-8386-57F3E09B6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46A39-913F-4F91-B989-2627A429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991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https://future.nhs.uk/UKMedsInfoNetwk/view?objectId=31109200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4448D-A49D-4B3A-9CB0-AD4D9441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63FF-7142-4AAF-B963-C8F5F3092BB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79A9E-8571-4B74-8CF5-5321E52E23F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737" r="4415" b="11476"/>
          <a:stretch/>
        </p:blipFill>
        <p:spPr bwMode="auto">
          <a:xfrm>
            <a:off x="447040" y="141288"/>
            <a:ext cx="1788160" cy="1242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5EB99B-4DE0-4CE6-8AF9-0C2A367A9EB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660" y="180659"/>
            <a:ext cx="1638300" cy="941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08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FD00F-1011-48E3-AE46-A56ACFD4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C2645-9559-4083-A895-BC2250381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CF711-7F64-44AA-AAA4-153995455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A344-3E2D-41F8-904B-5445F3E6963F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1840-F68F-4FEF-A21F-0A5C19208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A194B-9BC6-4858-9151-6FAC0ED8A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63FF-7142-4AAF-B963-C8F5F3092BB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02615-1652-4325-B247-5769964996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wPNkxCc31Y" TargetMode="External"/><Relationship Id="rId2" Type="http://schemas.openxmlformats.org/officeDocument/2006/relationships/hyperlink" Target="https://irmis.wales.nhs.uk/Login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8C51-AD32-4DC2-B1F8-A41AA3E16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70" y="1423837"/>
            <a:ext cx="9144000" cy="1870944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 in Medicines Information Scheme (IRMIS)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9339E-78B5-4621-A63A-F7A94D614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9404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b="1" dirty="0"/>
              <a:t>Q4: October to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64915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FA36-25AF-4C6D-9D9D-F0133B66C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algn="r"/>
            <a:r>
              <a:rPr lang="en-GB" sz="8000" b="1">
                <a:solidFill>
                  <a:srgbClr val="FFFFFF"/>
                </a:solidFill>
              </a:rPr>
              <a:t>The stats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5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63C1F2-8BE6-24BD-E84A-7500271C8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21748"/>
              </p:ext>
            </p:extLst>
          </p:nvPr>
        </p:nvGraphicFramePr>
        <p:xfrm>
          <a:off x="5447322" y="536712"/>
          <a:ext cx="6455221" cy="5973418"/>
        </p:xfrm>
        <a:graphic>
          <a:graphicData uri="http://schemas.openxmlformats.org/drawingml/2006/table">
            <a:tbl>
              <a:tblPr firstRow="1" firstCol="1" bandRow="1"/>
              <a:tblGrid>
                <a:gridCol w="2883526">
                  <a:extLst>
                    <a:ext uri="{9D8B030D-6E8A-4147-A177-3AD203B41FA5}">
                      <a16:colId xmlns:a16="http://schemas.microsoft.com/office/drawing/2014/main" val="2527718174"/>
                    </a:ext>
                  </a:extLst>
                </a:gridCol>
                <a:gridCol w="3571695">
                  <a:extLst>
                    <a:ext uri="{9D8B030D-6E8A-4147-A177-3AD203B41FA5}">
                      <a16:colId xmlns:a16="http://schemas.microsoft.com/office/drawing/2014/main" val="2731626343"/>
                    </a:ext>
                  </a:extLst>
                </a:gridCol>
              </a:tblGrid>
              <a:tr h="945656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D9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Enquiries</a:t>
                      </a:r>
                      <a:endParaRPr lang="en-GB" sz="2000" b="0" i="0" u="none" strike="noStrike" dirty="0">
                        <a:effectLst/>
                        <a:highlight>
                          <a:srgbClr val="C6D9F1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25967" marR="125967" marT="174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D9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Publications/Pro-active work</a:t>
                      </a:r>
                      <a:endParaRPr lang="en-GB" sz="2000" b="0" i="0" u="none" strike="noStrike" dirty="0">
                        <a:effectLst/>
                        <a:highlight>
                          <a:srgbClr val="C6D9F1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25967" marR="125967" marT="174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93284"/>
                  </a:ext>
                </a:extLst>
              </a:tr>
              <a:tr h="805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for this period: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for this period: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564947"/>
                  </a:ext>
                </a:extLst>
              </a:tr>
              <a:tr h="945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errors: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errors: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520261"/>
                  </a:ext>
                </a:extLst>
              </a:tr>
              <a:tr h="945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near misses: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near misses: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72826"/>
                  </a:ext>
                </a:extLst>
              </a:tr>
              <a:tr h="945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related to data: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related to data: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68147"/>
                  </a:ext>
                </a:extLst>
              </a:tr>
              <a:tr h="138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related to advice: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related to advice: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316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79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E942-F6B9-4CD3-A3F5-8AE437967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671" y="485549"/>
            <a:ext cx="7870372" cy="137590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Top 3 QRMG recommendations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6528C4-3FC8-466F-8017-6788AF650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58260"/>
              </p:ext>
            </p:extLst>
          </p:nvPr>
        </p:nvGraphicFramePr>
        <p:xfrm>
          <a:off x="1752600" y="2158999"/>
          <a:ext cx="8915400" cy="4213451"/>
        </p:xfrm>
        <a:graphic>
          <a:graphicData uri="http://schemas.openxmlformats.org/drawingml/2006/table">
            <a:tbl>
              <a:tblPr firstRow="1" firstCol="1" bandRow="1"/>
              <a:tblGrid>
                <a:gridCol w="8915400">
                  <a:extLst>
                    <a:ext uri="{9D8B030D-6E8A-4147-A177-3AD203B41FA5}">
                      <a16:colId xmlns:a16="http://schemas.microsoft.com/office/drawing/2014/main" val="2648611098"/>
                    </a:ext>
                  </a:extLst>
                </a:gridCol>
              </a:tblGrid>
              <a:tr h="4213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this quarter: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the risk of writing the wrong drug name by using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TALLman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lettering, repeating the question back to the telephone user, having a colleague proofread your answer and adding information such as dosage, formulation and indication.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Obtain written manufacturers information before you give out an answer that relies on their data, such as temperature excursion data.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researching and answering enquiries whilst the caller is on hold and prioritise work by clinical need.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6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40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7D78-3E48-4E48-A142-13DADE047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47445B3-DB66-4BA0-9262-FA7820463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Most errors involved: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Communication problems</a:t>
            </a:r>
            <a:endParaRPr lang="en-US" sz="200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algn="l">
              <a:spcAft>
                <a:spcPts val="10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effectLst/>
              </a:rPr>
              <a:t>The top enquiry types associated with the incidents were administration and dosage.</a:t>
            </a:r>
          </a:p>
          <a:p>
            <a:pPr indent="-2286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algn="l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Most incidents were errors and their potential impact on patient safety was negligible to minor.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9641B9D4-5529-5974-7A42-8DF03E70F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B1381-FA66-4E19-8D5E-978FFCC03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Q4 2024 Enquiry Incident Examples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2EBEB92-520C-4204-A92E-B4A0A52BA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2337" y="272144"/>
            <a:ext cx="5548549" cy="6270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Mishearing hypothyroidism for hyperthyroidism.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Mishearing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sulfon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blue for methylene blue.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Incorrectly 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dvising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phytomenadione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be halal.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incidents where research was done whilst callers were on hold and incorrect answers given.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Writing about levobupivacaine instead of bupivacaine.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Researching an interaction with bisoprolol instead of edoxaban.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Researching an interaction with cannabis instead of cocaine.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Miscalculating the amount of zinc in supplements.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Miscalculating the safe amount of propylene glycol for ingestion.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4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754E-9897-8C49-3596-7DEBDFDF1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50504"/>
            <a:ext cx="11280913" cy="514847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Announcement</a:t>
            </a:r>
            <a:b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en-GB" sz="3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IRMIS database</a:t>
            </a: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being retired on </a:t>
            </a:r>
            <a: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</a:t>
            </a:r>
            <a:r>
              <a:rPr lang="en-GB" sz="32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March 2025.</a:t>
            </a:r>
            <a:b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the MS form at </a:t>
            </a:r>
            <a:r>
              <a:rPr lang="en-GB" sz="3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https://forms.office.com/e/wPNkxCc31Y</a:t>
            </a: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submit errors and near misses associated with enquiries</a:t>
            </a:r>
            <a:b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Bookmark the MS link and amend any in house guidance before the end of March.</a:t>
            </a:r>
            <a:b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 incident submission form coming soon.</a:t>
            </a:r>
            <a:endParaRPr lang="en-GB" sz="3200" dirty="0"/>
          </a:p>
        </p:txBody>
      </p:sp>
      <p:pic>
        <p:nvPicPr>
          <p:cNvPr id="4" name="Picture 3" descr="A qr code with a row of pills&#10;&#10;Description automatically generated">
            <a:extLst>
              <a:ext uri="{FF2B5EF4-FFF2-40B4-BE49-F238E27FC236}">
                <a16:creationId xmlns:a16="http://schemas.microsoft.com/office/drawing/2014/main" id="{7A661D7B-13E2-D32A-30F6-9F25AB80C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t="31515" r="19697" b="10101"/>
          <a:stretch/>
        </p:blipFill>
        <p:spPr>
          <a:xfrm>
            <a:off x="6553200" y="332510"/>
            <a:ext cx="3073550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1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357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Incident in Medicines Information Scheme (IRMIS)</vt:lpstr>
      <vt:lpstr>The stats</vt:lpstr>
      <vt:lpstr>Top 3 QRMG recommendations</vt:lpstr>
      <vt:lpstr>Comments</vt:lpstr>
      <vt:lpstr>Q4 2024 Enquiry Incident Examples</vt:lpstr>
      <vt:lpstr>Important Announcement   - The IRMIS database is being retired on 31st March 2025. - Use the MS form at https://forms.office.com/e/wPNkxCc31Y to submit errors and near misses associated with enquiries - Bookmark the MS link and amend any in house guidance before the end of March.  Publication incident submission form coming soon.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HUSAIN, Iram (LONDON NORTH WEST UNIVERSITY HEALTHCARE NHS TRUST)</dc:creator>
  <cp:lastModifiedBy>HUSAIN, Iram (LONDON NORTH WEST UNIVERSITY HEALTHCARE NHS TRUST)</cp:lastModifiedBy>
  <cp:revision>29</cp:revision>
  <dcterms:created xsi:type="dcterms:W3CDTF">2022-03-08T11:18:28Z</dcterms:created>
  <dcterms:modified xsi:type="dcterms:W3CDTF">2025-03-11T13:47:33Z</dcterms:modified>
</cp:coreProperties>
</file>