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6" r:id="rId4"/>
  </p:sldMasterIdLst>
  <p:sldIdLst>
    <p:sldId id="256" r:id="rId5"/>
    <p:sldId id="257" r:id="rId6"/>
    <p:sldId id="258" r:id="rId7"/>
    <p:sldId id="259" r:id="rId8"/>
    <p:sldId id="260"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7" autoAdjust="0"/>
    <p:restoredTop sz="94660"/>
  </p:normalViewPr>
  <p:slideViewPr>
    <p:cSldViewPr snapToGrid="0">
      <p:cViewPr varScale="1">
        <p:scale>
          <a:sx n="66" d="100"/>
          <a:sy n="66" d="100"/>
        </p:scale>
        <p:origin x="408" y="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ie Waghorn" userId="968a0437f5b361bd" providerId="LiveId" clId="{737DCC7B-21E5-44B0-A95F-F61FD6CBB7CF}"/>
    <pc:docChg chg="modSld">
      <pc:chgData name="Katie Waghorn" userId="968a0437f5b361bd" providerId="LiveId" clId="{737DCC7B-21E5-44B0-A95F-F61FD6CBB7CF}" dt="2020-08-16T13:13:44.179" v="57" actId="20577"/>
      <pc:docMkLst>
        <pc:docMk/>
      </pc:docMkLst>
      <pc:sldChg chg="addSp modSp mod">
        <pc:chgData name="Katie Waghorn" userId="968a0437f5b361bd" providerId="LiveId" clId="{737DCC7B-21E5-44B0-A95F-F61FD6CBB7CF}" dt="2020-08-15T12:47:58.646" v="12" actId="207"/>
        <pc:sldMkLst>
          <pc:docMk/>
          <pc:sldMk cId="1174878216" sldId="256"/>
        </pc:sldMkLst>
        <pc:spChg chg="mod">
          <ac:chgData name="Katie Waghorn" userId="968a0437f5b361bd" providerId="LiveId" clId="{737DCC7B-21E5-44B0-A95F-F61FD6CBB7CF}" dt="2020-08-15T12:47:58.646" v="12" actId="207"/>
          <ac:spMkLst>
            <pc:docMk/>
            <pc:sldMk cId="1174878216" sldId="256"/>
            <ac:spMk id="3" creationId="{8DB72C1B-57C9-4DB1-A2CA-FC37DC8571B9}"/>
          </ac:spMkLst>
        </pc:spChg>
        <pc:spChg chg="add mod">
          <ac:chgData name="Katie Waghorn" userId="968a0437f5b361bd" providerId="LiveId" clId="{737DCC7B-21E5-44B0-A95F-F61FD6CBB7CF}" dt="2020-08-15T12:47:45.595" v="11" actId="1076"/>
          <ac:spMkLst>
            <pc:docMk/>
            <pc:sldMk cId="1174878216" sldId="256"/>
            <ac:spMk id="10" creationId="{D1764421-78E3-49FA-9C18-F49EE19332A4}"/>
          </ac:spMkLst>
        </pc:spChg>
      </pc:sldChg>
      <pc:sldChg chg="modSp">
        <pc:chgData name="Katie Waghorn" userId="968a0437f5b361bd" providerId="LiveId" clId="{737DCC7B-21E5-44B0-A95F-F61FD6CBB7CF}" dt="2020-08-16T13:13:44.179" v="57" actId="20577"/>
        <pc:sldMkLst>
          <pc:docMk/>
          <pc:sldMk cId="2675703147" sldId="260"/>
        </pc:sldMkLst>
        <pc:graphicFrameChg chg="mod">
          <ac:chgData name="Katie Waghorn" userId="968a0437f5b361bd" providerId="LiveId" clId="{737DCC7B-21E5-44B0-A95F-F61FD6CBB7CF}" dt="2020-08-16T13:13:44.179" v="57" actId="20577"/>
          <ac:graphicFrameMkLst>
            <pc:docMk/>
            <pc:sldMk cId="2675703147" sldId="260"/>
            <ac:graphicFrameMk id="45" creationId="{1F6BE182-1C6E-4406-80ED-A670A736635D}"/>
          </ac:graphicFrameMkLst>
        </pc:graphicFrame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oleObject" Target="file:///\\ari-homes-01\homes\waghok\My%20Documents\Pre-Reg\Audit\Data%20Collection%20Tool%20Spreadsheet.xlsm"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val>
            <c:numRef>
              <c:f>'Weekly Time per Enq'!$B$3:$I$3</c:f>
              <c:numCache>
                <c:formatCode>General</c:formatCode>
                <c:ptCount val="8"/>
                <c:pt idx="0">
                  <c:v>1</c:v>
                </c:pt>
                <c:pt idx="1">
                  <c:v>2</c:v>
                </c:pt>
                <c:pt idx="2">
                  <c:v>3</c:v>
                </c:pt>
                <c:pt idx="3">
                  <c:v>4</c:v>
                </c:pt>
                <c:pt idx="4">
                  <c:v>5</c:v>
                </c:pt>
                <c:pt idx="5">
                  <c:v>6</c:v>
                </c:pt>
                <c:pt idx="6">
                  <c:v>7</c:v>
                </c:pt>
                <c:pt idx="7">
                  <c:v>8</c:v>
                </c:pt>
              </c:numCache>
            </c:numRef>
          </c:val>
          <c:extLst>
            <c:ext xmlns:c16="http://schemas.microsoft.com/office/drawing/2014/chart" uri="{C3380CC4-5D6E-409C-BE32-E72D297353CC}">
              <c16:uniqueId val="{00000000-3A1A-4E09-93E5-147EA7CB7E9A}"/>
            </c:ext>
          </c:extLst>
        </c:ser>
        <c:ser>
          <c:idx val="1"/>
          <c:order val="1"/>
          <c:val>
            <c:numRef>
              <c:f>'Weekly Time per Enq'!$B$4:$I$4</c:f>
              <c:numCache>
                <c:formatCode>General</c:formatCode>
                <c:ptCount val="8"/>
                <c:pt idx="0">
                  <c:v>206.07959999999989</c:v>
                </c:pt>
                <c:pt idx="1">
                  <c:v>189.09900000000002</c:v>
                </c:pt>
                <c:pt idx="2">
                  <c:v>169.5505</c:v>
                </c:pt>
                <c:pt idx="3">
                  <c:v>168.8158</c:v>
                </c:pt>
                <c:pt idx="4">
                  <c:v>141.554</c:v>
                </c:pt>
                <c:pt idx="5">
                  <c:v>136.6062</c:v>
                </c:pt>
                <c:pt idx="6">
                  <c:v>158.78220000000007</c:v>
                </c:pt>
                <c:pt idx="7">
                  <c:v>124.0265</c:v>
                </c:pt>
              </c:numCache>
            </c:numRef>
          </c:val>
          <c:extLst>
            <c:ext xmlns:c16="http://schemas.microsoft.com/office/drawing/2014/chart" uri="{C3380CC4-5D6E-409C-BE32-E72D297353CC}">
              <c16:uniqueId val="{00000001-3A1A-4E09-93E5-147EA7CB7E9A}"/>
            </c:ext>
          </c:extLst>
        </c:ser>
        <c:ser>
          <c:idx val="2"/>
          <c:order val="2"/>
          <c:spPr>
            <a:solidFill>
              <a:srgbClr val="FFC000"/>
            </a:solidFill>
          </c:spPr>
          <c:val>
            <c:numRef>
              <c:f>'Weekly Time per Enq'!$B$5:$I$5</c:f>
              <c:numCache>
                <c:formatCode>General</c:formatCode>
                <c:ptCount val="8"/>
                <c:pt idx="0">
                  <c:v>256.40960000000001</c:v>
                </c:pt>
                <c:pt idx="1">
                  <c:v>217.63900000000001</c:v>
                </c:pt>
                <c:pt idx="2">
                  <c:v>195.79050000000001</c:v>
                </c:pt>
                <c:pt idx="3">
                  <c:v>204.3458</c:v>
                </c:pt>
                <c:pt idx="4">
                  <c:v>178.494</c:v>
                </c:pt>
                <c:pt idx="5">
                  <c:v>158.9162</c:v>
                </c:pt>
                <c:pt idx="6">
                  <c:v>201.68220000000011</c:v>
                </c:pt>
                <c:pt idx="7">
                  <c:v>147.34450000000001</c:v>
                </c:pt>
              </c:numCache>
            </c:numRef>
          </c:val>
          <c:extLst>
            <c:ext xmlns:c16="http://schemas.microsoft.com/office/drawing/2014/chart" uri="{C3380CC4-5D6E-409C-BE32-E72D297353CC}">
              <c16:uniqueId val="{00000002-3A1A-4E09-93E5-147EA7CB7E9A}"/>
            </c:ext>
          </c:extLst>
        </c:ser>
        <c:ser>
          <c:idx val="3"/>
          <c:order val="3"/>
          <c:spPr>
            <a:solidFill>
              <a:srgbClr val="00B050"/>
            </a:solidFill>
          </c:spPr>
          <c:val>
            <c:numRef>
              <c:f>'Weekly Time per Enq'!$B$6:$I$6</c:f>
              <c:numCache>
                <c:formatCode>General</c:formatCode>
                <c:ptCount val="8"/>
                <c:pt idx="0">
                  <c:v>155.74959999999987</c:v>
                </c:pt>
                <c:pt idx="1">
                  <c:v>117.759</c:v>
                </c:pt>
                <c:pt idx="2">
                  <c:v>143.31050000000002</c:v>
                </c:pt>
                <c:pt idx="3">
                  <c:v>133.64579999999998</c:v>
                </c:pt>
                <c:pt idx="4">
                  <c:v>105.41400000000006</c:v>
                </c:pt>
                <c:pt idx="5">
                  <c:v>114.29620000000006</c:v>
                </c:pt>
                <c:pt idx="6">
                  <c:v>115.8822</c:v>
                </c:pt>
                <c:pt idx="7">
                  <c:v>100.5085</c:v>
                </c:pt>
              </c:numCache>
            </c:numRef>
          </c:val>
          <c:extLst>
            <c:ext xmlns:c16="http://schemas.microsoft.com/office/drawing/2014/chart" uri="{C3380CC4-5D6E-409C-BE32-E72D297353CC}">
              <c16:uniqueId val="{00000003-3A1A-4E09-93E5-147EA7CB7E9A}"/>
            </c:ext>
          </c:extLst>
        </c:ser>
        <c:dLbls>
          <c:showLegendKey val="0"/>
          <c:showVal val="0"/>
          <c:showCatName val="0"/>
          <c:showSerName val="0"/>
          <c:showPercent val="0"/>
          <c:showBubbleSize val="0"/>
        </c:dLbls>
        <c:axId val="305966624"/>
        <c:axId val="305970152"/>
      </c:areaChart>
      <c:catAx>
        <c:axId val="305966624"/>
        <c:scaling>
          <c:orientation val="minMax"/>
        </c:scaling>
        <c:delete val="0"/>
        <c:axPos val="b"/>
        <c:title>
          <c:tx>
            <c:rich>
              <a:bodyPr/>
              <a:lstStyle/>
              <a:p>
                <a:pPr>
                  <a:defRPr/>
                </a:pPr>
                <a:r>
                  <a:rPr lang="en-US" sz="1400" b="1" i="0" baseline="0">
                    <a:latin typeface="Verdana" pitchFamily="34" charset="0"/>
                    <a:ea typeface="Verdana" pitchFamily="34" charset="0"/>
                    <a:cs typeface="Verdana" pitchFamily="34" charset="0"/>
                  </a:rPr>
                  <a:t>Week of Enquiry</a:t>
                </a:r>
                <a:endParaRPr lang="en-GB" sz="800">
                  <a:latin typeface="Verdana" pitchFamily="34" charset="0"/>
                  <a:ea typeface="Verdana" pitchFamily="34" charset="0"/>
                  <a:cs typeface="Verdana" pitchFamily="34" charset="0"/>
                </a:endParaRPr>
              </a:p>
            </c:rich>
          </c:tx>
          <c:overlay val="0"/>
        </c:title>
        <c:majorTickMark val="out"/>
        <c:minorTickMark val="none"/>
        <c:tickLblPos val="nextTo"/>
        <c:crossAx val="305970152"/>
        <c:crosses val="autoZero"/>
        <c:auto val="1"/>
        <c:lblAlgn val="ctr"/>
        <c:lblOffset val="100"/>
        <c:noMultiLvlLbl val="0"/>
      </c:catAx>
      <c:valAx>
        <c:axId val="305970152"/>
        <c:scaling>
          <c:orientation val="minMax"/>
        </c:scaling>
        <c:delete val="0"/>
        <c:axPos val="l"/>
        <c:title>
          <c:tx>
            <c:rich>
              <a:bodyPr rot="-5400000" vert="horz"/>
              <a:lstStyle/>
              <a:p>
                <a:pPr marL="0" marR="0" indent="0" algn="ctr" defTabSz="914400" rtl="0" eaLnBrk="1" fontAlgn="auto" latinLnBrk="0" hangingPunct="1">
                  <a:lnSpc>
                    <a:spcPct val="100000"/>
                  </a:lnSpc>
                  <a:spcBef>
                    <a:spcPts val="0"/>
                  </a:spcBef>
                  <a:spcAft>
                    <a:spcPts val="0"/>
                  </a:spcAft>
                  <a:buClrTx/>
                  <a:buSzTx/>
                  <a:buFontTx/>
                  <a:buNone/>
                  <a:tabLst/>
                  <a:defRPr sz="1000" b="1" i="0" u="none" strike="noStrike" kern="1200" baseline="0">
                    <a:solidFill>
                      <a:sysClr val="windowText" lastClr="000000"/>
                    </a:solidFill>
                    <a:latin typeface="+mn-lt"/>
                    <a:ea typeface="+mn-ea"/>
                    <a:cs typeface="+mn-cs"/>
                  </a:defRPr>
                </a:pPr>
                <a:r>
                  <a:rPr lang="en-GB" sz="1050" b="1" i="0" baseline="0">
                    <a:latin typeface="Verdana" pitchFamily="34" charset="0"/>
                    <a:ea typeface="Verdana" pitchFamily="34" charset="0"/>
                    <a:cs typeface="Verdana" pitchFamily="34" charset="0"/>
                  </a:rPr>
                  <a:t>Average Time to Complete Enquiry (minutes)</a:t>
                </a:r>
              </a:p>
              <a:p>
                <a:pPr marL="0" marR="0" indent="0" algn="ctr" defTabSz="914400" rtl="0" eaLnBrk="1" fontAlgn="auto" latinLnBrk="0" hangingPunct="1">
                  <a:lnSpc>
                    <a:spcPct val="100000"/>
                  </a:lnSpc>
                  <a:spcBef>
                    <a:spcPts val="0"/>
                  </a:spcBef>
                  <a:spcAft>
                    <a:spcPts val="0"/>
                  </a:spcAft>
                  <a:buClrTx/>
                  <a:buSzTx/>
                  <a:buFontTx/>
                  <a:buNone/>
                  <a:tabLst/>
                  <a:defRPr sz="1000" b="1" i="0" u="none" strike="noStrike" kern="1200" baseline="0">
                    <a:solidFill>
                      <a:sysClr val="windowText" lastClr="000000"/>
                    </a:solidFill>
                    <a:latin typeface="+mn-lt"/>
                    <a:ea typeface="+mn-ea"/>
                    <a:cs typeface="+mn-cs"/>
                  </a:defRPr>
                </a:pPr>
                <a:r>
                  <a:rPr lang="en-GB" baseline="0">
                    <a:solidFill>
                      <a:schemeClr val="bg1"/>
                    </a:solidFill>
                  </a:rPr>
                  <a:t>Enquiry (minutes)</a:t>
                </a:r>
                <a:endParaRPr lang="en-GB">
                  <a:solidFill>
                    <a:schemeClr val="bg1"/>
                  </a:solidFill>
                </a:endParaRPr>
              </a:p>
            </c:rich>
          </c:tx>
          <c:overlay val="0"/>
        </c:title>
        <c:numFmt formatCode="General" sourceLinked="1"/>
        <c:majorTickMark val="out"/>
        <c:minorTickMark val="none"/>
        <c:tickLblPos val="nextTo"/>
        <c:crossAx val="305966624"/>
        <c:crosses val="autoZero"/>
        <c:crossBetween val="midCat"/>
      </c:valAx>
      <c:spPr>
        <a:solidFill>
          <a:srgbClr val="FF0000"/>
        </a:solidFill>
      </c:spPr>
    </c:plotArea>
    <c:plotVisOnly val="1"/>
    <c:dispBlanksAs val="zero"/>
    <c:showDLblsOverMax val="0"/>
  </c:chart>
  <c:spPr>
    <a:ln w="9525">
      <a:solidFill>
        <a:schemeClr val="tx1"/>
      </a:solidFill>
    </a:ln>
  </c:sp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724160-4C21-4A49-A0BF-3F9F7C242009}" type="doc">
      <dgm:prSet loTypeId="urn:microsoft.com/office/officeart/2005/8/layout/venn3" loCatId="relationship" qsTypeId="urn:microsoft.com/office/officeart/2005/8/quickstyle/simple1" qsCatId="simple" csTypeId="urn:microsoft.com/office/officeart/2005/8/colors/colorful2" csCatId="colorful" phldr="1"/>
      <dgm:spPr/>
      <dgm:t>
        <a:bodyPr/>
        <a:lstStyle/>
        <a:p>
          <a:endParaRPr lang="en-GB"/>
        </a:p>
      </dgm:t>
    </dgm:pt>
    <dgm:pt modelId="{F1F856EF-4700-45B8-B270-851FCB9318FE}">
      <dgm:prSet phldrT="[Text]" custT="1"/>
      <dgm:spPr/>
      <dgm:t>
        <a:bodyPr/>
        <a:lstStyle/>
        <a:p>
          <a:pPr>
            <a:buFont typeface="Arial" panose="020B0604020202020204" pitchFamily="34" charset="0"/>
            <a:buNone/>
          </a:pPr>
          <a:r>
            <a:rPr lang="en-GB" sz="2000" dirty="0"/>
            <a:t>Rotational pharmacists spend </a:t>
          </a:r>
          <a:r>
            <a:rPr lang="en-GB" sz="2000" b="1" dirty="0"/>
            <a:t>3 months </a:t>
          </a:r>
          <a:r>
            <a:rPr lang="en-GB" sz="2000" dirty="0"/>
            <a:t>in the Grampian MI centre answering enquiries.</a:t>
          </a:r>
        </a:p>
      </dgm:t>
    </dgm:pt>
    <dgm:pt modelId="{7329FEB7-3375-4D71-A201-3914A9373721}" type="parTrans" cxnId="{83D8237C-E430-4C1D-83C1-8C3C83E8ACC1}">
      <dgm:prSet/>
      <dgm:spPr/>
      <dgm:t>
        <a:bodyPr/>
        <a:lstStyle/>
        <a:p>
          <a:endParaRPr lang="en-GB"/>
        </a:p>
      </dgm:t>
    </dgm:pt>
    <dgm:pt modelId="{BC4E9CDF-FE71-4EED-9287-EA46D959C954}" type="sibTrans" cxnId="{83D8237C-E430-4C1D-83C1-8C3C83E8ACC1}">
      <dgm:prSet/>
      <dgm:spPr/>
      <dgm:t>
        <a:bodyPr/>
        <a:lstStyle/>
        <a:p>
          <a:endParaRPr lang="en-GB"/>
        </a:p>
      </dgm:t>
    </dgm:pt>
    <dgm:pt modelId="{256EF2E1-0E2D-461A-B155-304129E5E79B}">
      <dgm:prSet phldrT="[Text]" custT="1"/>
      <dgm:spPr/>
      <dgm:t>
        <a:bodyPr/>
        <a:lstStyle/>
        <a:p>
          <a:r>
            <a:rPr lang="en-GB" sz="2000" dirty="0"/>
            <a:t>After </a:t>
          </a:r>
          <a:r>
            <a:rPr lang="en-GB" sz="2000" b="1" dirty="0"/>
            <a:t>8 weeks</a:t>
          </a:r>
          <a:r>
            <a:rPr lang="en-GB" sz="2000" dirty="0"/>
            <a:t> of working, the pharmacists are hoped to become </a:t>
          </a:r>
          <a:r>
            <a:rPr lang="en-GB" sz="2000" b="1" dirty="0"/>
            <a:t>“off-check” (OC) </a:t>
          </a:r>
          <a:r>
            <a:rPr lang="en-GB" sz="2000" dirty="0"/>
            <a:t>– meaning that their work does not need to be checked prior to being sent to an enquirer.</a:t>
          </a:r>
        </a:p>
      </dgm:t>
    </dgm:pt>
    <dgm:pt modelId="{549F394C-8E66-49E8-B798-2D133A5A4C66}" type="parTrans" cxnId="{E56BE32C-2759-4C0B-A1C3-31244F4CCACF}">
      <dgm:prSet/>
      <dgm:spPr/>
      <dgm:t>
        <a:bodyPr/>
        <a:lstStyle/>
        <a:p>
          <a:endParaRPr lang="en-GB"/>
        </a:p>
      </dgm:t>
    </dgm:pt>
    <dgm:pt modelId="{AC8FFF63-7E4B-408F-90B5-0DF424E91FE1}" type="sibTrans" cxnId="{E56BE32C-2759-4C0B-A1C3-31244F4CCACF}">
      <dgm:prSet/>
      <dgm:spPr/>
      <dgm:t>
        <a:bodyPr/>
        <a:lstStyle/>
        <a:p>
          <a:endParaRPr lang="en-GB"/>
        </a:p>
      </dgm:t>
    </dgm:pt>
    <dgm:pt modelId="{858DFFEA-F748-455E-97DD-469BDEA72671}">
      <dgm:prSet phldrT="[Text]" custT="1"/>
      <dgm:spPr/>
      <dgm:t>
        <a:bodyPr/>
        <a:lstStyle/>
        <a:p>
          <a:r>
            <a:rPr lang="en-GB" sz="2000" dirty="0"/>
            <a:t>Senior staff have identified that those who spend </a:t>
          </a:r>
          <a:r>
            <a:rPr lang="en-GB" sz="2000" b="1" dirty="0"/>
            <a:t>longer than average on an enquiry</a:t>
          </a:r>
          <a:r>
            <a:rPr lang="en-GB" sz="2000" dirty="0"/>
            <a:t> tend to take </a:t>
          </a:r>
          <a:r>
            <a:rPr lang="en-GB" sz="2000" b="1" dirty="0"/>
            <a:t>longer to become OC</a:t>
          </a:r>
          <a:r>
            <a:rPr lang="en-GB" sz="2000" dirty="0"/>
            <a:t>.</a:t>
          </a:r>
        </a:p>
      </dgm:t>
    </dgm:pt>
    <dgm:pt modelId="{DFC5DB8F-5B3D-40D8-8241-2B2EA20F60B1}" type="parTrans" cxnId="{473BEA85-4EFC-4F2D-8731-1A7AFE3182C5}">
      <dgm:prSet/>
      <dgm:spPr/>
      <dgm:t>
        <a:bodyPr/>
        <a:lstStyle/>
        <a:p>
          <a:endParaRPr lang="en-GB"/>
        </a:p>
      </dgm:t>
    </dgm:pt>
    <dgm:pt modelId="{77C1E2B6-F8B4-44DD-BA4F-ACEF1D80CF89}" type="sibTrans" cxnId="{473BEA85-4EFC-4F2D-8731-1A7AFE3182C5}">
      <dgm:prSet/>
      <dgm:spPr/>
      <dgm:t>
        <a:bodyPr/>
        <a:lstStyle/>
        <a:p>
          <a:endParaRPr lang="en-GB"/>
        </a:p>
      </dgm:t>
    </dgm:pt>
    <dgm:pt modelId="{C5A1C9A6-A10F-4A7C-8FD4-ACAF3A08F16D}" type="pres">
      <dgm:prSet presAssocID="{77724160-4C21-4A49-A0BF-3F9F7C242009}" presName="Name0" presStyleCnt="0">
        <dgm:presLayoutVars>
          <dgm:dir/>
          <dgm:resizeHandles val="exact"/>
        </dgm:presLayoutVars>
      </dgm:prSet>
      <dgm:spPr/>
      <dgm:t>
        <a:bodyPr/>
        <a:lstStyle/>
        <a:p>
          <a:endParaRPr lang="en-GB"/>
        </a:p>
      </dgm:t>
    </dgm:pt>
    <dgm:pt modelId="{B6B8503A-2B63-435E-8D67-8AE3A9E70A90}" type="pres">
      <dgm:prSet presAssocID="{F1F856EF-4700-45B8-B270-851FCB9318FE}" presName="Name5" presStyleLbl="vennNode1" presStyleIdx="0" presStyleCnt="3">
        <dgm:presLayoutVars>
          <dgm:bulletEnabled val="1"/>
        </dgm:presLayoutVars>
      </dgm:prSet>
      <dgm:spPr/>
      <dgm:t>
        <a:bodyPr/>
        <a:lstStyle/>
        <a:p>
          <a:endParaRPr lang="en-GB"/>
        </a:p>
      </dgm:t>
    </dgm:pt>
    <dgm:pt modelId="{D0D83E57-735D-4E32-BA0A-845F6E0DB954}" type="pres">
      <dgm:prSet presAssocID="{BC4E9CDF-FE71-4EED-9287-EA46D959C954}" presName="space" presStyleCnt="0"/>
      <dgm:spPr/>
    </dgm:pt>
    <dgm:pt modelId="{A0D963DB-3E38-4A6E-90B8-41D31E7BF92D}" type="pres">
      <dgm:prSet presAssocID="{256EF2E1-0E2D-461A-B155-304129E5E79B}" presName="Name5" presStyleLbl="vennNode1" presStyleIdx="1" presStyleCnt="3">
        <dgm:presLayoutVars>
          <dgm:bulletEnabled val="1"/>
        </dgm:presLayoutVars>
      </dgm:prSet>
      <dgm:spPr/>
      <dgm:t>
        <a:bodyPr/>
        <a:lstStyle/>
        <a:p>
          <a:endParaRPr lang="en-GB"/>
        </a:p>
      </dgm:t>
    </dgm:pt>
    <dgm:pt modelId="{0552944D-382E-49D7-9E8B-CDA9C4774FE1}" type="pres">
      <dgm:prSet presAssocID="{AC8FFF63-7E4B-408F-90B5-0DF424E91FE1}" presName="space" presStyleCnt="0"/>
      <dgm:spPr/>
    </dgm:pt>
    <dgm:pt modelId="{C83C383E-861B-430F-9430-0CBC79737F71}" type="pres">
      <dgm:prSet presAssocID="{858DFFEA-F748-455E-97DD-469BDEA72671}" presName="Name5" presStyleLbl="vennNode1" presStyleIdx="2" presStyleCnt="3">
        <dgm:presLayoutVars>
          <dgm:bulletEnabled val="1"/>
        </dgm:presLayoutVars>
      </dgm:prSet>
      <dgm:spPr/>
      <dgm:t>
        <a:bodyPr/>
        <a:lstStyle/>
        <a:p>
          <a:endParaRPr lang="en-GB"/>
        </a:p>
      </dgm:t>
    </dgm:pt>
  </dgm:ptLst>
  <dgm:cxnLst>
    <dgm:cxn modelId="{2895FA93-7722-47B9-B3A3-0FF143D1069F}" type="presOf" srcId="{256EF2E1-0E2D-461A-B155-304129E5E79B}" destId="{A0D963DB-3E38-4A6E-90B8-41D31E7BF92D}" srcOrd="0" destOrd="0" presId="urn:microsoft.com/office/officeart/2005/8/layout/venn3"/>
    <dgm:cxn modelId="{473BEA85-4EFC-4F2D-8731-1A7AFE3182C5}" srcId="{77724160-4C21-4A49-A0BF-3F9F7C242009}" destId="{858DFFEA-F748-455E-97DD-469BDEA72671}" srcOrd="2" destOrd="0" parTransId="{DFC5DB8F-5B3D-40D8-8241-2B2EA20F60B1}" sibTransId="{77C1E2B6-F8B4-44DD-BA4F-ACEF1D80CF89}"/>
    <dgm:cxn modelId="{02DEB657-762B-40B8-9361-A532C6DA6FF6}" type="presOf" srcId="{858DFFEA-F748-455E-97DD-469BDEA72671}" destId="{C83C383E-861B-430F-9430-0CBC79737F71}" srcOrd="0" destOrd="0" presId="urn:microsoft.com/office/officeart/2005/8/layout/venn3"/>
    <dgm:cxn modelId="{E56BE32C-2759-4C0B-A1C3-31244F4CCACF}" srcId="{77724160-4C21-4A49-A0BF-3F9F7C242009}" destId="{256EF2E1-0E2D-461A-B155-304129E5E79B}" srcOrd="1" destOrd="0" parTransId="{549F394C-8E66-49E8-B798-2D133A5A4C66}" sibTransId="{AC8FFF63-7E4B-408F-90B5-0DF424E91FE1}"/>
    <dgm:cxn modelId="{B4EA62E1-A309-4EBE-97B4-68D6838F3F3A}" type="presOf" srcId="{F1F856EF-4700-45B8-B270-851FCB9318FE}" destId="{B6B8503A-2B63-435E-8D67-8AE3A9E70A90}" srcOrd="0" destOrd="0" presId="urn:microsoft.com/office/officeart/2005/8/layout/venn3"/>
    <dgm:cxn modelId="{83D8237C-E430-4C1D-83C1-8C3C83E8ACC1}" srcId="{77724160-4C21-4A49-A0BF-3F9F7C242009}" destId="{F1F856EF-4700-45B8-B270-851FCB9318FE}" srcOrd="0" destOrd="0" parTransId="{7329FEB7-3375-4D71-A201-3914A9373721}" sibTransId="{BC4E9CDF-FE71-4EED-9287-EA46D959C954}"/>
    <dgm:cxn modelId="{3CF98C1E-B038-4EA7-B9A7-9F05A282CAC2}" type="presOf" srcId="{77724160-4C21-4A49-A0BF-3F9F7C242009}" destId="{C5A1C9A6-A10F-4A7C-8FD4-ACAF3A08F16D}" srcOrd="0" destOrd="0" presId="urn:microsoft.com/office/officeart/2005/8/layout/venn3"/>
    <dgm:cxn modelId="{6F6C59DD-0A59-4D76-9ECA-8D47CA67E8F5}" type="presParOf" srcId="{C5A1C9A6-A10F-4A7C-8FD4-ACAF3A08F16D}" destId="{B6B8503A-2B63-435E-8D67-8AE3A9E70A90}" srcOrd="0" destOrd="0" presId="urn:microsoft.com/office/officeart/2005/8/layout/venn3"/>
    <dgm:cxn modelId="{243E5190-36FC-4151-A1C3-9710F994EA7B}" type="presParOf" srcId="{C5A1C9A6-A10F-4A7C-8FD4-ACAF3A08F16D}" destId="{D0D83E57-735D-4E32-BA0A-845F6E0DB954}" srcOrd="1" destOrd="0" presId="urn:microsoft.com/office/officeart/2005/8/layout/venn3"/>
    <dgm:cxn modelId="{C88D4D9A-58BE-4CBC-B514-6902CC315756}" type="presParOf" srcId="{C5A1C9A6-A10F-4A7C-8FD4-ACAF3A08F16D}" destId="{A0D963DB-3E38-4A6E-90B8-41D31E7BF92D}" srcOrd="2" destOrd="0" presId="urn:microsoft.com/office/officeart/2005/8/layout/venn3"/>
    <dgm:cxn modelId="{C69F5556-DE68-452D-B9AF-08490A718742}" type="presParOf" srcId="{C5A1C9A6-A10F-4A7C-8FD4-ACAF3A08F16D}" destId="{0552944D-382E-49D7-9E8B-CDA9C4774FE1}" srcOrd="3" destOrd="0" presId="urn:microsoft.com/office/officeart/2005/8/layout/venn3"/>
    <dgm:cxn modelId="{96F6A71F-D188-442D-AEF7-69B30E0BF275}" type="presParOf" srcId="{C5A1C9A6-A10F-4A7C-8FD4-ACAF3A08F16D}" destId="{C83C383E-861B-430F-9430-0CBC79737F71}" srcOrd="4"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2B906D9-0FF1-495C-B1FA-B71D6E7DC841}" type="doc">
      <dgm:prSet loTypeId="urn:microsoft.com/office/officeart/2005/8/layout/chevron2" loCatId="process" qsTypeId="urn:microsoft.com/office/officeart/2005/8/quickstyle/simple1" qsCatId="simple" csTypeId="urn:microsoft.com/office/officeart/2005/8/colors/colorful2" csCatId="colorful" phldr="1"/>
      <dgm:spPr/>
      <dgm:t>
        <a:bodyPr/>
        <a:lstStyle/>
        <a:p>
          <a:endParaRPr lang="en-GB"/>
        </a:p>
      </dgm:t>
    </dgm:pt>
    <dgm:pt modelId="{9A55EEEB-A0F9-429E-AF94-5DE74AB294AB}">
      <dgm:prSet phldrT="[Text]"/>
      <dgm:spPr/>
      <dgm:t>
        <a:bodyPr/>
        <a:lstStyle/>
        <a:p>
          <a:r>
            <a:rPr lang="en-GB" b="1" dirty="0"/>
            <a:t>Initial Data Collection</a:t>
          </a:r>
        </a:p>
      </dgm:t>
    </dgm:pt>
    <dgm:pt modelId="{40230160-07F5-47AC-A539-9206E4EDFF64}" type="parTrans" cxnId="{C5EAE82A-9470-4A3C-AA39-4BE515D8E1D5}">
      <dgm:prSet/>
      <dgm:spPr/>
      <dgm:t>
        <a:bodyPr/>
        <a:lstStyle/>
        <a:p>
          <a:endParaRPr lang="en-GB"/>
        </a:p>
      </dgm:t>
    </dgm:pt>
    <dgm:pt modelId="{7598C12B-455A-4905-B4ED-862E76FC6680}" type="sibTrans" cxnId="{C5EAE82A-9470-4A3C-AA39-4BE515D8E1D5}">
      <dgm:prSet/>
      <dgm:spPr/>
      <dgm:t>
        <a:bodyPr/>
        <a:lstStyle/>
        <a:p>
          <a:endParaRPr lang="en-GB"/>
        </a:p>
      </dgm:t>
    </dgm:pt>
    <dgm:pt modelId="{A7AA2567-BE26-4E95-808A-19ABFCB321A1}">
      <dgm:prSet phldrT="[Text]"/>
      <dgm:spPr/>
      <dgm:t>
        <a:bodyPr/>
        <a:lstStyle/>
        <a:p>
          <a:r>
            <a:rPr lang="en-GB" dirty="0"/>
            <a:t>Use of </a:t>
          </a:r>
          <a:r>
            <a:rPr lang="en-GB" dirty="0" err="1"/>
            <a:t>MiDatabank</a:t>
          </a:r>
          <a:r>
            <a:rPr lang="en-GB" dirty="0"/>
            <a:t> and MI Training Record,</a:t>
          </a:r>
        </a:p>
      </dgm:t>
    </dgm:pt>
    <dgm:pt modelId="{9A08E5BD-B5AD-4BE8-9646-2989EDC89116}" type="parTrans" cxnId="{207C2D76-901A-48A8-B401-EA9B97D5994C}">
      <dgm:prSet/>
      <dgm:spPr/>
      <dgm:t>
        <a:bodyPr/>
        <a:lstStyle/>
        <a:p>
          <a:endParaRPr lang="en-GB"/>
        </a:p>
      </dgm:t>
    </dgm:pt>
    <dgm:pt modelId="{3E1EA2E4-5C1D-4EB9-8AF1-1FA256EAA613}" type="sibTrans" cxnId="{207C2D76-901A-48A8-B401-EA9B97D5994C}">
      <dgm:prSet/>
      <dgm:spPr/>
      <dgm:t>
        <a:bodyPr/>
        <a:lstStyle/>
        <a:p>
          <a:endParaRPr lang="en-GB"/>
        </a:p>
      </dgm:t>
    </dgm:pt>
    <dgm:pt modelId="{77BE9301-27EE-4C03-98FD-9123A65E42B9}">
      <dgm:prSet phldrT="[Text]"/>
      <dgm:spPr/>
      <dgm:t>
        <a:bodyPr/>
        <a:lstStyle/>
        <a:p>
          <a:r>
            <a:rPr lang="en-GB" dirty="0"/>
            <a:t>Rotational pharmacist data from 2014-2019 used (n=24).</a:t>
          </a:r>
        </a:p>
      </dgm:t>
    </dgm:pt>
    <dgm:pt modelId="{62A9764C-743D-44A6-828F-471AEC6DFDFC}" type="parTrans" cxnId="{92FE0D90-825D-4186-B963-CC1A0C7CA8FE}">
      <dgm:prSet/>
      <dgm:spPr/>
      <dgm:t>
        <a:bodyPr/>
        <a:lstStyle/>
        <a:p>
          <a:endParaRPr lang="en-GB"/>
        </a:p>
      </dgm:t>
    </dgm:pt>
    <dgm:pt modelId="{52576440-2226-4061-BD5C-0CA1911BFFEB}" type="sibTrans" cxnId="{92FE0D90-825D-4186-B963-CC1A0C7CA8FE}">
      <dgm:prSet/>
      <dgm:spPr/>
      <dgm:t>
        <a:bodyPr/>
        <a:lstStyle/>
        <a:p>
          <a:endParaRPr lang="en-GB"/>
        </a:p>
      </dgm:t>
    </dgm:pt>
    <dgm:pt modelId="{9E5DAFBC-A79D-4A21-84FC-75C8B9DBD907}">
      <dgm:prSet phldrT="[Text]"/>
      <dgm:spPr/>
      <dgm:t>
        <a:bodyPr/>
        <a:lstStyle/>
        <a:p>
          <a:r>
            <a:rPr lang="en-GB" b="1" dirty="0"/>
            <a:t>Manipulation of Data</a:t>
          </a:r>
        </a:p>
      </dgm:t>
    </dgm:pt>
    <dgm:pt modelId="{88202D5C-3CD8-4661-A332-FFAABED007C0}" type="parTrans" cxnId="{3166DE71-3B71-47D5-BC51-9F3BCE4FCCCC}">
      <dgm:prSet/>
      <dgm:spPr/>
      <dgm:t>
        <a:bodyPr/>
        <a:lstStyle/>
        <a:p>
          <a:endParaRPr lang="en-GB"/>
        </a:p>
      </dgm:t>
    </dgm:pt>
    <dgm:pt modelId="{1E60C1BB-50C6-4921-8366-746DA68A8C78}" type="sibTrans" cxnId="{3166DE71-3B71-47D5-BC51-9F3BCE4FCCCC}">
      <dgm:prSet/>
      <dgm:spPr/>
      <dgm:t>
        <a:bodyPr/>
        <a:lstStyle/>
        <a:p>
          <a:endParaRPr lang="en-GB"/>
        </a:p>
      </dgm:t>
    </dgm:pt>
    <dgm:pt modelId="{27B9C523-0CDF-4A4F-9C54-8C251053A25D}">
      <dgm:prSet phldrT="[Text]"/>
      <dgm:spPr/>
      <dgm:t>
        <a:bodyPr/>
        <a:lstStyle/>
        <a:p>
          <a:r>
            <a:rPr lang="en-GB" dirty="0"/>
            <a:t>Gathered data was used to determine the time it took for a pharmacist to become OC from their first enquiry,</a:t>
          </a:r>
        </a:p>
      </dgm:t>
    </dgm:pt>
    <dgm:pt modelId="{9E3DA857-1719-4663-AF6F-876227C65FA0}" type="parTrans" cxnId="{99457ED0-8BB8-4790-AD4A-04D0009855B0}">
      <dgm:prSet/>
      <dgm:spPr/>
      <dgm:t>
        <a:bodyPr/>
        <a:lstStyle/>
        <a:p>
          <a:endParaRPr lang="en-GB"/>
        </a:p>
      </dgm:t>
    </dgm:pt>
    <dgm:pt modelId="{E32772F3-498D-431D-89AF-F856F6FEDA16}" type="sibTrans" cxnId="{99457ED0-8BB8-4790-AD4A-04D0009855B0}">
      <dgm:prSet/>
      <dgm:spPr/>
      <dgm:t>
        <a:bodyPr/>
        <a:lstStyle/>
        <a:p>
          <a:endParaRPr lang="en-GB"/>
        </a:p>
      </dgm:t>
    </dgm:pt>
    <dgm:pt modelId="{D3E5D9DE-F287-4C37-AEA1-6E9D85AD84D4}">
      <dgm:prSet phldrT="[Text]"/>
      <dgm:spPr/>
      <dgm:t>
        <a:bodyPr/>
        <a:lstStyle/>
        <a:p>
          <a:r>
            <a:rPr lang="en-GB" dirty="0"/>
            <a:t>The total and average time of enquiries completed per week was then calculated.</a:t>
          </a:r>
        </a:p>
      </dgm:t>
    </dgm:pt>
    <dgm:pt modelId="{526169B1-B4AC-42FA-BE54-C9E251FA1862}" type="parTrans" cxnId="{7A292736-63EC-4D48-BF47-A996D80D5AE9}">
      <dgm:prSet/>
      <dgm:spPr/>
      <dgm:t>
        <a:bodyPr/>
        <a:lstStyle/>
        <a:p>
          <a:endParaRPr lang="en-GB"/>
        </a:p>
      </dgm:t>
    </dgm:pt>
    <dgm:pt modelId="{48C61291-A939-440D-AD20-3C0006DCA53C}" type="sibTrans" cxnId="{7A292736-63EC-4D48-BF47-A996D80D5AE9}">
      <dgm:prSet/>
      <dgm:spPr/>
      <dgm:t>
        <a:bodyPr/>
        <a:lstStyle/>
        <a:p>
          <a:endParaRPr lang="en-GB"/>
        </a:p>
      </dgm:t>
    </dgm:pt>
    <dgm:pt modelId="{D1AE1517-E76D-4ED1-9BBD-8BBF5DCD5856}">
      <dgm:prSet phldrT="[Text]"/>
      <dgm:spPr/>
      <dgm:t>
        <a:bodyPr/>
        <a:lstStyle/>
        <a:p>
          <a:r>
            <a:rPr lang="en-GB" b="1" dirty="0"/>
            <a:t>Graph Development</a:t>
          </a:r>
        </a:p>
      </dgm:t>
    </dgm:pt>
    <dgm:pt modelId="{715396DB-6607-4E3C-99FC-F59062D41ED8}" type="parTrans" cxnId="{0E86C13D-5D48-43A0-A7D9-84B1D70DF0CC}">
      <dgm:prSet/>
      <dgm:spPr/>
      <dgm:t>
        <a:bodyPr/>
        <a:lstStyle/>
        <a:p>
          <a:endParaRPr lang="en-GB"/>
        </a:p>
      </dgm:t>
    </dgm:pt>
    <dgm:pt modelId="{D521443A-CF14-47FF-9F79-2EA64D860BE9}" type="sibTrans" cxnId="{0E86C13D-5D48-43A0-A7D9-84B1D70DF0CC}">
      <dgm:prSet/>
      <dgm:spPr/>
      <dgm:t>
        <a:bodyPr/>
        <a:lstStyle/>
        <a:p>
          <a:endParaRPr lang="en-GB"/>
        </a:p>
      </dgm:t>
    </dgm:pt>
    <dgm:pt modelId="{DB02D696-C410-46B2-AB21-7BDBB53B2442}">
      <dgm:prSet phldrT="[Text]"/>
      <dgm:spPr/>
      <dgm:t>
        <a:bodyPr/>
        <a:lstStyle/>
        <a:p>
          <a:r>
            <a:rPr lang="en-GB" dirty="0"/>
            <a:t>Calculation of average and total time per week to answer enquiries,</a:t>
          </a:r>
        </a:p>
      </dgm:t>
    </dgm:pt>
    <dgm:pt modelId="{ECB3C656-63BA-40FC-BE0C-56543B0E232A}" type="parTrans" cxnId="{6BA59C65-7A6E-4A48-A8C1-E80F3DF77484}">
      <dgm:prSet/>
      <dgm:spPr/>
      <dgm:t>
        <a:bodyPr/>
        <a:lstStyle/>
        <a:p>
          <a:endParaRPr lang="en-GB"/>
        </a:p>
      </dgm:t>
    </dgm:pt>
    <dgm:pt modelId="{D0A83F8A-632B-4B7E-9CE6-67C19F1F652B}" type="sibTrans" cxnId="{6BA59C65-7A6E-4A48-A8C1-E80F3DF77484}">
      <dgm:prSet/>
      <dgm:spPr/>
      <dgm:t>
        <a:bodyPr/>
        <a:lstStyle/>
        <a:p>
          <a:endParaRPr lang="en-GB"/>
        </a:p>
      </dgm:t>
    </dgm:pt>
    <dgm:pt modelId="{72911D86-D210-4B2A-B362-E4618A0F8E0E}">
      <dgm:prSet phldrT="[Text]"/>
      <dgm:spPr/>
      <dgm:t>
        <a:bodyPr/>
        <a:lstStyle/>
        <a:p>
          <a:r>
            <a:rPr lang="en-GB" dirty="0"/>
            <a:t>Calculation of standard deviation, 95% CI and upper and lower margins for each week of the data.</a:t>
          </a:r>
        </a:p>
      </dgm:t>
    </dgm:pt>
    <dgm:pt modelId="{84121256-FC44-4178-8D57-506EFF907553}" type="parTrans" cxnId="{3FBA6B6E-370A-46AB-8C58-EAC1680F2B3E}">
      <dgm:prSet/>
      <dgm:spPr/>
      <dgm:t>
        <a:bodyPr/>
        <a:lstStyle/>
        <a:p>
          <a:endParaRPr lang="en-GB"/>
        </a:p>
      </dgm:t>
    </dgm:pt>
    <dgm:pt modelId="{917C2DF1-5135-4411-9AB5-8F81558A50FB}" type="sibTrans" cxnId="{3FBA6B6E-370A-46AB-8C58-EAC1680F2B3E}">
      <dgm:prSet/>
      <dgm:spPr/>
      <dgm:t>
        <a:bodyPr/>
        <a:lstStyle/>
        <a:p>
          <a:endParaRPr lang="en-GB"/>
        </a:p>
      </dgm:t>
    </dgm:pt>
    <dgm:pt modelId="{CF70514D-D2D0-405E-873A-BAAFC84F1F07}" type="pres">
      <dgm:prSet presAssocID="{D2B906D9-0FF1-495C-B1FA-B71D6E7DC841}" presName="linearFlow" presStyleCnt="0">
        <dgm:presLayoutVars>
          <dgm:dir/>
          <dgm:animLvl val="lvl"/>
          <dgm:resizeHandles val="exact"/>
        </dgm:presLayoutVars>
      </dgm:prSet>
      <dgm:spPr/>
      <dgm:t>
        <a:bodyPr/>
        <a:lstStyle/>
        <a:p>
          <a:endParaRPr lang="en-GB"/>
        </a:p>
      </dgm:t>
    </dgm:pt>
    <dgm:pt modelId="{8D887304-F57B-44D4-8C8C-0B664255A574}" type="pres">
      <dgm:prSet presAssocID="{9A55EEEB-A0F9-429E-AF94-5DE74AB294AB}" presName="composite" presStyleCnt="0"/>
      <dgm:spPr/>
    </dgm:pt>
    <dgm:pt modelId="{4957898A-8C78-4458-BAF6-72053762F8E1}" type="pres">
      <dgm:prSet presAssocID="{9A55EEEB-A0F9-429E-AF94-5DE74AB294AB}" presName="parentText" presStyleLbl="alignNode1" presStyleIdx="0" presStyleCnt="3">
        <dgm:presLayoutVars>
          <dgm:chMax val="1"/>
          <dgm:bulletEnabled val="1"/>
        </dgm:presLayoutVars>
      </dgm:prSet>
      <dgm:spPr/>
      <dgm:t>
        <a:bodyPr/>
        <a:lstStyle/>
        <a:p>
          <a:endParaRPr lang="en-GB"/>
        </a:p>
      </dgm:t>
    </dgm:pt>
    <dgm:pt modelId="{60994F6A-2574-4179-B217-4DEEED02B21C}" type="pres">
      <dgm:prSet presAssocID="{9A55EEEB-A0F9-429E-AF94-5DE74AB294AB}" presName="descendantText" presStyleLbl="alignAcc1" presStyleIdx="0" presStyleCnt="3">
        <dgm:presLayoutVars>
          <dgm:bulletEnabled val="1"/>
        </dgm:presLayoutVars>
      </dgm:prSet>
      <dgm:spPr/>
      <dgm:t>
        <a:bodyPr/>
        <a:lstStyle/>
        <a:p>
          <a:endParaRPr lang="en-GB"/>
        </a:p>
      </dgm:t>
    </dgm:pt>
    <dgm:pt modelId="{EDC025F3-E1F5-4609-9193-E370D650DB87}" type="pres">
      <dgm:prSet presAssocID="{7598C12B-455A-4905-B4ED-862E76FC6680}" presName="sp" presStyleCnt="0"/>
      <dgm:spPr/>
    </dgm:pt>
    <dgm:pt modelId="{8AF0B107-885A-4E17-AB02-5FFC6CFE727F}" type="pres">
      <dgm:prSet presAssocID="{9E5DAFBC-A79D-4A21-84FC-75C8B9DBD907}" presName="composite" presStyleCnt="0"/>
      <dgm:spPr/>
    </dgm:pt>
    <dgm:pt modelId="{09F008E8-4424-48A1-A9A8-1ED6F8250ACB}" type="pres">
      <dgm:prSet presAssocID="{9E5DAFBC-A79D-4A21-84FC-75C8B9DBD907}" presName="parentText" presStyleLbl="alignNode1" presStyleIdx="1" presStyleCnt="3" custLinFactNeighborX="-5411" custLinFactNeighborY="-12309">
        <dgm:presLayoutVars>
          <dgm:chMax val="1"/>
          <dgm:bulletEnabled val="1"/>
        </dgm:presLayoutVars>
      </dgm:prSet>
      <dgm:spPr/>
      <dgm:t>
        <a:bodyPr/>
        <a:lstStyle/>
        <a:p>
          <a:endParaRPr lang="en-GB"/>
        </a:p>
      </dgm:t>
    </dgm:pt>
    <dgm:pt modelId="{57B19518-D79E-4981-98DF-0CCD55A20C36}" type="pres">
      <dgm:prSet presAssocID="{9E5DAFBC-A79D-4A21-84FC-75C8B9DBD907}" presName="descendantText" presStyleLbl="alignAcc1" presStyleIdx="1" presStyleCnt="3">
        <dgm:presLayoutVars>
          <dgm:bulletEnabled val="1"/>
        </dgm:presLayoutVars>
      </dgm:prSet>
      <dgm:spPr/>
      <dgm:t>
        <a:bodyPr/>
        <a:lstStyle/>
        <a:p>
          <a:endParaRPr lang="en-GB"/>
        </a:p>
      </dgm:t>
    </dgm:pt>
    <dgm:pt modelId="{3E383C3A-16D1-4221-8875-F53B7085FF58}" type="pres">
      <dgm:prSet presAssocID="{1E60C1BB-50C6-4921-8366-746DA68A8C78}" presName="sp" presStyleCnt="0"/>
      <dgm:spPr/>
    </dgm:pt>
    <dgm:pt modelId="{3BB9C2CB-F664-465B-BB0B-967C0725F5C7}" type="pres">
      <dgm:prSet presAssocID="{D1AE1517-E76D-4ED1-9BBD-8BBF5DCD5856}" presName="composite" presStyleCnt="0"/>
      <dgm:spPr/>
    </dgm:pt>
    <dgm:pt modelId="{249FCF32-6C06-434A-95D8-A5C4D832240F}" type="pres">
      <dgm:prSet presAssocID="{D1AE1517-E76D-4ED1-9BBD-8BBF5DCD5856}" presName="parentText" presStyleLbl="alignNode1" presStyleIdx="2" presStyleCnt="3">
        <dgm:presLayoutVars>
          <dgm:chMax val="1"/>
          <dgm:bulletEnabled val="1"/>
        </dgm:presLayoutVars>
      </dgm:prSet>
      <dgm:spPr/>
      <dgm:t>
        <a:bodyPr/>
        <a:lstStyle/>
        <a:p>
          <a:endParaRPr lang="en-GB"/>
        </a:p>
      </dgm:t>
    </dgm:pt>
    <dgm:pt modelId="{04E84666-12F0-41D7-923F-75117E64704D}" type="pres">
      <dgm:prSet presAssocID="{D1AE1517-E76D-4ED1-9BBD-8BBF5DCD5856}" presName="descendantText" presStyleLbl="alignAcc1" presStyleIdx="2" presStyleCnt="3">
        <dgm:presLayoutVars>
          <dgm:bulletEnabled val="1"/>
        </dgm:presLayoutVars>
      </dgm:prSet>
      <dgm:spPr/>
      <dgm:t>
        <a:bodyPr/>
        <a:lstStyle/>
        <a:p>
          <a:endParaRPr lang="en-GB"/>
        </a:p>
      </dgm:t>
    </dgm:pt>
  </dgm:ptLst>
  <dgm:cxnLst>
    <dgm:cxn modelId="{FB598FB0-FB50-496B-8130-AA42D4DC5248}" type="presOf" srcId="{77BE9301-27EE-4C03-98FD-9123A65E42B9}" destId="{60994F6A-2574-4179-B217-4DEEED02B21C}" srcOrd="0" destOrd="1" presId="urn:microsoft.com/office/officeart/2005/8/layout/chevron2"/>
    <dgm:cxn modelId="{3B173997-0A84-422C-9AFB-1C8AAA44BF17}" type="presOf" srcId="{D2B906D9-0FF1-495C-B1FA-B71D6E7DC841}" destId="{CF70514D-D2D0-405E-873A-BAAFC84F1F07}" srcOrd="0" destOrd="0" presId="urn:microsoft.com/office/officeart/2005/8/layout/chevron2"/>
    <dgm:cxn modelId="{59A94961-CA23-45FC-B198-54621C71E85C}" type="presOf" srcId="{9E5DAFBC-A79D-4A21-84FC-75C8B9DBD907}" destId="{09F008E8-4424-48A1-A9A8-1ED6F8250ACB}" srcOrd="0" destOrd="0" presId="urn:microsoft.com/office/officeart/2005/8/layout/chevron2"/>
    <dgm:cxn modelId="{3FBA6B6E-370A-46AB-8C58-EAC1680F2B3E}" srcId="{D1AE1517-E76D-4ED1-9BBD-8BBF5DCD5856}" destId="{72911D86-D210-4B2A-B362-E4618A0F8E0E}" srcOrd="1" destOrd="0" parTransId="{84121256-FC44-4178-8D57-506EFF907553}" sibTransId="{917C2DF1-5135-4411-9AB5-8F81558A50FB}"/>
    <dgm:cxn modelId="{92FE0D90-825D-4186-B963-CC1A0C7CA8FE}" srcId="{9A55EEEB-A0F9-429E-AF94-5DE74AB294AB}" destId="{77BE9301-27EE-4C03-98FD-9123A65E42B9}" srcOrd="1" destOrd="0" parTransId="{62A9764C-743D-44A6-828F-471AEC6DFDFC}" sibTransId="{52576440-2226-4061-BD5C-0CA1911BFFEB}"/>
    <dgm:cxn modelId="{207C2D76-901A-48A8-B401-EA9B97D5994C}" srcId="{9A55EEEB-A0F9-429E-AF94-5DE74AB294AB}" destId="{A7AA2567-BE26-4E95-808A-19ABFCB321A1}" srcOrd="0" destOrd="0" parTransId="{9A08E5BD-B5AD-4BE8-9646-2989EDC89116}" sibTransId="{3E1EA2E4-5C1D-4EB9-8AF1-1FA256EAA613}"/>
    <dgm:cxn modelId="{E5FF219E-C6AD-4047-94E8-D569048D1651}" type="presOf" srcId="{27B9C523-0CDF-4A4F-9C54-8C251053A25D}" destId="{57B19518-D79E-4981-98DF-0CCD55A20C36}" srcOrd="0" destOrd="0" presId="urn:microsoft.com/office/officeart/2005/8/layout/chevron2"/>
    <dgm:cxn modelId="{F409B082-7D46-400C-8458-AC7CB05430C0}" type="presOf" srcId="{9A55EEEB-A0F9-429E-AF94-5DE74AB294AB}" destId="{4957898A-8C78-4458-BAF6-72053762F8E1}" srcOrd="0" destOrd="0" presId="urn:microsoft.com/office/officeart/2005/8/layout/chevron2"/>
    <dgm:cxn modelId="{0E86C13D-5D48-43A0-A7D9-84B1D70DF0CC}" srcId="{D2B906D9-0FF1-495C-B1FA-B71D6E7DC841}" destId="{D1AE1517-E76D-4ED1-9BBD-8BBF5DCD5856}" srcOrd="2" destOrd="0" parTransId="{715396DB-6607-4E3C-99FC-F59062D41ED8}" sibTransId="{D521443A-CF14-47FF-9F79-2EA64D860BE9}"/>
    <dgm:cxn modelId="{C5EAE82A-9470-4A3C-AA39-4BE515D8E1D5}" srcId="{D2B906D9-0FF1-495C-B1FA-B71D6E7DC841}" destId="{9A55EEEB-A0F9-429E-AF94-5DE74AB294AB}" srcOrd="0" destOrd="0" parTransId="{40230160-07F5-47AC-A539-9206E4EDFF64}" sibTransId="{7598C12B-455A-4905-B4ED-862E76FC6680}"/>
    <dgm:cxn modelId="{2A5D43A1-214D-4EA5-A42D-65153629C797}" type="presOf" srcId="{A7AA2567-BE26-4E95-808A-19ABFCB321A1}" destId="{60994F6A-2574-4179-B217-4DEEED02B21C}" srcOrd="0" destOrd="0" presId="urn:microsoft.com/office/officeart/2005/8/layout/chevron2"/>
    <dgm:cxn modelId="{6BA59C65-7A6E-4A48-A8C1-E80F3DF77484}" srcId="{D1AE1517-E76D-4ED1-9BBD-8BBF5DCD5856}" destId="{DB02D696-C410-46B2-AB21-7BDBB53B2442}" srcOrd="0" destOrd="0" parTransId="{ECB3C656-63BA-40FC-BE0C-56543B0E232A}" sibTransId="{D0A83F8A-632B-4B7E-9CE6-67C19F1F652B}"/>
    <dgm:cxn modelId="{7A292736-63EC-4D48-BF47-A996D80D5AE9}" srcId="{9E5DAFBC-A79D-4A21-84FC-75C8B9DBD907}" destId="{D3E5D9DE-F287-4C37-AEA1-6E9D85AD84D4}" srcOrd="1" destOrd="0" parTransId="{526169B1-B4AC-42FA-BE54-C9E251FA1862}" sibTransId="{48C61291-A939-440D-AD20-3C0006DCA53C}"/>
    <dgm:cxn modelId="{3166DE71-3B71-47D5-BC51-9F3BCE4FCCCC}" srcId="{D2B906D9-0FF1-495C-B1FA-B71D6E7DC841}" destId="{9E5DAFBC-A79D-4A21-84FC-75C8B9DBD907}" srcOrd="1" destOrd="0" parTransId="{88202D5C-3CD8-4661-A332-FFAABED007C0}" sibTransId="{1E60C1BB-50C6-4921-8366-746DA68A8C78}"/>
    <dgm:cxn modelId="{002C857A-6DB2-442C-BF35-E2870B294466}" type="presOf" srcId="{D1AE1517-E76D-4ED1-9BBD-8BBF5DCD5856}" destId="{249FCF32-6C06-434A-95D8-A5C4D832240F}" srcOrd="0" destOrd="0" presId="urn:microsoft.com/office/officeart/2005/8/layout/chevron2"/>
    <dgm:cxn modelId="{827AE9C3-ECDA-4AA8-82FD-CBE0B5816335}" type="presOf" srcId="{72911D86-D210-4B2A-B362-E4618A0F8E0E}" destId="{04E84666-12F0-41D7-923F-75117E64704D}" srcOrd="0" destOrd="1" presId="urn:microsoft.com/office/officeart/2005/8/layout/chevron2"/>
    <dgm:cxn modelId="{99457ED0-8BB8-4790-AD4A-04D0009855B0}" srcId="{9E5DAFBC-A79D-4A21-84FC-75C8B9DBD907}" destId="{27B9C523-0CDF-4A4F-9C54-8C251053A25D}" srcOrd="0" destOrd="0" parTransId="{9E3DA857-1719-4663-AF6F-876227C65FA0}" sibTransId="{E32772F3-498D-431D-89AF-F856F6FEDA16}"/>
    <dgm:cxn modelId="{79C3CB4D-8F31-4F86-A495-B36268BD448E}" type="presOf" srcId="{D3E5D9DE-F287-4C37-AEA1-6E9D85AD84D4}" destId="{57B19518-D79E-4981-98DF-0CCD55A20C36}" srcOrd="0" destOrd="1" presId="urn:microsoft.com/office/officeart/2005/8/layout/chevron2"/>
    <dgm:cxn modelId="{03486F81-115B-4658-9B6C-158B7101A71B}" type="presOf" srcId="{DB02D696-C410-46B2-AB21-7BDBB53B2442}" destId="{04E84666-12F0-41D7-923F-75117E64704D}" srcOrd="0" destOrd="0" presId="urn:microsoft.com/office/officeart/2005/8/layout/chevron2"/>
    <dgm:cxn modelId="{E65130B0-C175-4B50-9AEF-CD5FB4A14681}" type="presParOf" srcId="{CF70514D-D2D0-405E-873A-BAAFC84F1F07}" destId="{8D887304-F57B-44D4-8C8C-0B664255A574}" srcOrd="0" destOrd="0" presId="urn:microsoft.com/office/officeart/2005/8/layout/chevron2"/>
    <dgm:cxn modelId="{342A2313-90AC-4C5F-86C1-5654C72B7374}" type="presParOf" srcId="{8D887304-F57B-44D4-8C8C-0B664255A574}" destId="{4957898A-8C78-4458-BAF6-72053762F8E1}" srcOrd="0" destOrd="0" presId="urn:microsoft.com/office/officeart/2005/8/layout/chevron2"/>
    <dgm:cxn modelId="{AC464A93-CB5F-4627-AF77-9FF694465273}" type="presParOf" srcId="{8D887304-F57B-44D4-8C8C-0B664255A574}" destId="{60994F6A-2574-4179-B217-4DEEED02B21C}" srcOrd="1" destOrd="0" presId="urn:microsoft.com/office/officeart/2005/8/layout/chevron2"/>
    <dgm:cxn modelId="{F7EB8675-1C02-431E-9258-EC1B55C2530C}" type="presParOf" srcId="{CF70514D-D2D0-405E-873A-BAAFC84F1F07}" destId="{EDC025F3-E1F5-4609-9193-E370D650DB87}" srcOrd="1" destOrd="0" presId="urn:microsoft.com/office/officeart/2005/8/layout/chevron2"/>
    <dgm:cxn modelId="{A52E0094-E537-4FDE-90A1-0EEA8DEF7757}" type="presParOf" srcId="{CF70514D-D2D0-405E-873A-BAAFC84F1F07}" destId="{8AF0B107-885A-4E17-AB02-5FFC6CFE727F}" srcOrd="2" destOrd="0" presId="urn:microsoft.com/office/officeart/2005/8/layout/chevron2"/>
    <dgm:cxn modelId="{5F2D8A15-332A-41C4-BB25-FF76B4FF0AF2}" type="presParOf" srcId="{8AF0B107-885A-4E17-AB02-5FFC6CFE727F}" destId="{09F008E8-4424-48A1-A9A8-1ED6F8250ACB}" srcOrd="0" destOrd="0" presId="urn:microsoft.com/office/officeart/2005/8/layout/chevron2"/>
    <dgm:cxn modelId="{BE5ACC11-491C-4077-AFF7-FF1464FCCDBE}" type="presParOf" srcId="{8AF0B107-885A-4E17-AB02-5FFC6CFE727F}" destId="{57B19518-D79E-4981-98DF-0CCD55A20C36}" srcOrd="1" destOrd="0" presId="urn:microsoft.com/office/officeart/2005/8/layout/chevron2"/>
    <dgm:cxn modelId="{835FE378-4EA7-4E67-9C66-CBCF4326D7FF}" type="presParOf" srcId="{CF70514D-D2D0-405E-873A-BAAFC84F1F07}" destId="{3E383C3A-16D1-4221-8875-F53B7085FF58}" srcOrd="3" destOrd="0" presId="urn:microsoft.com/office/officeart/2005/8/layout/chevron2"/>
    <dgm:cxn modelId="{A5DE3A91-975D-4E97-A677-D5971FDF8FC8}" type="presParOf" srcId="{CF70514D-D2D0-405E-873A-BAAFC84F1F07}" destId="{3BB9C2CB-F664-465B-BB0B-967C0725F5C7}" srcOrd="4" destOrd="0" presId="urn:microsoft.com/office/officeart/2005/8/layout/chevron2"/>
    <dgm:cxn modelId="{A0E10D8A-BC43-4B59-A07A-5065FBF24FB6}" type="presParOf" srcId="{3BB9C2CB-F664-465B-BB0B-967C0725F5C7}" destId="{249FCF32-6C06-434A-95D8-A5C4D832240F}" srcOrd="0" destOrd="0" presId="urn:microsoft.com/office/officeart/2005/8/layout/chevron2"/>
    <dgm:cxn modelId="{510F2997-74AF-4CFB-A0F7-8BCC335341EC}" type="presParOf" srcId="{3BB9C2CB-F664-465B-BB0B-967C0725F5C7}" destId="{04E84666-12F0-41D7-923F-75117E64704D}"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CF03021-B33C-4FCC-8C45-94C60AAEC4BB}"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D2ACF138-6CA2-4F02-81DB-8878AC005ED8}">
      <dgm:prSet/>
      <dgm:spPr/>
      <dgm:t>
        <a:bodyPr/>
        <a:lstStyle/>
        <a:p>
          <a:pPr algn="ctr"/>
          <a:r>
            <a:rPr lang="en-GB" b="1" dirty="0"/>
            <a:t>In the Grampian MI centre, 83% of pharmacists become OC.</a:t>
          </a:r>
          <a:endParaRPr lang="en-US" b="1" dirty="0"/>
        </a:p>
      </dgm:t>
    </dgm:pt>
    <dgm:pt modelId="{E8ECF1E6-CA07-4E37-AC2F-6EDBA923746C}" type="parTrans" cxnId="{EC898E13-90ED-4093-A090-DB9D6EC8DAA5}">
      <dgm:prSet/>
      <dgm:spPr/>
      <dgm:t>
        <a:bodyPr/>
        <a:lstStyle/>
        <a:p>
          <a:endParaRPr lang="en-US"/>
        </a:p>
      </dgm:t>
    </dgm:pt>
    <dgm:pt modelId="{772C1014-92CF-41B1-BA37-EB0D5704DE5E}" type="sibTrans" cxnId="{EC898E13-90ED-4093-A090-DB9D6EC8DAA5}">
      <dgm:prSet/>
      <dgm:spPr/>
      <dgm:t>
        <a:bodyPr/>
        <a:lstStyle/>
        <a:p>
          <a:endParaRPr lang="en-US"/>
        </a:p>
      </dgm:t>
    </dgm:pt>
    <dgm:pt modelId="{1F861739-3E86-4020-9A6E-81F159D18241}">
      <dgm:prSet/>
      <dgm:spPr/>
      <dgm:t>
        <a:bodyPr/>
        <a:lstStyle/>
        <a:p>
          <a:pPr algn="ctr"/>
          <a:r>
            <a:rPr lang="en-GB" b="1"/>
            <a:t>This figure could be further increased by using the tool in figure 1 to target support to trainees who are spending longer on enquiries. This can ensure they are given more assistance.</a:t>
          </a:r>
          <a:endParaRPr lang="en-US" b="1" dirty="0"/>
        </a:p>
      </dgm:t>
    </dgm:pt>
    <dgm:pt modelId="{1AABBE45-359B-4425-9255-4C28856AFBB6}" type="parTrans" cxnId="{5370EDC6-777A-498B-AA7A-8D2AE6B5C3A5}">
      <dgm:prSet/>
      <dgm:spPr/>
      <dgm:t>
        <a:bodyPr/>
        <a:lstStyle/>
        <a:p>
          <a:endParaRPr lang="en-US"/>
        </a:p>
      </dgm:t>
    </dgm:pt>
    <dgm:pt modelId="{3E2E62EA-CC95-462E-BA06-10931EC47A92}" type="sibTrans" cxnId="{5370EDC6-777A-498B-AA7A-8D2AE6B5C3A5}">
      <dgm:prSet/>
      <dgm:spPr/>
      <dgm:t>
        <a:bodyPr/>
        <a:lstStyle/>
        <a:p>
          <a:endParaRPr lang="en-US"/>
        </a:p>
      </dgm:t>
    </dgm:pt>
    <dgm:pt modelId="{40956CA8-971C-4984-A32D-7E3FB77B7FBB}">
      <dgm:prSet/>
      <dgm:spPr/>
      <dgm:t>
        <a:bodyPr/>
        <a:lstStyle/>
        <a:p>
          <a:pPr algn="ctr"/>
          <a:r>
            <a:rPr lang="en-GB" b="1" dirty="0"/>
            <a:t>Overall, the resulting tool is a valuable way to increase the number of rotational pharmacists becoming OC during their rotation.</a:t>
          </a:r>
        </a:p>
      </dgm:t>
    </dgm:pt>
    <dgm:pt modelId="{0EA4616D-204C-4AA9-801C-36FD3998A0AF}" type="parTrans" cxnId="{3094EA93-4198-4E42-A74A-AFD77F41262F}">
      <dgm:prSet/>
      <dgm:spPr/>
      <dgm:t>
        <a:bodyPr/>
        <a:lstStyle/>
        <a:p>
          <a:endParaRPr lang="en-US"/>
        </a:p>
      </dgm:t>
    </dgm:pt>
    <dgm:pt modelId="{5022B43C-9BBC-472E-AB93-57552165AB72}" type="sibTrans" cxnId="{3094EA93-4198-4E42-A74A-AFD77F41262F}">
      <dgm:prSet/>
      <dgm:spPr/>
      <dgm:t>
        <a:bodyPr/>
        <a:lstStyle/>
        <a:p>
          <a:endParaRPr lang="en-US"/>
        </a:p>
      </dgm:t>
    </dgm:pt>
    <dgm:pt modelId="{502A98B1-CD30-482F-B3F8-9F9E7FA66DC8}">
      <dgm:prSet/>
      <dgm:spPr/>
      <dgm:t>
        <a:bodyPr/>
        <a:lstStyle/>
        <a:p>
          <a:pPr algn="ctr"/>
          <a:r>
            <a:rPr lang="en-GB" b="1" dirty="0"/>
            <a:t>It is hoped that in the future, the use of the tool during appraisals will result in increased success of rotational pharmacist training in MI.</a:t>
          </a:r>
          <a:endParaRPr lang="en-GB" dirty="0"/>
        </a:p>
      </dgm:t>
    </dgm:pt>
    <dgm:pt modelId="{3ED32A01-B188-4CE8-9496-43AC80969319}" type="parTrans" cxnId="{10E9708B-69B2-4706-AB6C-6F4F7612E31B}">
      <dgm:prSet/>
      <dgm:spPr/>
      <dgm:t>
        <a:bodyPr/>
        <a:lstStyle/>
        <a:p>
          <a:endParaRPr lang="en-GB"/>
        </a:p>
      </dgm:t>
    </dgm:pt>
    <dgm:pt modelId="{18829C55-5D95-4DE8-BF6E-49BD5E46793D}" type="sibTrans" cxnId="{10E9708B-69B2-4706-AB6C-6F4F7612E31B}">
      <dgm:prSet/>
      <dgm:spPr/>
      <dgm:t>
        <a:bodyPr/>
        <a:lstStyle/>
        <a:p>
          <a:endParaRPr lang="en-GB"/>
        </a:p>
      </dgm:t>
    </dgm:pt>
    <dgm:pt modelId="{97B330B2-C0C5-4EB3-B5A4-D6025EF6B4A4}" type="pres">
      <dgm:prSet presAssocID="{5CF03021-B33C-4FCC-8C45-94C60AAEC4BB}" presName="linear" presStyleCnt="0">
        <dgm:presLayoutVars>
          <dgm:animLvl val="lvl"/>
          <dgm:resizeHandles val="exact"/>
        </dgm:presLayoutVars>
      </dgm:prSet>
      <dgm:spPr/>
      <dgm:t>
        <a:bodyPr/>
        <a:lstStyle/>
        <a:p>
          <a:endParaRPr lang="en-GB"/>
        </a:p>
      </dgm:t>
    </dgm:pt>
    <dgm:pt modelId="{AE85AE7E-D581-419E-9B68-DBB03079AADF}" type="pres">
      <dgm:prSet presAssocID="{D2ACF138-6CA2-4F02-81DB-8878AC005ED8}" presName="parentText" presStyleLbl="node1" presStyleIdx="0" presStyleCnt="4">
        <dgm:presLayoutVars>
          <dgm:chMax val="0"/>
          <dgm:bulletEnabled val="1"/>
        </dgm:presLayoutVars>
      </dgm:prSet>
      <dgm:spPr/>
      <dgm:t>
        <a:bodyPr/>
        <a:lstStyle/>
        <a:p>
          <a:endParaRPr lang="en-GB"/>
        </a:p>
      </dgm:t>
    </dgm:pt>
    <dgm:pt modelId="{D0E05A01-D4AA-4EEA-9E52-7794CA4B6901}" type="pres">
      <dgm:prSet presAssocID="{772C1014-92CF-41B1-BA37-EB0D5704DE5E}" presName="spacer" presStyleCnt="0"/>
      <dgm:spPr/>
    </dgm:pt>
    <dgm:pt modelId="{77D88164-A316-46D9-A9BF-3FC0D0A4B5D5}" type="pres">
      <dgm:prSet presAssocID="{1F861739-3E86-4020-9A6E-81F159D18241}" presName="parentText" presStyleLbl="node1" presStyleIdx="1" presStyleCnt="4">
        <dgm:presLayoutVars>
          <dgm:chMax val="0"/>
          <dgm:bulletEnabled val="1"/>
        </dgm:presLayoutVars>
      </dgm:prSet>
      <dgm:spPr/>
      <dgm:t>
        <a:bodyPr/>
        <a:lstStyle/>
        <a:p>
          <a:endParaRPr lang="en-GB"/>
        </a:p>
      </dgm:t>
    </dgm:pt>
    <dgm:pt modelId="{59F81F07-6747-4CA8-95B3-FE5F18587FBB}" type="pres">
      <dgm:prSet presAssocID="{3E2E62EA-CC95-462E-BA06-10931EC47A92}" presName="spacer" presStyleCnt="0"/>
      <dgm:spPr/>
    </dgm:pt>
    <dgm:pt modelId="{1196F6D4-6738-4F5B-8488-A67EA46FB23C}" type="pres">
      <dgm:prSet presAssocID="{40956CA8-971C-4984-A32D-7E3FB77B7FBB}" presName="parentText" presStyleLbl="node1" presStyleIdx="2" presStyleCnt="4">
        <dgm:presLayoutVars>
          <dgm:chMax val="0"/>
          <dgm:bulletEnabled val="1"/>
        </dgm:presLayoutVars>
      </dgm:prSet>
      <dgm:spPr/>
      <dgm:t>
        <a:bodyPr/>
        <a:lstStyle/>
        <a:p>
          <a:endParaRPr lang="en-GB"/>
        </a:p>
      </dgm:t>
    </dgm:pt>
    <dgm:pt modelId="{08667776-A082-4402-BDC5-86D648903406}" type="pres">
      <dgm:prSet presAssocID="{5022B43C-9BBC-472E-AB93-57552165AB72}" presName="spacer" presStyleCnt="0"/>
      <dgm:spPr/>
    </dgm:pt>
    <dgm:pt modelId="{1A6B472D-4B51-410C-AE21-B5C5F47DB91A}" type="pres">
      <dgm:prSet presAssocID="{502A98B1-CD30-482F-B3F8-9F9E7FA66DC8}" presName="parentText" presStyleLbl="node1" presStyleIdx="3" presStyleCnt="4">
        <dgm:presLayoutVars>
          <dgm:chMax val="0"/>
          <dgm:bulletEnabled val="1"/>
        </dgm:presLayoutVars>
      </dgm:prSet>
      <dgm:spPr/>
      <dgm:t>
        <a:bodyPr/>
        <a:lstStyle/>
        <a:p>
          <a:endParaRPr lang="en-GB"/>
        </a:p>
      </dgm:t>
    </dgm:pt>
  </dgm:ptLst>
  <dgm:cxnLst>
    <dgm:cxn modelId="{D5BB5A68-1985-44CB-9719-EAE978348ACE}" type="presOf" srcId="{D2ACF138-6CA2-4F02-81DB-8878AC005ED8}" destId="{AE85AE7E-D581-419E-9B68-DBB03079AADF}" srcOrd="0" destOrd="0" presId="urn:microsoft.com/office/officeart/2005/8/layout/vList2"/>
    <dgm:cxn modelId="{872A7BB8-0B08-4495-9079-EF63C9BB0ED5}" type="presOf" srcId="{5CF03021-B33C-4FCC-8C45-94C60AAEC4BB}" destId="{97B330B2-C0C5-4EB3-B5A4-D6025EF6B4A4}" srcOrd="0" destOrd="0" presId="urn:microsoft.com/office/officeart/2005/8/layout/vList2"/>
    <dgm:cxn modelId="{3094EA93-4198-4E42-A74A-AFD77F41262F}" srcId="{5CF03021-B33C-4FCC-8C45-94C60AAEC4BB}" destId="{40956CA8-971C-4984-A32D-7E3FB77B7FBB}" srcOrd="2" destOrd="0" parTransId="{0EA4616D-204C-4AA9-801C-36FD3998A0AF}" sibTransId="{5022B43C-9BBC-472E-AB93-57552165AB72}"/>
    <dgm:cxn modelId="{87290ADF-E101-4F49-9A1C-64166B42E009}" type="presOf" srcId="{502A98B1-CD30-482F-B3F8-9F9E7FA66DC8}" destId="{1A6B472D-4B51-410C-AE21-B5C5F47DB91A}" srcOrd="0" destOrd="0" presId="urn:microsoft.com/office/officeart/2005/8/layout/vList2"/>
    <dgm:cxn modelId="{5370EDC6-777A-498B-AA7A-8D2AE6B5C3A5}" srcId="{5CF03021-B33C-4FCC-8C45-94C60AAEC4BB}" destId="{1F861739-3E86-4020-9A6E-81F159D18241}" srcOrd="1" destOrd="0" parTransId="{1AABBE45-359B-4425-9255-4C28856AFBB6}" sibTransId="{3E2E62EA-CC95-462E-BA06-10931EC47A92}"/>
    <dgm:cxn modelId="{EC898E13-90ED-4093-A090-DB9D6EC8DAA5}" srcId="{5CF03021-B33C-4FCC-8C45-94C60AAEC4BB}" destId="{D2ACF138-6CA2-4F02-81DB-8878AC005ED8}" srcOrd="0" destOrd="0" parTransId="{E8ECF1E6-CA07-4E37-AC2F-6EDBA923746C}" sibTransId="{772C1014-92CF-41B1-BA37-EB0D5704DE5E}"/>
    <dgm:cxn modelId="{10E9708B-69B2-4706-AB6C-6F4F7612E31B}" srcId="{5CF03021-B33C-4FCC-8C45-94C60AAEC4BB}" destId="{502A98B1-CD30-482F-B3F8-9F9E7FA66DC8}" srcOrd="3" destOrd="0" parTransId="{3ED32A01-B188-4CE8-9496-43AC80969319}" sibTransId="{18829C55-5D95-4DE8-BF6E-49BD5E46793D}"/>
    <dgm:cxn modelId="{D0463468-BB81-4DD1-A949-D6DFA416B7D8}" type="presOf" srcId="{40956CA8-971C-4984-A32D-7E3FB77B7FBB}" destId="{1196F6D4-6738-4F5B-8488-A67EA46FB23C}" srcOrd="0" destOrd="0" presId="urn:microsoft.com/office/officeart/2005/8/layout/vList2"/>
    <dgm:cxn modelId="{5072751C-9786-4463-A4C7-3431DD4A91F2}" type="presOf" srcId="{1F861739-3E86-4020-9A6E-81F159D18241}" destId="{77D88164-A316-46D9-A9BF-3FC0D0A4B5D5}" srcOrd="0" destOrd="0" presId="urn:microsoft.com/office/officeart/2005/8/layout/vList2"/>
    <dgm:cxn modelId="{D4743DA8-2F67-4363-84E5-93F1A3497D96}" type="presParOf" srcId="{97B330B2-C0C5-4EB3-B5A4-D6025EF6B4A4}" destId="{AE85AE7E-D581-419E-9B68-DBB03079AADF}" srcOrd="0" destOrd="0" presId="urn:microsoft.com/office/officeart/2005/8/layout/vList2"/>
    <dgm:cxn modelId="{DF6D2C3B-2CFA-48B4-A923-09FB7B3B27CA}" type="presParOf" srcId="{97B330B2-C0C5-4EB3-B5A4-D6025EF6B4A4}" destId="{D0E05A01-D4AA-4EEA-9E52-7794CA4B6901}" srcOrd="1" destOrd="0" presId="urn:microsoft.com/office/officeart/2005/8/layout/vList2"/>
    <dgm:cxn modelId="{CD5355BB-A48B-4196-9F7E-01D0F7257AD4}" type="presParOf" srcId="{97B330B2-C0C5-4EB3-B5A4-D6025EF6B4A4}" destId="{77D88164-A316-46D9-A9BF-3FC0D0A4B5D5}" srcOrd="2" destOrd="0" presId="urn:microsoft.com/office/officeart/2005/8/layout/vList2"/>
    <dgm:cxn modelId="{B8CD3B88-7D37-431E-A53A-36B28BB6F040}" type="presParOf" srcId="{97B330B2-C0C5-4EB3-B5A4-D6025EF6B4A4}" destId="{59F81F07-6747-4CA8-95B3-FE5F18587FBB}" srcOrd="3" destOrd="0" presId="urn:microsoft.com/office/officeart/2005/8/layout/vList2"/>
    <dgm:cxn modelId="{F1B66BE3-6B40-4437-BB1E-0ECB48F76A95}" type="presParOf" srcId="{97B330B2-C0C5-4EB3-B5A4-D6025EF6B4A4}" destId="{1196F6D4-6738-4F5B-8488-A67EA46FB23C}" srcOrd="4" destOrd="0" presId="urn:microsoft.com/office/officeart/2005/8/layout/vList2"/>
    <dgm:cxn modelId="{534C53E6-FD3C-467F-8274-5F0857682581}" type="presParOf" srcId="{97B330B2-C0C5-4EB3-B5A4-D6025EF6B4A4}" destId="{08667776-A082-4402-BDC5-86D648903406}" srcOrd="5" destOrd="0" presId="urn:microsoft.com/office/officeart/2005/8/layout/vList2"/>
    <dgm:cxn modelId="{F1F35CFB-96F5-41D3-9F32-978114A03070}" type="presParOf" srcId="{97B330B2-C0C5-4EB3-B5A4-D6025EF6B4A4}" destId="{1A6B472D-4B51-410C-AE21-B5C5F47DB91A}"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B8503A-2B63-435E-8D67-8AE3A9E70A90}">
      <dsp:nvSpPr>
        <dsp:cNvPr id="0" name=""/>
        <dsp:cNvSpPr/>
      </dsp:nvSpPr>
      <dsp:spPr>
        <a:xfrm>
          <a:off x="3986" y="1280485"/>
          <a:ext cx="3486346" cy="3486346"/>
        </a:xfrm>
        <a:prstGeom prst="ellipse">
          <a:avLst/>
        </a:prstGeom>
        <a:solidFill>
          <a:schemeClr val="accent2">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91865" tIns="25400" rIns="191865" bIns="25400" numCol="1" spcCol="1270" anchor="ctr" anchorCtr="0">
          <a:noAutofit/>
        </a:bodyPr>
        <a:lstStyle/>
        <a:p>
          <a:pPr lvl="0" algn="ctr" defTabSz="889000">
            <a:lnSpc>
              <a:spcPct val="90000"/>
            </a:lnSpc>
            <a:spcBef>
              <a:spcPct val="0"/>
            </a:spcBef>
            <a:spcAft>
              <a:spcPct val="35000"/>
            </a:spcAft>
            <a:buFont typeface="Arial" panose="020B0604020202020204" pitchFamily="34" charset="0"/>
            <a:buNone/>
          </a:pPr>
          <a:r>
            <a:rPr lang="en-GB" sz="2000" kern="1200" dirty="0"/>
            <a:t>Rotational pharmacists spend </a:t>
          </a:r>
          <a:r>
            <a:rPr lang="en-GB" sz="2000" b="1" kern="1200" dirty="0"/>
            <a:t>3 months </a:t>
          </a:r>
          <a:r>
            <a:rPr lang="en-GB" sz="2000" kern="1200" dirty="0"/>
            <a:t>in the Grampian MI centre answering enquiries.</a:t>
          </a:r>
        </a:p>
      </dsp:txBody>
      <dsp:txXfrm>
        <a:off x="514550" y="1791049"/>
        <a:ext cx="2465218" cy="2465218"/>
      </dsp:txXfrm>
    </dsp:sp>
    <dsp:sp modelId="{A0D963DB-3E38-4A6E-90B8-41D31E7BF92D}">
      <dsp:nvSpPr>
        <dsp:cNvPr id="0" name=""/>
        <dsp:cNvSpPr/>
      </dsp:nvSpPr>
      <dsp:spPr>
        <a:xfrm>
          <a:off x="2793064" y="1280485"/>
          <a:ext cx="3486346" cy="3486346"/>
        </a:xfrm>
        <a:prstGeom prst="ellipse">
          <a:avLst/>
        </a:prstGeom>
        <a:solidFill>
          <a:schemeClr val="accent2">
            <a:alpha val="50000"/>
            <a:hueOff val="-1356225"/>
            <a:satOff val="-828"/>
            <a:lumOff val="323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91865" tIns="25400" rIns="191865" bIns="25400" numCol="1" spcCol="1270" anchor="ctr" anchorCtr="0">
          <a:noAutofit/>
        </a:bodyPr>
        <a:lstStyle/>
        <a:p>
          <a:pPr lvl="0" algn="ctr" defTabSz="889000">
            <a:lnSpc>
              <a:spcPct val="90000"/>
            </a:lnSpc>
            <a:spcBef>
              <a:spcPct val="0"/>
            </a:spcBef>
            <a:spcAft>
              <a:spcPct val="35000"/>
            </a:spcAft>
          </a:pPr>
          <a:r>
            <a:rPr lang="en-GB" sz="2000" kern="1200" dirty="0"/>
            <a:t>After </a:t>
          </a:r>
          <a:r>
            <a:rPr lang="en-GB" sz="2000" b="1" kern="1200" dirty="0"/>
            <a:t>8 weeks</a:t>
          </a:r>
          <a:r>
            <a:rPr lang="en-GB" sz="2000" kern="1200" dirty="0"/>
            <a:t> of working, the pharmacists are hoped to become </a:t>
          </a:r>
          <a:r>
            <a:rPr lang="en-GB" sz="2000" b="1" kern="1200" dirty="0"/>
            <a:t>“off-check” (OC) </a:t>
          </a:r>
          <a:r>
            <a:rPr lang="en-GB" sz="2000" kern="1200" dirty="0"/>
            <a:t>– meaning that their work does not need to be checked prior to being sent to an enquirer.</a:t>
          </a:r>
        </a:p>
      </dsp:txBody>
      <dsp:txXfrm>
        <a:off x="3303628" y="1791049"/>
        <a:ext cx="2465218" cy="2465218"/>
      </dsp:txXfrm>
    </dsp:sp>
    <dsp:sp modelId="{C83C383E-861B-430F-9430-0CBC79737F71}">
      <dsp:nvSpPr>
        <dsp:cNvPr id="0" name=""/>
        <dsp:cNvSpPr/>
      </dsp:nvSpPr>
      <dsp:spPr>
        <a:xfrm>
          <a:off x="5582141" y="1280485"/>
          <a:ext cx="3486346" cy="3486346"/>
        </a:xfrm>
        <a:prstGeom prst="ellipse">
          <a:avLst/>
        </a:prstGeom>
        <a:solidFill>
          <a:schemeClr val="accent2">
            <a:alpha val="50000"/>
            <a:hueOff val="-2712450"/>
            <a:satOff val="-1656"/>
            <a:lumOff val="647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91865" tIns="25400" rIns="191865" bIns="25400" numCol="1" spcCol="1270" anchor="ctr" anchorCtr="0">
          <a:noAutofit/>
        </a:bodyPr>
        <a:lstStyle/>
        <a:p>
          <a:pPr lvl="0" algn="ctr" defTabSz="889000">
            <a:lnSpc>
              <a:spcPct val="90000"/>
            </a:lnSpc>
            <a:spcBef>
              <a:spcPct val="0"/>
            </a:spcBef>
            <a:spcAft>
              <a:spcPct val="35000"/>
            </a:spcAft>
          </a:pPr>
          <a:r>
            <a:rPr lang="en-GB" sz="2000" kern="1200" dirty="0"/>
            <a:t>Senior staff have identified that those who spend </a:t>
          </a:r>
          <a:r>
            <a:rPr lang="en-GB" sz="2000" b="1" kern="1200" dirty="0"/>
            <a:t>longer than average on an enquiry</a:t>
          </a:r>
          <a:r>
            <a:rPr lang="en-GB" sz="2000" kern="1200" dirty="0"/>
            <a:t> tend to take </a:t>
          </a:r>
          <a:r>
            <a:rPr lang="en-GB" sz="2000" b="1" kern="1200" dirty="0"/>
            <a:t>longer to become OC</a:t>
          </a:r>
          <a:r>
            <a:rPr lang="en-GB" sz="2000" kern="1200" dirty="0"/>
            <a:t>.</a:t>
          </a:r>
        </a:p>
      </dsp:txBody>
      <dsp:txXfrm>
        <a:off x="6092705" y="1791049"/>
        <a:ext cx="2465218" cy="24652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57898A-8C78-4458-BAF6-72053762F8E1}">
      <dsp:nvSpPr>
        <dsp:cNvPr id="0" name=""/>
        <dsp:cNvSpPr/>
      </dsp:nvSpPr>
      <dsp:spPr>
        <a:xfrm rot="5400000">
          <a:off x="-289718" y="292805"/>
          <a:ext cx="1931458" cy="1352020"/>
        </a:xfrm>
        <a:prstGeom prst="chevron">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b="1" kern="1200" dirty="0"/>
            <a:t>Initial Data Collection</a:t>
          </a:r>
        </a:p>
      </dsp:txBody>
      <dsp:txXfrm rot="-5400000">
        <a:off x="1" y="679096"/>
        <a:ext cx="1352020" cy="579438"/>
      </dsp:txXfrm>
    </dsp:sp>
    <dsp:sp modelId="{60994F6A-2574-4179-B217-4DEEED02B21C}">
      <dsp:nvSpPr>
        <dsp:cNvPr id="0" name=""/>
        <dsp:cNvSpPr/>
      </dsp:nvSpPr>
      <dsp:spPr>
        <a:xfrm rot="5400000">
          <a:off x="4346620" y="-2991513"/>
          <a:ext cx="1255447" cy="7244647"/>
        </a:xfrm>
        <a:prstGeom prst="round2SameRect">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GB" sz="2000" kern="1200" dirty="0"/>
            <a:t>Use of </a:t>
          </a:r>
          <a:r>
            <a:rPr lang="en-GB" sz="2000" kern="1200" dirty="0" err="1"/>
            <a:t>MiDatabank</a:t>
          </a:r>
          <a:r>
            <a:rPr lang="en-GB" sz="2000" kern="1200" dirty="0"/>
            <a:t> and MI Training Record,</a:t>
          </a:r>
        </a:p>
        <a:p>
          <a:pPr marL="228600" lvl="1" indent="-228600" algn="l" defTabSz="889000">
            <a:lnSpc>
              <a:spcPct val="90000"/>
            </a:lnSpc>
            <a:spcBef>
              <a:spcPct val="0"/>
            </a:spcBef>
            <a:spcAft>
              <a:spcPct val="15000"/>
            </a:spcAft>
            <a:buChar char="••"/>
          </a:pPr>
          <a:r>
            <a:rPr lang="en-GB" sz="2000" kern="1200" dirty="0"/>
            <a:t>Rotational pharmacist data from 2014-2019 used (n=24).</a:t>
          </a:r>
        </a:p>
      </dsp:txBody>
      <dsp:txXfrm rot="-5400000">
        <a:off x="1352020" y="64373"/>
        <a:ext cx="7183361" cy="1132875"/>
      </dsp:txXfrm>
    </dsp:sp>
    <dsp:sp modelId="{09F008E8-4424-48A1-A9A8-1ED6F8250ACB}">
      <dsp:nvSpPr>
        <dsp:cNvPr id="0" name=""/>
        <dsp:cNvSpPr/>
      </dsp:nvSpPr>
      <dsp:spPr>
        <a:xfrm rot="5400000">
          <a:off x="-289718" y="1795579"/>
          <a:ext cx="1931458" cy="1352020"/>
        </a:xfrm>
        <a:prstGeom prst="chevron">
          <a:avLst/>
        </a:prstGeom>
        <a:solidFill>
          <a:schemeClr val="accent2">
            <a:hueOff val="-1356225"/>
            <a:satOff val="-828"/>
            <a:lumOff val="3235"/>
            <a:alphaOff val="0"/>
          </a:schemeClr>
        </a:solidFill>
        <a:ln w="19050" cap="rnd" cmpd="sng" algn="ctr">
          <a:solidFill>
            <a:schemeClr val="accent2">
              <a:hueOff val="-1356225"/>
              <a:satOff val="-828"/>
              <a:lumOff val="323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b="1" kern="1200" dirty="0"/>
            <a:t>Manipulation of Data</a:t>
          </a:r>
        </a:p>
      </dsp:txBody>
      <dsp:txXfrm rot="-5400000">
        <a:off x="1" y="2181870"/>
        <a:ext cx="1352020" cy="579438"/>
      </dsp:txXfrm>
    </dsp:sp>
    <dsp:sp modelId="{57B19518-D79E-4981-98DF-0CCD55A20C36}">
      <dsp:nvSpPr>
        <dsp:cNvPr id="0" name=""/>
        <dsp:cNvSpPr/>
      </dsp:nvSpPr>
      <dsp:spPr>
        <a:xfrm rot="5400000">
          <a:off x="4346620" y="-1250995"/>
          <a:ext cx="1255447" cy="7244647"/>
        </a:xfrm>
        <a:prstGeom prst="round2SameRect">
          <a:avLst/>
        </a:prstGeom>
        <a:solidFill>
          <a:schemeClr val="lt1">
            <a:alpha val="90000"/>
            <a:hueOff val="0"/>
            <a:satOff val="0"/>
            <a:lumOff val="0"/>
            <a:alphaOff val="0"/>
          </a:schemeClr>
        </a:solidFill>
        <a:ln w="19050" cap="rnd" cmpd="sng" algn="ctr">
          <a:solidFill>
            <a:schemeClr val="accent2">
              <a:hueOff val="-1356225"/>
              <a:satOff val="-828"/>
              <a:lumOff val="323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GB" sz="2000" kern="1200" dirty="0"/>
            <a:t>Gathered data was used to determine the time it took for a pharmacist to become OC from their first enquiry,</a:t>
          </a:r>
        </a:p>
        <a:p>
          <a:pPr marL="228600" lvl="1" indent="-228600" algn="l" defTabSz="889000">
            <a:lnSpc>
              <a:spcPct val="90000"/>
            </a:lnSpc>
            <a:spcBef>
              <a:spcPct val="0"/>
            </a:spcBef>
            <a:spcAft>
              <a:spcPct val="15000"/>
            </a:spcAft>
            <a:buChar char="••"/>
          </a:pPr>
          <a:r>
            <a:rPr lang="en-GB" sz="2000" kern="1200" dirty="0"/>
            <a:t>The total and average time of enquiries completed per week was then calculated.</a:t>
          </a:r>
        </a:p>
      </dsp:txBody>
      <dsp:txXfrm rot="-5400000">
        <a:off x="1352020" y="1804891"/>
        <a:ext cx="7183361" cy="1132875"/>
      </dsp:txXfrm>
    </dsp:sp>
    <dsp:sp modelId="{249FCF32-6C06-434A-95D8-A5C4D832240F}">
      <dsp:nvSpPr>
        <dsp:cNvPr id="0" name=""/>
        <dsp:cNvSpPr/>
      </dsp:nvSpPr>
      <dsp:spPr>
        <a:xfrm rot="5400000">
          <a:off x="-289718" y="3773840"/>
          <a:ext cx="1931458" cy="1352020"/>
        </a:xfrm>
        <a:prstGeom prst="chevron">
          <a:avLst/>
        </a:prstGeom>
        <a:solidFill>
          <a:schemeClr val="accent2">
            <a:hueOff val="-2712450"/>
            <a:satOff val="-1656"/>
            <a:lumOff val="6471"/>
            <a:alphaOff val="0"/>
          </a:schemeClr>
        </a:solidFill>
        <a:ln w="19050" cap="rnd" cmpd="sng" algn="ctr">
          <a:solidFill>
            <a:schemeClr val="accent2">
              <a:hueOff val="-2712450"/>
              <a:satOff val="-1656"/>
              <a:lumOff val="647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b="1" kern="1200" dirty="0"/>
            <a:t>Graph Development</a:t>
          </a:r>
        </a:p>
      </dsp:txBody>
      <dsp:txXfrm rot="-5400000">
        <a:off x="1" y="4160131"/>
        <a:ext cx="1352020" cy="579438"/>
      </dsp:txXfrm>
    </dsp:sp>
    <dsp:sp modelId="{04E84666-12F0-41D7-923F-75117E64704D}">
      <dsp:nvSpPr>
        <dsp:cNvPr id="0" name=""/>
        <dsp:cNvSpPr/>
      </dsp:nvSpPr>
      <dsp:spPr>
        <a:xfrm rot="5400000">
          <a:off x="4346620" y="489522"/>
          <a:ext cx="1255447" cy="7244647"/>
        </a:xfrm>
        <a:prstGeom prst="round2SameRect">
          <a:avLst/>
        </a:prstGeom>
        <a:solidFill>
          <a:schemeClr val="lt1">
            <a:alpha val="90000"/>
            <a:hueOff val="0"/>
            <a:satOff val="0"/>
            <a:lumOff val="0"/>
            <a:alphaOff val="0"/>
          </a:schemeClr>
        </a:solidFill>
        <a:ln w="19050" cap="rnd" cmpd="sng" algn="ctr">
          <a:solidFill>
            <a:schemeClr val="accent2">
              <a:hueOff val="-2712450"/>
              <a:satOff val="-1656"/>
              <a:lumOff val="647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GB" sz="2000" kern="1200" dirty="0"/>
            <a:t>Calculation of average and total time per week to answer enquiries,</a:t>
          </a:r>
        </a:p>
        <a:p>
          <a:pPr marL="228600" lvl="1" indent="-228600" algn="l" defTabSz="889000">
            <a:lnSpc>
              <a:spcPct val="90000"/>
            </a:lnSpc>
            <a:spcBef>
              <a:spcPct val="0"/>
            </a:spcBef>
            <a:spcAft>
              <a:spcPct val="15000"/>
            </a:spcAft>
            <a:buChar char="••"/>
          </a:pPr>
          <a:r>
            <a:rPr lang="en-GB" sz="2000" kern="1200" dirty="0"/>
            <a:t>Calculation of standard deviation, 95% CI and upper and lower margins for each week of the data.</a:t>
          </a:r>
        </a:p>
      </dsp:txBody>
      <dsp:txXfrm rot="-5400000">
        <a:off x="1352020" y="3545408"/>
        <a:ext cx="7183361" cy="11328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85AE7E-D581-419E-9B68-DBB03079AADF}">
      <dsp:nvSpPr>
        <dsp:cNvPr id="0" name=""/>
        <dsp:cNvSpPr/>
      </dsp:nvSpPr>
      <dsp:spPr>
        <a:xfrm>
          <a:off x="0" y="135623"/>
          <a:ext cx="6692813" cy="1283782"/>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b="1" kern="1200" dirty="0"/>
            <a:t>In the Grampian MI centre, 83% of pharmacists become OC.</a:t>
          </a:r>
          <a:endParaRPr lang="en-US" sz="1900" b="1" kern="1200" dirty="0"/>
        </a:p>
      </dsp:txBody>
      <dsp:txXfrm>
        <a:off x="62669" y="198292"/>
        <a:ext cx="6567475" cy="1158444"/>
      </dsp:txXfrm>
    </dsp:sp>
    <dsp:sp modelId="{77D88164-A316-46D9-A9BF-3FC0D0A4B5D5}">
      <dsp:nvSpPr>
        <dsp:cNvPr id="0" name=""/>
        <dsp:cNvSpPr/>
      </dsp:nvSpPr>
      <dsp:spPr>
        <a:xfrm>
          <a:off x="0" y="1474125"/>
          <a:ext cx="6692813" cy="1283782"/>
        </a:xfrm>
        <a:prstGeom prst="roundRect">
          <a:avLst/>
        </a:prstGeom>
        <a:gradFill rotWithShape="0">
          <a:gsLst>
            <a:gs pos="0">
              <a:schemeClr val="accent2">
                <a:hueOff val="-904150"/>
                <a:satOff val="-552"/>
                <a:lumOff val="2157"/>
                <a:alphaOff val="0"/>
                <a:tint val="96000"/>
                <a:lumMod val="100000"/>
              </a:schemeClr>
            </a:gs>
            <a:gs pos="78000">
              <a:schemeClr val="accent2">
                <a:hueOff val="-904150"/>
                <a:satOff val="-552"/>
                <a:lumOff val="215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b="1" kern="1200"/>
            <a:t>This figure could be further increased by using the tool in figure 1 to target support to trainees who are spending longer on enquiries. This can ensure they are given more assistance.</a:t>
          </a:r>
          <a:endParaRPr lang="en-US" sz="1900" b="1" kern="1200" dirty="0"/>
        </a:p>
      </dsp:txBody>
      <dsp:txXfrm>
        <a:off x="62669" y="1536794"/>
        <a:ext cx="6567475" cy="1158444"/>
      </dsp:txXfrm>
    </dsp:sp>
    <dsp:sp modelId="{1196F6D4-6738-4F5B-8488-A67EA46FB23C}">
      <dsp:nvSpPr>
        <dsp:cNvPr id="0" name=""/>
        <dsp:cNvSpPr/>
      </dsp:nvSpPr>
      <dsp:spPr>
        <a:xfrm>
          <a:off x="0" y="2812628"/>
          <a:ext cx="6692813" cy="1283782"/>
        </a:xfrm>
        <a:prstGeom prst="roundRect">
          <a:avLst/>
        </a:prstGeom>
        <a:gradFill rotWithShape="0">
          <a:gsLst>
            <a:gs pos="0">
              <a:schemeClr val="accent2">
                <a:hueOff val="-1808300"/>
                <a:satOff val="-1104"/>
                <a:lumOff val="4314"/>
                <a:alphaOff val="0"/>
                <a:tint val="96000"/>
                <a:lumMod val="100000"/>
              </a:schemeClr>
            </a:gs>
            <a:gs pos="78000">
              <a:schemeClr val="accent2">
                <a:hueOff val="-1808300"/>
                <a:satOff val="-1104"/>
                <a:lumOff val="4314"/>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b="1" kern="1200" dirty="0"/>
            <a:t>Overall, the resulting tool is a valuable way to increase the number of rotational pharmacists becoming OC during their rotation.</a:t>
          </a:r>
        </a:p>
      </dsp:txBody>
      <dsp:txXfrm>
        <a:off x="62669" y="2875297"/>
        <a:ext cx="6567475" cy="1158444"/>
      </dsp:txXfrm>
    </dsp:sp>
    <dsp:sp modelId="{1A6B472D-4B51-410C-AE21-B5C5F47DB91A}">
      <dsp:nvSpPr>
        <dsp:cNvPr id="0" name=""/>
        <dsp:cNvSpPr/>
      </dsp:nvSpPr>
      <dsp:spPr>
        <a:xfrm>
          <a:off x="0" y="4151130"/>
          <a:ext cx="6692813" cy="1283782"/>
        </a:xfrm>
        <a:prstGeom prst="roundRect">
          <a:avLst/>
        </a:prstGeom>
        <a:gradFill rotWithShape="0">
          <a:gsLst>
            <a:gs pos="0">
              <a:schemeClr val="accent2">
                <a:hueOff val="-2712450"/>
                <a:satOff val="-1656"/>
                <a:lumOff val="6471"/>
                <a:alphaOff val="0"/>
                <a:tint val="96000"/>
                <a:lumMod val="100000"/>
              </a:schemeClr>
            </a:gs>
            <a:gs pos="78000">
              <a:schemeClr val="accent2">
                <a:hueOff val="-2712450"/>
                <a:satOff val="-1656"/>
                <a:lumOff val="6471"/>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b="1" kern="1200" dirty="0"/>
            <a:t>It is hoped that in the future, the use of the tool during appraisals will result in increased success of rotational pharmacist training in MI.</a:t>
          </a:r>
          <a:endParaRPr lang="en-GB" sz="1900" kern="1200" dirty="0"/>
        </a:p>
      </dsp:txBody>
      <dsp:txXfrm>
        <a:off x="62669" y="4213799"/>
        <a:ext cx="6567475" cy="1158444"/>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15201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43926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187173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129526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737967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6392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pPr/>
              <a:t>9/7/2020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pPr/>
              <a:t>‹#›</a:t>
            </a:fld>
            <a:endParaRPr lang="en-US" dirty="0"/>
          </a:p>
        </p:txBody>
      </p:sp>
    </p:spTree>
    <p:extLst>
      <p:ext uri="{BB962C8B-B14F-4D97-AF65-F5344CB8AC3E}">
        <p14:creationId xmlns:p14="http://schemas.microsoft.com/office/powerpoint/2010/main" val="23065686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19241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smtClean="0"/>
              <a:pPr/>
              <a:t>9/7/2020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smtClean="0"/>
              <a:pPr/>
              <a:t>‹#›</a:t>
            </a:fld>
            <a:endParaRPr lang="en-US" dirty="0"/>
          </a:p>
        </p:txBody>
      </p:sp>
    </p:spTree>
    <p:extLst>
      <p:ext uri="{BB962C8B-B14F-4D97-AF65-F5344CB8AC3E}">
        <p14:creationId xmlns:p14="http://schemas.microsoft.com/office/powerpoint/2010/main" val="1522804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8764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smtClean="0"/>
              <a:pPr/>
              <a:t>9/7/2020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pPr/>
              <a:t>‹#›</a:t>
            </a:fld>
            <a:endParaRPr lang="en-US" dirty="0"/>
          </a:p>
        </p:txBody>
      </p:sp>
    </p:spTree>
    <p:extLst>
      <p:ext uri="{BB962C8B-B14F-4D97-AF65-F5344CB8AC3E}">
        <p14:creationId xmlns:p14="http://schemas.microsoft.com/office/powerpoint/2010/main" val="3587348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9/7/2020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8674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9/7/2020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81296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9/7/2020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92653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pPr/>
              <a:t>9/7/2020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pPr/>
              <a:t>‹#›</a:t>
            </a:fld>
            <a:endParaRPr lang="en-US" dirty="0"/>
          </a:p>
        </p:txBody>
      </p:sp>
    </p:spTree>
    <p:extLst>
      <p:ext uri="{BB962C8B-B14F-4D97-AF65-F5344CB8AC3E}">
        <p14:creationId xmlns:p14="http://schemas.microsoft.com/office/powerpoint/2010/main" val="1980024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9/7/2020</a:t>
            </a:fld>
            <a:endParaRPr lang="en-US" dirty="0"/>
          </a:p>
        </p:txBody>
      </p:sp>
    </p:spTree>
    <p:extLst>
      <p:ext uri="{BB962C8B-B14F-4D97-AF65-F5344CB8AC3E}">
        <p14:creationId xmlns:p14="http://schemas.microsoft.com/office/powerpoint/2010/main" val="1346463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9/7/2020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9742975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png"/><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hyperlink" Target="http://www.asmip.org.uk/" TargetMode="Externa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759D6-85AB-4A9A-881E-AC673DB58F1B}"/>
              </a:ext>
            </a:extLst>
          </p:cNvPr>
          <p:cNvSpPr>
            <a:spLocks noGrp="1"/>
          </p:cNvSpPr>
          <p:nvPr>
            <p:ph type="ctrTitle"/>
          </p:nvPr>
        </p:nvSpPr>
        <p:spPr>
          <a:xfrm>
            <a:off x="914400" y="787400"/>
            <a:ext cx="4928135" cy="3666267"/>
          </a:xfrm>
        </p:spPr>
        <p:txBody>
          <a:bodyPr>
            <a:normAutofit/>
          </a:bodyPr>
          <a:lstStyle/>
          <a:p>
            <a:pPr>
              <a:lnSpc>
                <a:spcPct val="90000"/>
              </a:lnSpc>
            </a:pPr>
            <a:r>
              <a:rPr lang="en-GB" sz="4000" b="1"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USING ENQUIRY TIMES TO PROVIDE DIRECTED SUPPORT TO ROTATIONAL PHARMACISTS</a:t>
            </a:r>
            <a:endParaRPr lang="en-GB" sz="4000" dirty="0">
              <a:solidFill>
                <a:schemeClr val="tx1"/>
              </a:solidFill>
              <a:effectLst>
                <a:outerShdw blurRad="38100" dist="38100" dir="2700000" algn="tl">
                  <a:srgbClr val="000000">
                    <a:alpha val="43137"/>
                  </a:srgbClr>
                </a:outerShdw>
              </a:effectLst>
            </a:endParaRPr>
          </a:p>
        </p:txBody>
      </p:sp>
      <p:sp>
        <p:nvSpPr>
          <p:cNvPr id="3" name="Subtitle 2">
            <a:extLst>
              <a:ext uri="{FF2B5EF4-FFF2-40B4-BE49-F238E27FC236}">
                <a16:creationId xmlns:a16="http://schemas.microsoft.com/office/drawing/2014/main" id="{8DB72C1B-57C9-4DB1-A2CA-FC37DC8571B9}"/>
              </a:ext>
            </a:extLst>
          </p:cNvPr>
          <p:cNvSpPr>
            <a:spLocks noGrp="1"/>
          </p:cNvSpPr>
          <p:nvPr>
            <p:ph type="subTitle" idx="1"/>
          </p:nvPr>
        </p:nvSpPr>
        <p:spPr>
          <a:xfrm>
            <a:off x="1054100" y="4453667"/>
            <a:ext cx="4788435" cy="1096899"/>
          </a:xfrm>
        </p:spPr>
        <p:txBody>
          <a:bodyPr>
            <a:normAutofit/>
          </a:bodyPr>
          <a:lstStyle/>
          <a:p>
            <a:pPr>
              <a:lnSpc>
                <a:spcPct val="90000"/>
              </a:lnSpc>
            </a:pPr>
            <a:r>
              <a:rPr lang="en-GB" dirty="0">
                <a:solidFill>
                  <a:schemeClr val="bg2">
                    <a:lumMod val="75000"/>
                  </a:schemeClr>
                </a:solidFill>
              </a:rPr>
              <a:t>Authors: Craig </a:t>
            </a:r>
            <a:r>
              <a:rPr lang="en-GB" dirty="0" err="1">
                <a:solidFill>
                  <a:schemeClr val="bg2">
                    <a:lumMod val="75000"/>
                  </a:schemeClr>
                </a:solidFill>
              </a:rPr>
              <a:t>Rore</a:t>
            </a:r>
            <a:r>
              <a:rPr lang="en-GB" dirty="0">
                <a:solidFill>
                  <a:schemeClr val="bg2">
                    <a:lumMod val="75000"/>
                  </a:schemeClr>
                </a:solidFill>
              </a:rPr>
              <a:t> and </a:t>
            </a:r>
            <a:r>
              <a:rPr lang="en-GB" u="sng" dirty="0">
                <a:solidFill>
                  <a:schemeClr val="bg2">
                    <a:lumMod val="75000"/>
                  </a:schemeClr>
                </a:solidFill>
              </a:rPr>
              <a:t>Katie Waghorn</a:t>
            </a:r>
            <a:r>
              <a:rPr lang="en-GB" dirty="0">
                <a:solidFill>
                  <a:schemeClr val="bg2">
                    <a:lumMod val="75000"/>
                  </a:schemeClr>
                </a:solidFill>
              </a:rPr>
              <a:t>, Grampian Medicines Information Centre, Aberdeen Royal Infirmary, Aberdeen</a:t>
            </a:r>
          </a:p>
        </p:txBody>
      </p:sp>
      <p:pic>
        <p:nvPicPr>
          <p:cNvPr id="4" name="Picture 2" descr="A picture containing food&#10;&#10;Description automatically generated">
            <a:extLst>
              <a:ext uri="{FF2B5EF4-FFF2-40B4-BE49-F238E27FC236}">
                <a16:creationId xmlns:a16="http://schemas.microsoft.com/office/drawing/2014/main" id="{AC3774F0-37F8-4735-9961-A9D72EAD6E4A}"/>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095998" y="1924043"/>
            <a:ext cx="3280613" cy="328061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D1764421-78E3-49FA-9C18-F49EE19332A4}"/>
              </a:ext>
            </a:extLst>
          </p:cNvPr>
          <p:cNvSpPr txBox="1"/>
          <p:nvPr/>
        </p:nvSpPr>
        <p:spPr>
          <a:xfrm>
            <a:off x="196850" y="5793085"/>
            <a:ext cx="3778250" cy="830997"/>
          </a:xfrm>
          <a:prstGeom prst="rect">
            <a:avLst/>
          </a:prstGeom>
          <a:noFill/>
        </p:spPr>
        <p:txBody>
          <a:bodyPr wrap="square">
            <a:spAutoFit/>
          </a:bodyPr>
          <a:lstStyle/>
          <a:p>
            <a:pPr marL="0" marR="0">
              <a:spcBef>
                <a:spcPts val="0"/>
              </a:spcBef>
              <a:spcAft>
                <a:spcPts val="0"/>
              </a:spcAft>
            </a:pPr>
            <a:r>
              <a:rPr lang="en-US" sz="1600" b="1" i="0" strike="noStrike" dirty="0">
                <a:solidFill>
                  <a:schemeClr val="accent1">
                    <a:lumMod val="60000"/>
                    <a:lumOff val="40000"/>
                  </a:schemeClr>
                </a:solidFill>
                <a:effectLst/>
              </a:rPr>
              <a:t>UK Medicines Information</a:t>
            </a:r>
            <a:endParaRPr lang="en-US" sz="1600" b="0" i="0" strike="noStrike" dirty="0">
              <a:solidFill>
                <a:schemeClr val="accent1">
                  <a:lumMod val="60000"/>
                  <a:lumOff val="40000"/>
                </a:schemeClr>
              </a:solidFill>
              <a:effectLst/>
            </a:endParaRPr>
          </a:p>
          <a:p>
            <a:pPr marL="0" marR="0">
              <a:spcBef>
                <a:spcPts val="0"/>
              </a:spcBef>
              <a:spcAft>
                <a:spcPts val="0"/>
              </a:spcAft>
            </a:pPr>
            <a:r>
              <a:rPr lang="en-US" sz="1600" b="1" i="0" strike="noStrike" dirty="0">
                <a:solidFill>
                  <a:schemeClr val="accent1">
                    <a:lumMod val="60000"/>
                    <a:lumOff val="40000"/>
                  </a:schemeClr>
                </a:solidFill>
                <a:effectLst/>
              </a:rPr>
              <a:t>Practice Development Seminar</a:t>
            </a:r>
            <a:endParaRPr lang="en-US" sz="1600" b="0" i="0" strike="noStrike" dirty="0">
              <a:solidFill>
                <a:schemeClr val="accent1">
                  <a:lumMod val="60000"/>
                  <a:lumOff val="40000"/>
                </a:schemeClr>
              </a:solidFill>
              <a:effectLst/>
            </a:endParaRPr>
          </a:p>
          <a:p>
            <a:pPr marL="0" marR="0">
              <a:spcBef>
                <a:spcPts val="0"/>
              </a:spcBef>
              <a:spcAft>
                <a:spcPts val="0"/>
              </a:spcAft>
            </a:pPr>
            <a:r>
              <a:rPr lang="en-US" sz="1600" b="1" i="0" strike="noStrike" dirty="0">
                <a:solidFill>
                  <a:schemeClr val="accent1">
                    <a:lumMod val="60000"/>
                    <a:lumOff val="40000"/>
                  </a:schemeClr>
                </a:solidFill>
                <a:effectLst/>
              </a:rPr>
              <a:t>15</a:t>
            </a:r>
            <a:r>
              <a:rPr lang="en-US" sz="1600" b="1" i="0" strike="noStrike" baseline="30000" dirty="0">
                <a:solidFill>
                  <a:schemeClr val="accent1">
                    <a:lumMod val="60000"/>
                    <a:lumOff val="40000"/>
                  </a:schemeClr>
                </a:solidFill>
                <a:effectLst/>
              </a:rPr>
              <a:t>th</a:t>
            </a:r>
            <a:r>
              <a:rPr lang="en-US" sz="1600" b="1" i="0" strike="noStrike" dirty="0">
                <a:solidFill>
                  <a:schemeClr val="accent1">
                    <a:lumMod val="60000"/>
                    <a:lumOff val="40000"/>
                  </a:schemeClr>
                </a:solidFill>
                <a:effectLst/>
              </a:rPr>
              <a:t> September 2020</a:t>
            </a:r>
            <a:endParaRPr lang="en-US" sz="1600" b="0" i="0" strike="noStrike" dirty="0">
              <a:solidFill>
                <a:schemeClr val="accent1">
                  <a:lumMod val="60000"/>
                  <a:lumOff val="40000"/>
                </a:schemeClr>
              </a:solidFill>
              <a:effectLst/>
            </a:endParaRPr>
          </a:p>
        </p:txBody>
      </p:sp>
      <p:pic>
        <p:nvPicPr>
          <p:cNvPr id="6" name="MediaFINAL.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95911" y="787400"/>
            <a:ext cx="304800" cy="304800"/>
          </a:xfrm>
          <a:prstGeom prst="rect">
            <a:avLst/>
          </a:prstGeom>
        </p:spPr>
      </p:pic>
    </p:spTree>
    <p:extLst>
      <p:ext uri="{BB962C8B-B14F-4D97-AF65-F5344CB8AC3E}">
        <p14:creationId xmlns:p14="http://schemas.microsoft.com/office/powerpoint/2010/main" val="1174878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7" repeatCount="indefinite" fill="hold" display="0">
                  <p:stCondLst>
                    <p:cond delay="indefinite"/>
                  </p:stCondLst>
                  <p:endCondLst>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8CE41-744B-4817-9B10-844BAED2B50A}"/>
              </a:ext>
            </a:extLst>
          </p:cNvPr>
          <p:cNvSpPr>
            <a:spLocks noGrp="1"/>
          </p:cNvSpPr>
          <p:nvPr>
            <p:ph type="title"/>
          </p:nvPr>
        </p:nvSpPr>
        <p:spPr/>
        <p:txBody>
          <a:bodyPr>
            <a:normAutofit/>
          </a:bodyPr>
          <a:lstStyle/>
          <a:p>
            <a:r>
              <a:rPr lang="en-GB" sz="4800" dirty="0">
                <a:solidFill>
                  <a:schemeClr val="tx1"/>
                </a:solidFill>
                <a:effectLst>
                  <a:outerShdw blurRad="38100" dist="38100" dir="2700000" algn="tl">
                    <a:srgbClr val="000000">
                      <a:alpha val="43137"/>
                    </a:srgbClr>
                  </a:outerShdw>
                </a:effectLst>
              </a:rPr>
              <a:t>AIM + BACKGROUND</a:t>
            </a:r>
          </a:p>
        </p:txBody>
      </p:sp>
      <p:sp>
        <p:nvSpPr>
          <p:cNvPr id="4" name="Content Placeholder 2">
            <a:extLst>
              <a:ext uri="{FF2B5EF4-FFF2-40B4-BE49-F238E27FC236}">
                <a16:creationId xmlns:a16="http://schemas.microsoft.com/office/drawing/2014/main" id="{C3043B88-C2BC-4E36-89DF-340BCF284B8E}"/>
              </a:ext>
            </a:extLst>
          </p:cNvPr>
          <p:cNvSpPr txBox="1">
            <a:spLocks/>
          </p:cNvSpPr>
          <p:nvPr/>
        </p:nvSpPr>
        <p:spPr>
          <a:xfrm>
            <a:off x="677333" y="1416518"/>
            <a:ext cx="8731138" cy="986023"/>
          </a:xfrm>
          <a:prstGeom prst="rect">
            <a:avLst/>
          </a:prstGeom>
          <a:solidFill>
            <a:schemeClr val="accent2">
              <a:lumMod val="50000"/>
            </a:schemeClr>
          </a:solidFill>
        </p:spPr>
        <p:txBody>
          <a:bodyPr vert="horz" lIns="91440" tIns="45720" rIns="91440" bIns="45720" rtlCol="0">
            <a:normAutofit fontScale="92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GB" sz="2400" b="1" dirty="0">
                <a:solidFill>
                  <a:schemeClr val="bg1"/>
                </a:solidFill>
              </a:rPr>
              <a:t>AIM: To develop a tool to benchmark rotational pharmacist progress in MI in terms of how quickly they complete enquiries, and identify those requiring extra support as soon as possible.</a:t>
            </a:r>
          </a:p>
        </p:txBody>
      </p:sp>
      <p:graphicFrame>
        <p:nvGraphicFramePr>
          <p:cNvPr id="9" name="Diagram 8">
            <a:extLst>
              <a:ext uri="{FF2B5EF4-FFF2-40B4-BE49-F238E27FC236}">
                <a16:creationId xmlns:a16="http://schemas.microsoft.com/office/drawing/2014/main" id="{D2485D10-8274-4D90-8278-FA829576610E}"/>
              </a:ext>
            </a:extLst>
          </p:cNvPr>
          <p:cNvGraphicFramePr/>
          <p:nvPr>
            <p:extLst>
              <p:ext uri="{D42A27DB-BD31-4B8C-83A1-F6EECF244321}">
                <p14:modId xmlns:p14="http://schemas.microsoft.com/office/powerpoint/2010/main" val="2876390802"/>
              </p:ext>
            </p:extLst>
          </p:nvPr>
        </p:nvGraphicFramePr>
        <p:xfrm>
          <a:off x="439430" y="1270000"/>
          <a:ext cx="9072475" cy="60473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Picture 2">
            <a:extLst>
              <a:ext uri="{FF2B5EF4-FFF2-40B4-BE49-F238E27FC236}">
                <a16:creationId xmlns:a16="http://schemas.microsoft.com/office/drawing/2014/main" id="{D0D4B31C-0B9B-4BD4-889E-7809555173D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375901" y="5283201"/>
            <a:ext cx="1612900" cy="1612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06584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1D413-1D15-4032-8DC2-7C988CB8D832}"/>
              </a:ext>
            </a:extLst>
          </p:cNvPr>
          <p:cNvSpPr>
            <a:spLocks noGrp="1"/>
          </p:cNvSpPr>
          <p:nvPr>
            <p:ph type="title"/>
          </p:nvPr>
        </p:nvSpPr>
        <p:spPr>
          <a:xfrm>
            <a:off x="677334" y="323850"/>
            <a:ext cx="8596668" cy="1320800"/>
          </a:xfrm>
        </p:spPr>
        <p:txBody>
          <a:bodyPr>
            <a:normAutofit/>
          </a:bodyPr>
          <a:lstStyle/>
          <a:p>
            <a:r>
              <a:rPr lang="en-GB" sz="4800" dirty="0">
                <a:solidFill>
                  <a:schemeClr val="tx1"/>
                </a:solidFill>
                <a:effectLst>
                  <a:outerShdw blurRad="38100" dist="38100" dir="2700000" algn="tl">
                    <a:srgbClr val="000000">
                      <a:alpha val="43137"/>
                    </a:srgbClr>
                  </a:outerShdw>
                </a:effectLst>
              </a:rPr>
              <a:t>METHOD</a:t>
            </a:r>
          </a:p>
        </p:txBody>
      </p:sp>
      <p:graphicFrame>
        <p:nvGraphicFramePr>
          <p:cNvPr id="5" name="Diagram 4">
            <a:extLst>
              <a:ext uri="{FF2B5EF4-FFF2-40B4-BE49-F238E27FC236}">
                <a16:creationId xmlns:a16="http://schemas.microsoft.com/office/drawing/2014/main" id="{73657E95-7D90-4EB2-AE59-C7FD51BA6165}"/>
              </a:ext>
            </a:extLst>
          </p:cNvPr>
          <p:cNvGraphicFramePr/>
          <p:nvPr>
            <p:extLst>
              <p:ext uri="{D42A27DB-BD31-4B8C-83A1-F6EECF244321}">
                <p14:modId xmlns:p14="http://schemas.microsoft.com/office/powerpoint/2010/main" val="1486097641"/>
              </p:ext>
            </p:extLst>
          </p:nvPr>
        </p:nvGraphicFramePr>
        <p:xfrm>
          <a:off x="911668" y="1277408"/>
          <a:ext cx="8596668"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Picture 2">
            <a:extLst>
              <a:ext uri="{FF2B5EF4-FFF2-40B4-BE49-F238E27FC236}">
                <a16:creationId xmlns:a16="http://schemas.microsoft.com/office/drawing/2014/main" id="{6A254DE4-9784-4170-B3C4-83AE9123F40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375901" y="5283201"/>
            <a:ext cx="1612900" cy="1612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83630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A38AE-4AC9-4D50-A52C-DFA1FE55A471}"/>
              </a:ext>
            </a:extLst>
          </p:cNvPr>
          <p:cNvSpPr>
            <a:spLocks noGrp="1"/>
          </p:cNvSpPr>
          <p:nvPr>
            <p:ph type="title"/>
          </p:nvPr>
        </p:nvSpPr>
        <p:spPr/>
        <p:txBody>
          <a:bodyPr>
            <a:normAutofit/>
          </a:bodyPr>
          <a:lstStyle/>
          <a:p>
            <a:r>
              <a:rPr lang="en-GB" sz="5400" dirty="0">
                <a:solidFill>
                  <a:schemeClr val="tx1"/>
                </a:solidFill>
                <a:effectLst>
                  <a:outerShdw blurRad="38100" dist="38100" dir="2700000" algn="tl">
                    <a:srgbClr val="000000">
                      <a:alpha val="43137"/>
                    </a:srgbClr>
                  </a:outerShdw>
                </a:effectLst>
              </a:rPr>
              <a:t>RESULTS</a:t>
            </a:r>
          </a:p>
        </p:txBody>
      </p:sp>
      <p:sp>
        <p:nvSpPr>
          <p:cNvPr id="3" name="Content Placeholder 2">
            <a:extLst>
              <a:ext uri="{FF2B5EF4-FFF2-40B4-BE49-F238E27FC236}">
                <a16:creationId xmlns:a16="http://schemas.microsoft.com/office/drawing/2014/main" id="{D9D4E8B6-2CB8-4AAC-A3F6-9EB0E3FF62F5}"/>
              </a:ext>
            </a:extLst>
          </p:cNvPr>
          <p:cNvSpPr>
            <a:spLocks noGrp="1"/>
          </p:cNvSpPr>
          <p:nvPr>
            <p:ph sz="half" idx="1"/>
          </p:nvPr>
        </p:nvSpPr>
        <p:spPr>
          <a:xfrm>
            <a:off x="279400" y="1552574"/>
            <a:ext cx="4848412" cy="4937125"/>
          </a:xfrm>
        </p:spPr>
        <p:txBody>
          <a:bodyPr>
            <a:noAutofit/>
          </a:bodyPr>
          <a:lstStyle/>
          <a:p>
            <a:r>
              <a:rPr lang="en-GB" sz="1600" dirty="0"/>
              <a:t>The training tool graph can be seen in Figure 1.</a:t>
            </a:r>
          </a:p>
          <a:p>
            <a:r>
              <a:rPr lang="en-GB" sz="1600" dirty="0"/>
              <a:t>This shows that as the rotation progresses, trainees are able to complete enquiries faster.</a:t>
            </a:r>
          </a:p>
          <a:p>
            <a:r>
              <a:rPr lang="en-GB" sz="1600" dirty="0">
                <a:effectLst/>
                <a:ea typeface="Times New Roman" panose="02020603050405020304" pitchFamily="18" charset="0"/>
                <a:cs typeface="Times New Roman" panose="02020603050405020304" pitchFamily="18" charset="0"/>
              </a:rPr>
              <a:t>The red area represents the upper limits for time per enquiry, whilst the green represents the lower limits. The yellow area in the centre of the graph represents the average time per enquiry for pharmacists. </a:t>
            </a:r>
          </a:p>
          <a:p>
            <a:r>
              <a:rPr lang="en-GB" sz="1600" dirty="0"/>
              <a:t>As a comparison, experienced MI pharmacists within the Centre spend an average of 50-70 minutes on an enquiry.</a:t>
            </a:r>
          </a:p>
          <a:p>
            <a:r>
              <a:rPr lang="en-GB" sz="1600" dirty="0"/>
              <a:t>The graph uses data from all levels of enquiries (1, 2 and 3). This could explain spikes in the trend as some pharmacists may spend increased time answering more complex enquiries. </a:t>
            </a:r>
          </a:p>
        </p:txBody>
      </p:sp>
      <p:graphicFrame>
        <p:nvGraphicFramePr>
          <p:cNvPr id="8" name="Content Placeholder 7">
            <a:extLst>
              <a:ext uri="{FF2B5EF4-FFF2-40B4-BE49-F238E27FC236}">
                <a16:creationId xmlns:a16="http://schemas.microsoft.com/office/drawing/2014/main" id="{855D92D0-BC4B-451E-8CF9-93A33347F763}"/>
              </a:ext>
            </a:extLst>
          </p:cNvPr>
          <p:cNvGraphicFramePr>
            <a:graphicFrameLocks noGrp="1"/>
          </p:cNvGraphicFramePr>
          <p:nvPr>
            <p:ph sz="half" idx="2"/>
            <p:extLst>
              <p:ext uri="{D42A27DB-BD31-4B8C-83A1-F6EECF244321}">
                <p14:modId xmlns:p14="http://schemas.microsoft.com/office/powerpoint/2010/main" val="3984874076"/>
              </p:ext>
            </p:extLst>
          </p:nvPr>
        </p:nvGraphicFramePr>
        <p:xfrm>
          <a:off x="5127812" y="887601"/>
          <a:ext cx="5418665" cy="3881436"/>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 Box 2">
            <a:extLst>
              <a:ext uri="{FF2B5EF4-FFF2-40B4-BE49-F238E27FC236}">
                <a16:creationId xmlns:a16="http://schemas.microsoft.com/office/drawing/2014/main" id="{0EF1E464-8D1F-448F-B43B-D2EACB901509}"/>
              </a:ext>
            </a:extLst>
          </p:cNvPr>
          <p:cNvSpPr txBox="1">
            <a:spLocks noChangeArrowheads="1"/>
          </p:cNvSpPr>
          <p:nvPr/>
        </p:nvSpPr>
        <p:spPr bwMode="auto">
          <a:xfrm>
            <a:off x="5161174" y="4968801"/>
            <a:ext cx="5385303" cy="1001597"/>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en-GB" b="1" dirty="0">
                <a:effectLst/>
                <a:latin typeface="Calibri" panose="020F0502020204030204" pitchFamily="34" charset="0"/>
                <a:ea typeface="Calibri" panose="020F0502020204030204" pitchFamily="34" charset="0"/>
                <a:cs typeface="Times New Roman" panose="02020603050405020304" pitchFamily="18" charset="0"/>
              </a:rPr>
              <a:t>Figure 1. Training Tool Graph: Shows average time to complete MI enquiries for 24 pharmacists over an 8-week period</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4" name="Picture 2">
            <a:extLst>
              <a:ext uri="{FF2B5EF4-FFF2-40B4-BE49-F238E27FC236}">
                <a16:creationId xmlns:a16="http://schemas.microsoft.com/office/drawing/2014/main" id="{B61C2455-068F-440E-B285-0CF5A3EDFE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75901" y="5283201"/>
            <a:ext cx="1612900" cy="1612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65046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8">
            <a:extLst>
              <a:ext uri="{FF2B5EF4-FFF2-40B4-BE49-F238E27FC236}">
                <a16:creationId xmlns:a16="http://schemas.microsoft.com/office/drawing/2014/main" id="{CB5AA8A5-25CC-4295-892F-367FCDAF2BF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10">
            <a:extLst>
              <a:ext uri="{FF2B5EF4-FFF2-40B4-BE49-F238E27FC236}">
                <a16:creationId xmlns:a16="http://schemas.microsoft.com/office/drawing/2014/main" id="{09DD65AA-8280-4962-92F3-DF1CB53349DB}"/>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79068" y="-8467"/>
            <a:ext cx="4766733" cy="6866467"/>
            <a:chOff x="7425267" y="-8467"/>
            <a:chExt cx="4766733" cy="6866467"/>
          </a:xfrm>
        </p:grpSpPr>
        <p:cxnSp>
          <p:nvCxnSpPr>
            <p:cNvPr id="12" name="Straight Connector 11">
              <a:extLst>
                <a:ext uri="{FF2B5EF4-FFF2-40B4-BE49-F238E27FC236}">
                  <a16:creationId xmlns:a16="http://schemas.microsoft.com/office/drawing/2014/main" id="{88942788-FC6D-44C2-BFC1-6F064710DA0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44" name="Straight Connector 12">
              <a:extLst>
                <a:ext uri="{FF2B5EF4-FFF2-40B4-BE49-F238E27FC236}">
                  <a16:creationId xmlns:a16="http://schemas.microsoft.com/office/drawing/2014/main" id="{01093AC6-E5C2-4894-A520-5BE11049F27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F2EF9281-EAD8-4973-938C-52DECCD0F6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F4D52681-7A79-4750-8E02-7C30DBAFE9E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F132E88E-8003-49D3-88BD-E18DF69650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8C986A99-157C-40D0-97AD-371B6F55E3F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6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264123D5-6D32-4F54-BAD5-43A5BAF6AF6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5FCA8C06-6A3E-4C39-9EF2-11798733198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3F93416A-6C44-4D77-A94A-DEBC035EA62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B76AAC55-27D2-407A-8005-C4500FE06FA0}"/>
              </a:ext>
            </a:extLst>
          </p:cNvPr>
          <p:cNvSpPr>
            <a:spLocks noGrp="1"/>
          </p:cNvSpPr>
          <p:nvPr>
            <p:ph type="title"/>
          </p:nvPr>
        </p:nvSpPr>
        <p:spPr>
          <a:xfrm>
            <a:off x="247870" y="1378252"/>
            <a:ext cx="3837145" cy="4093028"/>
          </a:xfrm>
        </p:spPr>
        <p:txBody>
          <a:bodyPr anchor="ctr">
            <a:normAutofit/>
          </a:bodyPr>
          <a:lstStyle/>
          <a:p>
            <a:r>
              <a:rPr lang="en-GB" sz="4400" b="1" dirty="0">
                <a:solidFill>
                  <a:schemeClr val="tx1"/>
                </a:solidFill>
                <a:effectLst>
                  <a:outerShdw blurRad="38100" dist="38100" dir="2700000" algn="tl">
                    <a:srgbClr val="000000">
                      <a:alpha val="43137"/>
                    </a:srgbClr>
                  </a:outerShdw>
                </a:effectLst>
              </a:rPr>
              <a:t>DISCUSSION + THE FUTURE</a:t>
            </a:r>
          </a:p>
        </p:txBody>
      </p:sp>
      <p:sp>
        <p:nvSpPr>
          <p:cNvPr id="22" name="Rectangle 21">
            <a:extLst>
              <a:ext uri="{FF2B5EF4-FFF2-40B4-BE49-F238E27FC236}">
                <a16:creationId xmlns:a16="http://schemas.microsoft.com/office/drawing/2014/main" id="{24C6BC13-FB1E-48CC-B421-3D06039728B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42625" y="0"/>
            <a:ext cx="64493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5" name="Content Placeholder 2">
            <a:extLst>
              <a:ext uri="{FF2B5EF4-FFF2-40B4-BE49-F238E27FC236}">
                <a16:creationId xmlns:a16="http://schemas.microsoft.com/office/drawing/2014/main" id="{1F6BE182-1C6E-4406-80ED-A670A736635D}"/>
              </a:ext>
            </a:extLst>
          </p:cNvPr>
          <p:cNvGraphicFramePr>
            <a:graphicFrameLocks noGrp="1"/>
          </p:cNvGraphicFramePr>
          <p:nvPr>
            <p:ph idx="1"/>
            <p:extLst>
              <p:ext uri="{D42A27DB-BD31-4B8C-83A1-F6EECF244321}">
                <p14:modId xmlns:p14="http://schemas.microsoft.com/office/powerpoint/2010/main" val="2333172672"/>
              </p:ext>
            </p:extLst>
          </p:nvPr>
        </p:nvGraphicFramePr>
        <p:xfrm>
          <a:off x="4883626" y="639498"/>
          <a:ext cx="6692814" cy="5570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1" name="TextBox 20"/>
          <p:cNvSpPr txBox="1"/>
          <p:nvPr/>
        </p:nvSpPr>
        <p:spPr>
          <a:xfrm>
            <a:off x="266700" y="6153150"/>
            <a:ext cx="11334750" cy="369332"/>
          </a:xfrm>
          <a:prstGeom prst="rect">
            <a:avLst/>
          </a:prstGeom>
          <a:noFill/>
        </p:spPr>
        <p:txBody>
          <a:bodyPr wrap="square" rtlCol="0">
            <a:spAutoFit/>
          </a:bodyPr>
          <a:lstStyle/>
          <a:p>
            <a:r>
              <a:rPr lang="en-GB" b="1" dirty="0" smtClean="0"/>
              <a:t>Visit </a:t>
            </a:r>
            <a:r>
              <a:rPr lang="en-GB" b="1" dirty="0" smtClean="0">
                <a:hlinkClick r:id="rId7"/>
              </a:rPr>
              <a:t>www.asmip.org.uk</a:t>
            </a:r>
            <a:r>
              <a:rPr lang="en-GB" b="1" dirty="0" smtClean="0"/>
              <a:t> if you would like a template spreadsheet to recreate our graph for your centre.</a:t>
            </a:r>
            <a:endParaRPr lang="en-GB" b="1" dirty="0"/>
          </a:p>
        </p:txBody>
      </p:sp>
    </p:spTree>
    <p:extLst>
      <p:ext uri="{BB962C8B-B14F-4D97-AF65-F5344CB8AC3E}">
        <p14:creationId xmlns:p14="http://schemas.microsoft.com/office/powerpoint/2010/main" val="2675703147"/>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D0773B9F0D743478BD9901D70EC4F7C" ma:contentTypeVersion="13" ma:contentTypeDescription="Create a new document." ma:contentTypeScope="" ma:versionID="279d8cb4fe7bc083e0fd4cb3e7d185f9">
  <xsd:schema xmlns:xsd="http://www.w3.org/2001/XMLSchema" xmlns:xs="http://www.w3.org/2001/XMLSchema" xmlns:p="http://schemas.microsoft.com/office/2006/metadata/properties" xmlns:ns3="4bb7eb8d-fa14-484f-8c0f-cb8c2a3c54c3" xmlns:ns4="b605c264-c30a-49e1-bb6c-0795d6134222" targetNamespace="http://schemas.microsoft.com/office/2006/metadata/properties" ma:root="true" ma:fieldsID="132a698bd280a73fdfdcd4141ebe9089" ns3:_="" ns4:_="">
    <xsd:import namespace="4bb7eb8d-fa14-484f-8c0f-cb8c2a3c54c3"/>
    <xsd:import namespace="b605c264-c30a-49e1-bb6c-0795d6134222"/>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b7eb8d-fa14-484f-8c0f-cb8c2a3c54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605c264-c30a-49e1-bb6c-0795d613422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2198F2D-E964-45A8-9F04-FE3E0D8839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b7eb8d-fa14-484f-8c0f-cb8c2a3c54c3"/>
    <ds:schemaRef ds:uri="b605c264-c30a-49e1-bb6c-0795d61342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F84A4A2-EE60-4511-8DE7-85E58EB2B831}">
  <ds:schemaRefs>
    <ds:schemaRef ds:uri="http://schemas.microsoft.com/sharepoint/v3/contenttype/forms"/>
  </ds:schemaRefs>
</ds:datastoreItem>
</file>

<file path=customXml/itemProps3.xml><?xml version="1.0" encoding="utf-8"?>
<ds:datastoreItem xmlns:ds="http://schemas.openxmlformats.org/officeDocument/2006/customXml" ds:itemID="{350E7C93-D73D-432D-AC87-D3B59639029E}">
  <ds:schemaRefs>
    <ds:schemaRef ds:uri="http://www.w3.org/XML/1998/namespace"/>
    <ds:schemaRef ds:uri="http://schemas.microsoft.com/office/2006/documentManagement/types"/>
    <ds:schemaRef ds:uri="b605c264-c30a-49e1-bb6c-0795d6134222"/>
    <ds:schemaRef ds:uri="http://purl.org/dc/elements/1.1/"/>
    <ds:schemaRef ds:uri="http://schemas.microsoft.com/office/2006/metadata/properties"/>
    <ds:schemaRef ds:uri="http://purl.org/dc/dcmitype/"/>
    <ds:schemaRef ds:uri="http://purl.org/dc/terms/"/>
    <ds:schemaRef ds:uri="http://schemas.microsoft.com/office/infopath/2007/PartnerControls"/>
    <ds:schemaRef ds:uri="http://schemas.openxmlformats.org/package/2006/metadata/core-properties"/>
    <ds:schemaRef ds:uri="4bb7eb8d-fa14-484f-8c0f-cb8c2a3c54c3"/>
  </ds:schemaRefs>
</ds:datastoreItem>
</file>

<file path=docProps/app.xml><?xml version="1.0" encoding="utf-8"?>
<Properties xmlns="http://schemas.openxmlformats.org/officeDocument/2006/extended-properties" xmlns:vt="http://schemas.openxmlformats.org/officeDocument/2006/docPropsVTypes">
  <TotalTime>1493</TotalTime>
  <Words>514</Words>
  <Application>Microsoft Office PowerPoint</Application>
  <PresentationFormat>Widescreen</PresentationFormat>
  <Paragraphs>37</Paragraphs>
  <Slides>5</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Arial</vt:lpstr>
      <vt:lpstr>Calibri</vt:lpstr>
      <vt:lpstr>Times New Roman</vt:lpstr>
      <vt:lpstr>Trebuchet MS</vt:lpstr>
      <vt:lpstr>Verdana</vt:lpstr>
      <vt:lpstr>Wingdings 3</vt:lpstr>
      <vt:lpstr>Facet</vt:lpstr>
      <vt:lpstr>USING ENQUIRY TIMES TO PROVIDE DIRECTED SUPPORT TO ROTATIONAL PHARMACISTS</vt:lpstr>
      <vt:lpstr>AIM + BACKGROUND</vt:lpstr>
      <vt:lpstr>METHOD</vt:lpstr>
      <vt:lpstr>RESULTS</vt:lpstr>
      <vt:lpstr>DISCUSSION + THE FUTURE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ENQUIRY TIMES TO PROVIDE DIRECTED SUPPORT TO ROTATIONAL PHARMACISTS</dc:title>
  <dc:creator>Katie Waghorn</dc:creator>
  <cp:lastModifiedBy>Cheeseman, Mark</cp:lastModifiedBy>
  <cp:revision>11</cp:revision>
  <dcterms:created xsi:type="dcterms:W3CDTF">2020-08-15T12:40:26Z</dcterms:created>
  <dcterms:modified xsi:type="dcterms:W3CDTF">2020-09-07T11:59:59Z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0x010100BD0773B9F0D743478BD9901D70EC4F7C</vt:lpwstr>
  </property>
</Properties>
</file>