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0E8BFFA-8867-B19A-CF5E-FF67777DF9BD}" name="Jennifer Smith" initials="JS" userId="ab788047900c272e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48260-6C50-42FF-9DDF-5AA6C63628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F01F3-59BB-44B6-8386-57F3E09B66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46A39-913F-4F91-B989-2627A4296A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49911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https://future.nhs.uk/UKMedsInfoNetwk/view?objectId=31109200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4448D-A49D-4B3A-9CB0-AD4D94413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63FF-7142-4AAF-B963-C8F5F3092BB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4079A9E-8571-4B74-8CF5-5321E52E23F6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1" t="5737" r="4415" b="11476"/>
          <a:stretch/>
        </p:blipFill>
        <p:spPr bwMode="auto">
          <a:xfrm>
            <a:off x="447040" y="141288"/>
            <a:ext cx="1788160" cy="124237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A5EB99B-4DE0-4CE6-8AF9-0C2A367A9EBB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6660" y="180659"/>
            <a:ext cx="1638300" cy="9417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7108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BFD00F-1011-48E3-AE46-A56ACFD4C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C2645-9559-4083-A895-BC2250381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CF711-7F64-44AA-AAA4-1539954551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6A344-3E2D-41F8-904B-5445F3E6963F}" type="datetimeFigureOut">
              <a:rPr lang="en-GB" smtClean="0"/>
              <a:t>03/04/2024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91840-F68F-4FEF-A21F-0A5C19208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A194B-9BC6-4858-9151-6FAC0ED8A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C63FF-7142-4AAF-B963-C8F5F3092BB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0A02615-1652-4325-B247-5769964996D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682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D8C51-AD32-4DC2-B1F8-A41AA3E16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4770" y="1423837"/>
            <a:ext cx="9144000" cy="1870944"/>
          </a:xfrm>
        </p:spPr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Incident in Medicines Information Scheme (IRMIS)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A9339E-78B5-4621-A63A-F7A94D614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9404"/>
            <a:ext cx="9144000" cy="1655762"/>
          </a:xfrm>
        </p:spPr>
        <p:txBody>
          <a:bodyPr>
            <a:normAutofit/>
          </a:bodyPr>
          <a:lstStyle/>
          <a:p>
            <a:r>
              <a:rPr lang="en-GB" sz="4400" b="1" dirty="0"/>
              <a:t>Q4: October to December 2023</a:t>
            </a:r>
          </a:p>
        </p:txBody>
      </p:sp>
    </p:spTree>
    <p:extLst>
      <p:ext uri="{BB962C8B-B14F-4D97-AF65-F5344CB8AC3E}">
        <p14:creationId xmlns:p14="http://schemas.microsoft.com/office/powerpoint/2010/main" val="2649159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9EFA36-25AF-4C6D-9D9D-F0133B66C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b="1">
                <a:solidFill>
                  <a:srgbClr val="FFFFFF"/>
                </a:solidFill>
              </a:rPr>
              <a:t>The stats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3B3619-86C2-493F-A467-AD21AC2C14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r>
              <a:rPr lang="en-GB" sz="2000" dirty="0">
                <a:solidFill>
                  <a:srgbClr val="FFFFFF"/>
                </a:solidFill>
              </a:rPr>
              <a:t>One publication error reported in Q4 2023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DE9EC3C-D661-BC2A-25F0-92D438AF85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184035"/>
              </p:ext>
            </p:extLst>
          </p:nvPr>
        </p:nvGraphicFramePr>
        <p:xfrm>
          <a:off x="432225" y="2223338"/>
          <a:ext cx="11327548" cy="39380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27548">
                  <a:extLst>
                    <a:ext uri="{9D8B030D-6E8A-4147-A177-3AD203B41FA5}">
                      <a16:colId xmlns:a16="http://schemas.microsoft.com/office/drawing/2014/main" val="1364406864"/>
                    </a:ext>
                  </a:extLst>
                </a:gridCol>
              </a:tblGrid>
              <a:tr h="562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900">
                          <a:effectLst/>
                        </a:rPr>
                        <a:t>Enquiries</a:t>
                      </a:r>
                      <a:endParaRPr lang="en-GB" sz="2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32" marR="195932" marT="0" marB="0"/>
                </a:tc>
                <a:extLst>
                  <a:ext uri="{0D108BD9-81ED-4DB2-BD59-A6C34878D82A}">
                    <a16:rowId xmlns:a16="http://schemas.microsoft.com/office/drawing/2014/main" val="3513083349"/>
                  </a:ext>
                </a:extLst>
              </a:tr>
              <a:tr h="562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900">
                          <a:effectLst/>
                        </a:rPr>
                        <a:t>Number for this period: 11</a:t>
                      </a:r>
                      <a:endParaRPr lang="en-GB" sz="2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32" marR="195932" marT="0" marB="0"/>
                </a:tc>
                <a:extLst>
                  <a:ext uri="{0D108BD9-81ED-4DB2-BD59-A6C34878D82A}">
                    <a16:rowId xmlns:a16="http://schemas.microsoft.com/office/drawing/2014/main" val="3923568880"/>
                  </a:ext>
                </a:extLst>
              </a:tr>
              <a:tr h="562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900">
                          <a:effectLst/>
                        </a:rPr>
                        <a:t>Number of errors: 10</a:t>
                      </a:r>
                      <a:endParaRPr lang="en-GB" sz="2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32" marR="195932" marT="0" marB="0"/>
                </a:tc>
                <a:extLst>
                  <a:ext uri="{0D108BD9-81ED-4DB2-BD59-A6C34878D82A}">
                    <a16:rowId xmlns:a16="http://schemas.microsoft.com/office/drawing/2014/main" val="4043948573"/>
                  </a:ext>
                </a:extLst>
              </a:tr>
              <a:tr h="562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900">
                          <a:effectLst/>
                        </a:rPr>
                        <a:t>Number of near misses: 1</a:t>
                      </a:r>
                      <a:endParaRPr lang="en-GB" sz="2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32" marR="195932" marT="0" marB="0"/>
                </a:tc>
                <a:extLst>
                  <a:ext uri="{0D108BD9-81ED-4DB2-BD59-A6C34878D82A}">
                    <a16:rowId xmlns:a16="http://schemas.microsoft.com/office/drawing/2014/main" val="2089393805"/>
                  </a:ext>
                </a:extLst>
              </a:tr>
              <a:tr h="562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900">
                          <a:effectLst/>
                        </a:rPr>
                        <a:t>Number related to data: 4</a:t>
                      </a:r>
                      <a:endParaRPr lang="en-GB" sz="2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32" marR="195932" marT="0" marB="0"/>
                </a:tc>
                <a:extLst>
                  <a:ext uri="{0D108BD9-81ED-4DB2-BD59-A6C34878D82A}">
                    <a16:rowId xmlns:a16="http://schemas.microsoft.com/office/drawing/2014/main" val="71829362"/>
                  </a:ext>
                </a:extLst>
              </a:tr>
              <a:tr h="562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900">
                          <a:effectLst/>
                        </a:rPr>
                        <a:t>Number related to advice: 5</a:t>
                      </a:r>
                      <a:endParaRPr lang="en-GB" sz="2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32" marR="195932" marT="0" marB="0"/>
                </a:tc>
                <a:extLst>
                  <a:ext uri="{0D108BD9-81ED-4DB2-BD59-A6C34878D82A}">
                    <a16:rowId xmlns:a16="http://schemas.microsoft.com/office/drawing/2014/main" val="3303891452"/>
                  </a:ext>
                </a:extLst>
              </a:tr>
              <a:tr h="562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900" dirty="0">
                          <a:effectLst/>
                        </a:rPr>
                        <a:t>Number where description ‘not known’: 2</a:t>
                      </a:r>
                      <a:endParaRPr lang="en-GB" sz="2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32" marR="195932" marT="0" marB="0"/>
                </a:tc>
                <a:extLst>
                  <a:ext uri="{0D108BD9-81ED-4DB2-BD59-A6C34878D82A}">
                    <a16:rowId xmlns:a16="http://schemas.microsoft.com/office/drawing/2014/main" val="1242696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7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9E942-F6B9-4CD3-A3F5-8AE437967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9671" y="485549"/>
            <a:ext cx="7870372" cy="1375908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Top 3 QRMG recommendations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56528C4-3FC8-466F-8017-6788AF650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8379126"/>
              </p:ext>
            </p:extLst>
          </p:nvPr>
        </p:nvGraphicFramePr>
        <p:xfrm>
          <a:off x="1752600" y="2158999"/>
          <a:ext cx="8915400" cy="4213451"/>
        </p:xfrm>
        <a:graphic>
          <a:graphicData uri="http://schemas.openxmlformats.org/drawingml/2006/table">
            <a:tbl>
              <a:tblPr firstRow="1" firstCol="1" bandRow="1"/>
              <a:tblGrid>
                <a:gridCol w="8915400">
                  <a:extLst>
                    <a:ext uri="{9D8B030D-6E8A-4147-A177-3AD203B41FA5}">
                      <a16:colId xmlns:a16="http://schemas.microsoft.com/office/drawing/2014/main" val="2648611098"/>
                    </a:ext>
                  </a:extLst>
                </a:gridCol>
              </a:tblGrid>
              <a:tr h="42134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 this quarter:</a:t>
                      </a:r>
                      <a:endParaRPr lang="en-GB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taking queries in over the phone, repeat back the scenario and questions before ending the call.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not assume indication and/or medicine details. Ask the user to confirm medicine name, strength, formulation, dosing, and indication, where relevant.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the written answer aloud before feeding it back will help identify mistakes, e.g. medicine names, conflicting information/advice.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67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8400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C7D78-3E48-4E48-A142-13DADE0472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7967"/>
            <a:ext cx="9144000" cy="951366"/>
          </a:xfrm>
        </p:spPr>
        <p:txBody>
          <a:bodyPr/>
          <a:lstStyle/>
          <a:p>
            <a:r>
              <a:rPr lang="en-GB" b="1" dirty="0"/>
              <a:t>Comments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7445B3-DB66-4BA0-9262-FA78204639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30829"/>
            <a:ext cx="9144000" cy="470920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GB" sz="4000" dirty="0"/>
              <a:t>Most errors  involved:</a:t>
            </a:r>
          </a:p>
          <a:p>
            <a:pPr marL="342900" indent="-342900" algn="l">
              <a:buFontTx/>
              <a:buChar char="-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High workload</a:t>
            </a:r>
          </a:p>
          <a:p>
            <a:pPr marL="342900" indent="-342900" algn="l">
              <a:buFontTx/>
              <a:buChar char="-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Documentation problems</a:t>
            </a:r>
          </a:p>
          <a:p>
            <a:pPr marL="342900" indent="-342900" algn="l">
              <a:buFontTx/>
              <a:buChar char="-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Inadequate analysis</a:t>
            </a:r>
          </a:p>
          <a:p>
            <a:pPr algn="l"/>
            <a:endParaRPr lang="en-GB" sz="4000" dirty="0"/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GB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top enquiry type associated with breast feeding, administration and interactions. </a:t>
            </a:r>
            <a:endParaRPr lang="en-GB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GB" sz="4000" dirty="0"/>
          </a:p>
          <a:p>
            <a:pPr algn="l"/>
            <a:r>
              <a:rPr lang="en-GB" sz="4000" dirty="0"/>
              <a:t>All had near miss or negligible outcomes on patients.</a:t>
            </a:r>
          </a:p>
        </p:txBody>
      </p:sp>
    </p:spTree>
    <p:extLst>
      <p:ext uri="{BB962C8B-B14F-4D97-AF65-F5344CB8AC3E}">
        <p14:creationId xmlns:p14="http://schemas.microsoft.com/office/powerpoint/2010/main" val="7751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B1381-FA66-4E19-8D5E-978FFCC03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9670" y="452892"/>
            <a:ext cx="7870373" cy="1147308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Q4 2023 Incident Examples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EBEB92-520C-4204-A92E-B4A0A52BAC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3771" y="1747157"/>
            <a:ext cx="10597243" cy="491490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</a:rPr>
              <a:t>D</a:t>
            </a: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ocumenting the dose of doxycycline as 100mg rather than 1000mg</a:t>
            </a: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Copying a table directly from the online resource into MiDatabank resulting in loss of data and incorrect interpretation/answer.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</a:rPr>
              <a:t>A</a:t>
            </a: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ssuming a BCG vaccine was being administered intradermally when it was being given </a:t>
            </a:r>
            <a:r>
              <a:rPr lang="en-GB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intravesically</a:t>
            </a: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</a:rPr>
              <a:t>Using the wrong ustekinumab formulation SmPC for a temperature excursion enquiry.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Stating in the answer that the metabolite of fexofenadine was terbinafine instead of terfenadine.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</a:rPr>
              <a:t>Writing </a:t>
            </a: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zopiclone in the answer rather than zolpidem for a breastfeeding enquiry.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Sending the answer to the wrong enquirer (repeatedly seen in IRMIS reports).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Publishing a document about switching steroids which was factually correct but did not make sense in practice.</a:t>
            </a:r>
          </a:p>
        </p:txBody>
      </p:sp>
    </p:spTree>
    <p:extLst>
      <p:ext uri="{BB962C8B-B14F-4D97-AF65-F5344CB8AC3E}">
        <p14:creationId xmlns:p14="http://schemas.microsoft.com/office/powerpoint/2010/main" val="2097544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302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Incident in Medicines Information Scheme (IRMIS)</vt:lpstr>
      <vt:lpstr>The stats</vt:lpstr>
      <vt:lpstr>Top 3 QRMG recommendations</vt:lpstr>
      <vt:lpstr>Comments</vt:lpstr>
      <vt:lpstr>Q4 2023 Incident Examples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HUSAIN, Iram (LONDON NORTH WEST UNIVERSITY HEALTHCARE NHS TRUST)</dc:creator>
  <cp:lastModifiedBy>HUSAIN, Iram (LONDON NORTH WEST UNIVERSITY HEALTHCARE NHS TRUST)</cp:lastModifiedBy>
  <cp:revision>19</cp:revision>
  <dcterms:created xsi:type="dcterms:W3CDTF">2022-03-08T11:18:28Z</dcterms:created>
  <dcterms:modified xsi:type="dcterms:W3CDTF">2024-04-03T00:42:38Z</dcterms:modified>
</cp:coreProperties>
</file>