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58903"/>
  </p:normalViewPr>
  <p:slideViewPr>
    <p:cSldViewPr snapToGrid="0" snapToObjects="1">
      <p:cViewPr varScale="1">
        <p:scale>
          <a:sx n="68" d="100"/>
          <a:sy n="68" d="100"/>
        </p:scale>
        <p:origin x="21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42E614-D5FA-274D-AD47-2DFD53362C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D5D4AF-1013-E44C-845D-8C84F7DDC9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312E4-C588-1842-8B44-D18F847C36EB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BCD1E-BD4A-4249-B7E1-A7BD9658AA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934BC-465B-0841-A524-9D9406E788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6A40C-75BD-E846-989A-A478DD88A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0920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DA94-E992-F44D-8AFB-D10CD1EEE2E2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00631-5BFC-DF4F-97B1-70E2B447F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4009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200631-5BFC-DF4F-97B1-70E2B447F2EA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1F3653DB-12F8-E447-BC96-893048795B1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</a:t>
            </a:r>
          </a:p>
        </p:txBody>
      </p:sp>
    </p:spTree>
    <p:extLst>
      <p:ext uri="{BB962C8B-B14F-4D97-AF65-F5344CB8AC3E}">
        <p14:creationId xmlns:p14="http://schemas.microsoft.com/office/powerpoint/2010/main" val="1911043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200631-5BFC-DF4F-97B1-70E2B447F2EA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7E9CCA3D-E64F-E343-A9A5-D5D098C58E6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</a:t>
            </a:r>
          </a:p>
        </p:txBody>
      </p:sp>
    </p:spTree>
    <p:extLst>
      <p:ext uri="{BB962C8B-B14F-4D97-AF65-F5344CB8AC3E}">
        <p14:creationId xmlns:p14="http://schemas.microsoft.com/office/powerpoint/2010/main" val="2556226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200631-5BFC-DF4F-97B1-70E2B447F2EA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3E6959F9-FF8E-FE40-B180-9FA5AF77B6C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</a:t>
            </a:r>
          </a:p>
        </p:txBody>
      </p:sp>
    </p:spTree>
    <p:extLst>
      <p:ext uri="{BB962C8B-B14F-4D97-AF65-F5344CB8AC3E}">
        <p14:creationId xmlns:p14="http://schemas.microsoft.com/office/powerpoint/2010/main" val="4257896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200631-5BFC-DF4F-97B1-70E2B447F2EA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9693723-F741-464B-8E67-4481FC97A0B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</a:t>
            </a:r>
          </a:p>
        </p:txBody>
      </p:sp>
    </p:spTree>
    <p:extLst>
      <p:ext uri="{BB962C8B-B14F-4D97-AF65-F5344CB8AC3E}">
        <p14:creationId xmlns:p14="http://schemas.microsoft.com/office/powerpoint/2010/main" val="412786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200631-5BFC-DF4F-97B1-70E2B447F2EA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C614FC4-FF8E-AC40-BBD1-DA46E64DF63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</a:t>
            </a:r>
          </a:p>
        </p:txBody>
      </p:sp>
    </p:spTree>
    <p:extLst>
      <p:ext uri="{BB962C8B-B14F-4D97-AF65-F5344CB8AC3E}">
        <p14:creationId xmlns:p14="http://schemas.microsoft.com/office/powerpoint/2010/main" val="76926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D2583-9DE4-A241-BBC9-A2EAD5A7B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A7A49-FA21-8F40-8335-685498433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9C101-10E2-EC43-9BE9-8BCCA74F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26AA-B2C3-9347-AC73-0BD1E1BB1AC5}" type="datetime1">
              <a:rPr lang="en-GB" smtClean="0"/>
              <a:t>27/08/2021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89312-8186-1141-8E7E-404104A5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F8D83-F69D-C947-BD32-3B240104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41EF-E214-3640-915A-B84F03402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5D988-279A-144C-B1CC-8E5CAAF23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92C6B-B707-ED49-A27D-4AF7BE23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865BA-6A89-0341-AC62-81EDC962D46A}" type="datetime1">
              <a:rPr lang="en-GB" smtClean="0"/>
              <a:t>27/08/2021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35930-80F0-7744-A931-5F6D44FB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81607-1D38-474C-A195-18C282CB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6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F1254A-DEB6-FC49-ABBA-F9E4873E7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ABEAB-FC8A-D149-8E1D-68847E808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F93A6-C78D-D34B-893F-9CB47176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AD5B-F4B2-7047-AA48-8407364B7422}" type="datetime1">
              <a:rPr lang="en-GB" smtClean="0"/>
              <a:t>27/08/2021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8B13D-5037-9E49-A28B-C842C4FD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229BC-D10C-F348-B57F-656F9141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9EC7-0095-C44F-A549-71F51654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9D5A-F881-994B-95DE-868930454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FEB6B-A9E5-A241-89BC-BCF5EEA9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DD06-EFEF-334F-9107-3B22933B39A2}" type="datetime1">
              <a:rPr lang="en-GB" smtClean="0"/>
              <a:t>27/08/2021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4B94D-B260-D34E-A616-25460EBA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C6A90-810B-DA4D-8DF2-B9552B6D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0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D20B-365A-C14B-8361-DAABF0B9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A7603-67F1-D643-9184-8481EA404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D7B26-AC8F-7147-9633-274EA6FE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0A51-F2A3-554A-BDCA-84F4D7E320C7}" type="datetime1">
              <a:rPr lang="en-GB" smtClean="0"/>
              <a:t>27/08/2021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F5877-D475-9C40-8922-1486BF90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5F61E-8AAC-9D44-A041-84EE275F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4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9540-2D04-B149-B208-37F26BCF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0C14-80CA-7D4F-8CA7-A2BE80F1B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3DF9A-274D-D04E-BC6C-BA401FF1B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177F1-0F99-2C4F-93C8-0EC985817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9FFB2-6EBE-AD46-9E16-B390FC88AF89}" type="datetime1">
              <a:rPr lang="en-GB" smtClean="0"/>
              <a:t>27/08/2021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9AD77-345E-0944-88B5-C0A59B41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E4A56-9945-6A41-97FB-570B154B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8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795D-767F-C747-84BE-337280AE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B25A8-82E5-254F-8C67-13FE109F3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1065E-C245-124F-83E3-83A80C7C5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15988-3E48-5C4A-B235-C55D711BC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86DD4E-BBCC-2248-80E6-5CA24D2C8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A8971-F9E4-C043-910E-15A74F40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6ADF4-B3F2-5045-8A51-97A07D88BD9D}" type="datetime1">
              <a:rPr lang="en-GB" smtClean="0"/>
              <a:t>27/08/2021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CB1F80-5EAE-FF42-8FCF-74B93A920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EA47-4693-AC42-B672-BA46E18D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3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F61DF-8894-9A48-ACB7-B896E7B1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AF182-C8EC-8A43-BF2E-A31D5262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CDEAA-FB47-2943-A7A4-5ADBF3633AD6}" type="datetime1">
              <a:rPr lang="en-GB" smtClean="0"/>
              <a:t>27/08/2021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EE9AC-E918-8647-82B4-164FB6B5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B8619-D515-C646-9473-1E0EFC51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3568F4-2B32-1D49-B542-C8B46BC8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5830-5E66-3546-946F-3E832EF05C10}" type="datetime1">
              <a:rPr lang="en-GB" smtClean="0"/>
              <a:t>27/08/2021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B5529-6FF3-E443-8EC9-818C2CE5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5A045-601F-B342-A049-F36A2D43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0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48B0-5CC4-E340-B9CE-BEC0D362E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F852-0AC9-EF4B-8CBA-A8C01130B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8D01E-AA75-8C42-8B80-E83A28EE7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4FF24-DB13-604E-9C0E-FB9309DD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1472-1393-6C44-BCBE-5D35323DA6E9}" type="datetime1">
              <a:rPr lang="en-GB" smtClean="0"/>
              <a:t>27/08/2021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953AF-2DA9-6C4A-85F3-667E91913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86666-345F-6F45-A11D-ECCB8F89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1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2CD1-F946-3B4A-B66B-B787B3E0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3A535-A405-EF4A-A11F-34746C08A7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3BC31-0B74-174B-9177-271D9C9BE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B0CCA-2E1E-0E44-938B-896397DB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A61A-A0ED-7D4B-A3DD-8554ECD9F14A}" type="datetime1">
              <a:rPr lang="en-GB" smtClean="0"/>
              <a:t>27/08/2021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2DB64-234F-9143-B448-8EC03B8B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B65C3-B7EF-B242-81F8-8A8F04E6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5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1E56BA-9DF1-C749-BD95-E04CC0C67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EBBA6-855F-E049-BBB5-C296C3F57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F2852-BE6F-0F44-9BD5-84B02ACE1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3199-28B9-A447-A095-7A7479DE46D4}" type="datetime1">
              <a:rPr lang="en-GB" smtClean="0"/>
              <a:t>27/08/2021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7DFB-C52E-E146-AC51-3F5C3E36B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D26CE-75A7-6742-9282-888BB7750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B7D6-D262-524D-86D2-5276D7EBE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1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7806-4462-424C-B7BE-64AE80470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01444"/>
            <a:ext cx="12192000" cy="195537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of Fridge Temperature Excursion Enquiries in Medicines Information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AD3FDF-76CE-8649-A35C-E5BE69AF0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3930"/>
            <a:ext cx="9144000" cy="364080"/>
          </a:xfrm>
        </p:spPr>
        <p:txBody>
          <a:bodyPr>
            <a:normAutofit fontScale="92500"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Rebekah Hewitt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rebekah.hewitt@nhs.net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Mehreen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Karim, Oxford University Hospitals NHS Foundation Trust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661DA-3FAF-1647-B4B9-29C0D0674E7F}"/>
              </a:ext>
            </a:extLst>
          </p:cNvPr>
          <p:cNvSpPr txBox="1"/>
          <p:nvPr/>
        </p:nvSpPr>
        <p:spPr>
          <a:xfrm>
            <a:off x="303517" y="3000999"/>
            <a:ext cx="114312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Expected role of pharmacy according to RPS and CQC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Requested by our lead medicines governance pharmacist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FTE: Fridge Temperature Excursion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➜ When a fridge containing medicines in a clinical ward setting was outside of the expected range (2-8°C)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B2477-A9A4-B341-95B5-AD820CC34455}"/>
              </a:ext>
            </a:extLst>
          </p:cNvPr>
          <p:cNvSpPr txBox="1"/>
          <p:nvPr/>
        </p:nvSpPr>
        <p:spPr>
          <a:xfrm>
            <a:off x="303517" y="2372205"/>
            <a:ext cx="6489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we carry out this audit?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06AB62-7E07-5A4D-BF3B-D3BF1390C4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967" y="67724"/>
            <a:ext cx="1665768" cy="2536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C5CE11-97FB-DE4B-BE21-0648C9DEAB27}"/>
              </a:ext>
            </a:extLst>
          </p:cNvPr>
          <p:cNvSpPr txBox="1"/>
          <p:nvPr/>
        </p:nvSpPr>
        <p:spPr>
          <a:xfrm>
            <a:off x="310449" y="5495459"/>
            <a:ext cx="3407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to MI to investigate stability of products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A927DC-0DE9-C747-9FF9-1950A6C2310C}"/>
              </a:ext>
            </a:extLst>
          </p:cNvPr>
          <p:cNvSpPr txBox="1"/>
          <p:nvPr/>
        </p:nvSpPr>
        <p:spPr>
          <a:xfrm>
            <a:off x="6096000" y="5495459"/>
            <a:ext cx="204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Wastage of drugs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394359-4D3D-534D-B4DB-86A01974E597}"/>
              </a:ext>
            </a:extLst>
          </p:cNvPr>
          <p:cNvSpPr txBox="1"/>
          <p:nvPr/>
        </p:nvSpPr>
        <p:spPr>
          <a:xfrm>
            <a:off x="3937001" y="628597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cost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A01B7D-9B5E-1E49-B379-7E4C36C93FA3}"/>
              </a:ext>
            </a:extLst>
          </p:cNvPr>
          <p:cNvSpPr txBox="1"/>
          <p:nvPr/>
        </p:nvSpPr>
        <p:spPr>
          <a:xfrm>
            <a:off x="8566771" y="6101309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on management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7B2E0E-FDA7-3149-984D-D6A2A5A691FB}"/>
              </a:ext>
            </a:extLst>
          </p:cNvPr>
          <p:cNvCxnSpPr>
            <a:cxnSpLocks/>
          </p:cNvCxnSpPr>
          <p:nvPr/>
        </p:nvCxnSpPr>
        <p:spPr>
          <a:xfrm flipH="1">
            <a:off x="2014104" y="4779504"/>
            <a:ext cx="265471" cy="6521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4D530E0-7EDC-5D46-B282-7A8985A6CAAB}"/>
              </a:ext>
            </a:extLst>
          </p:cNvPr>
          <p:cNvCxnSpPr>
            <a:cxnSpLocks/>
          </p:cNvCxnSpPr>
          <p:nvPr/>
        </p:nvCxnSpPr>
        <p:spPr>
          <a:xfrm>
            <a:off x="4734655" y="4732449"/>
            <a:ext cx="0" cy="14505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1C81AB-AC7D-EA43-B69E-61BFD6D4D1D5}"/>
              </a:ext>
            </a:extLst>
          </p:cNvPr>
          <p:cNvCxnSpPr>
            <a:cxnSpLocks/>
          </p:cNvCxnSpPr>
          <p:nvPr/>
        </p:nvCxnSpPr>
        <p:spPr>
          <a:xfrm>
            <a:off x="7077407" y="4732449"/>
            <a:ext cx="7117" cy="7630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0B92388-5519-0E46-9412-9004DE6225C9}"/>
              </a:ext>
            </a:extLst>
          </p:cNvPr>
          <p:cNvCxnSpPr>
            <a:cxnSpLocks/>
          </p:cNvCxnSpPr>
          <p:nvPr/>
        </p:nvCxnSpPr>
        <p:spPr>
          <a:xfrm>
            <a:off x="9547082" y="4761946"/>
            <a:ext cx="604360" cy="13393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2" name="Audio Recording 24 Aug 2021 at 20:40:28" descr="Audio Recording 24 Aug 2021 at 20:40:28">
            <a:hlinkClick r:id="" action="ppaction://media"/>
            <a:extLst>
              <a:ext uri="{FF2B5EF4-FFF2-40B4-BE49-F238E27FC236}">
                <a16:creationId xmlns:a16="http://schemas.microsoft.com/office/drawing/2014/main" id="{C04043A8-0C9C-8548-8249-A1BACAD8774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504967" y="241074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11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471BF-3AD3-1545-B5B3-84CC46552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193"/>
            <a:ext cx="10515600" cy="1641716"/>
          </a:xfrm>
        </p:spPr>
        <p:txBody>
          <a:bodyPr>
            <a:normAutofit lnSpcReduction="10000"/>
          </a:bodyPr>
          <a:lstStyle/>
          <a:p>
            <a:endParaRPr lang="en-GB" sz="2000" dirty="0">
              <a:solidFill>
                <a:srgbClr val="0A5AAE"/>
              </a:solidFill>
              <a:cs typeface="Arial" panose="020B0604020202020204" pitchFamily="34" charset="0"/>
            </a:endParaRPr>
          </a:p>
          <a:p>
            <a:pPr marL="342900" indent="-342900"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determine whether FTEs reported to MI were processed correctly according to the internal MI Temperature Excursion Policy and Cold Chain Breach Procedure for Clinical Areas (CCBPCA)</a:t>
            </a:r>
          </a:p>
          <a:p>
            <a:pPr marL="342900" indent="-342900" algn="just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calculate the financial costs of FTEs within the trust that are reported to MI.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59324E-62AE-2C45-9E78-BBDF7839D3DA}"/>
              </a:ext>
            </a:extLst>
          </p:cNvPr>
          <p:cNvSpPr txBox="1"/>
          <p:nvPr/>
        </p:nvSpPr>
        <p:spPr>
          <a:xfrm>
            <a:off x="838200" y="733749"/>
            <a:ext cx="4214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and Objectives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7B6E321-C0CB-E542-8160-D812FF703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29929"/>
              </p:ext>
            </p:extLst>
          </p:nvPr>
        </p:nvGraphicFramePr>
        <p:xfrm>
          <a:off x="838200" y="4001294"/>
          <a:ext cx="10515600" cy="264240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993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26">
                <a:tc>
                  <a:txBody>
                    <a:bodyPr/>
                    <a:lstStyle/>
                    <a:p>
                      <a:pPr algn="just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Standard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062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documentation </a:t>
                      </a:r>
                      <a:r>
                        <a:rPr lang="en-GB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received by MI from enquirer (including Cold</a:t>
                      </a:r>
                      <a:r>
                        <a:rPr lang="en-GB" sz="18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Chain Breach Form (CBBF)</a:t>
                      </a:r>
                      <a:r>
                        <a:rPr lang="en-GB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Temperature Log and Action Taken Form)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749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resources used for </a:t>
                      </a:r>
                      <a:r>
                        <a:rPr lang="en-GB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lang="en-GB" sz="18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undertaken by MI team (including SPS, SPC, manufacturers, past enquiries and/or clinical judgement)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476">
                <a:tc>
                  <a:txBody>
                    <a:bodyPr/>
                    <a:lstStyle/>
                    <a:p>
                      <a:r>
                        <a:rPr lang="en-GB" sz="1800" b="1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n-GB" sz="18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given by MI to enquirer to include stability, licensing, expiry, storage and label if product suitable for use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FB033CF2-911A-1446-B88C-A59570F7AE42}"/>
              </a:ext>
            </a:extLst>
          </p:cNvPr>
          <p:cNvSpPr txBox="1">
            <a:spLocks/>
          </p:cNvSpPr>
          <p:nvPr/>
        </p:nvSpPr>
        <p:spPr>
          <a:xfrm>
            <a:off x="-2074" y="-485219"/>
            <a:ext cx="96792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of Fridge Temperature Excursion Enquiries in Medicines Information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0222846-6FB6-4B44-B318-D23F330E4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967" y="67724"/>
            <a:ext cx="1665768" cy="25364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6BAC4B1-7FD2-F349-B913-FE8C81F67424}"/>
              </a:ext>
            </a:extLst>
          </p:cNvPr>
          <p:cNvSpPr txBox="1"/>
          <p:nvPr/>
        </p:nvSpPr>
        <p:spPr>
          <a:xfrm>
            <a:off x="-2074" y="237928"/>
            <a:ext cx="33986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Rebekah Hewitt (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rebekah.hewitt@nhs.net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Mehreen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Karim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7DAC18-9E09-5F4B-9CF0-8098FDE48DF8}"/>
              </a:ext>
            </a:extLst>
          </p:cNvPr>
          <p:cNvSpPr txBox="1"/>
          <p:nvPr/>
        </p:nvSpPr>
        <p:spPr>
          <a:xfrm>
            <a:off x="838200" y="3356729"/>
            <a:ext cx="5170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were we expecting?</a:t>
            </a:r>
          </a:p>
        </p:txBody>
      </p:sp>
    </p:spTree>
    <p:extLst>
      <p:ext uri="{BB962C8B-B14F-4D97-AF65-F5344CB8AC3E}">
        <p14:creationId xmlns:p14="http://schemas.microsoft.com/office/powerpoint/2010/main" val="411253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9CD9-B573-044C-A9E4-734E2FEE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8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Method: how did we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647EE-3BF8-A546-8B3D-737904609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DataBank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data collection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Bedford (pharmacy computer system) used for pricing details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Excel to collate data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Limitations: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insufficient detail on reporting of excursion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items unable to be identified on Bedford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7FB5E8-4E03-CE46-BCCD-02A875EADD08}"/>
              </a:ext>
            </a:extLst>
          </p:cNvPr>
          <p:cNvSpPr txBox="1">
            <a:spLocks/>
          </p:cNvSpPr>
          <p:nvPr/>
        </p:nvSpPr>
        <p:spPr>
          <a:xfrm>
            <a:off x="-2074" y="-491308"/>
            <a:ext cx="96792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of Fridge Temperature Excursion Enquiries in Medicines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51676B-23D4-8640-A40C-8F9C8A44BD1B}"/>
              </a:ext>
            </a:extLst>
          </p:cNvPr>
          <p:cNvSpPr txBox="1"/>
          <p:nvPr/>
        </p:nvSpPr>
        <p:spPr>
          <a:xfrm>
            <a:off x="-2074" y="237928"/>
            <a:ext cx="33986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Rebekah Hewitt (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rebekah.hewitt@nhs.net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Mehreen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Karim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2A092F-F893-2548-8558-8C8C9643E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967" y="67724"/>
            <a:ext cx="1665768" cy="253649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28A19DB-F231-8145-A5D9-7ED341DA5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32991"/>
              </p:ext>
            </p:extLst>
          </p:nvPr>
        </p:nvGraphicFramePr>
        <p:xfrm>
          <a:off x="838200" y="1598894"/>
          <a:ext cx="10091184" cy="5061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5592">
                  <a:extLst>
                    <a:ext uri="{9D8B030D-6E8A-4147-A177-3AD203B41FA5}">
                      <a16:colId xmlns:a16="http://schemas.microsoft.com/office/drawing/2014/main" val="1470756502"/>
                    </a:ext>
                  </a:extLst>
                </a:gridCol>
                <a:gridCol w="5045592">
                  <a:extLst>
                    <a:ext uri="{9D8B030D-6E8A-4147-A177-3AD203B41FA5}">
                      <a16:colId xmlns:a16="http://schemas.microsoft.com/office/drawing/2014/main" val="107068388"/>
                    </a:ext>
                  </a:extLst>
                </a:gridCol>
              </a:tblGrid>
              <a:tr h="42714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Inclusion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Exclusion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317227"/>
                  </a:ext>
                </a:extLst>
              </a:tr>
              <a:tr h="737264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FTEs reported to MI occurring in a clinical setting within OUHFT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FTEs occurring in a domestic 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17751"/>
                  </a:ext>
                </a:extLst>
              </a:tr>
              <a:tr h="1053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Enquiries marked as ‘completed’ on MI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DataBank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between May 2020 –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Temperature excursions involving a medicinal product left out of or put into a fridge inappropriately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363913"/>
                  </a:ext>
                </a:extLst>
              </a:tr>
              <a:tr h="737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Products involved in a previous temperature excursion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Room temperature excursions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1308"/>
                  </a:ext>
                </a:extLst>
              </a:tr>
              <a:tr h="1053234">
                <a:tc>
                  <a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Products involved in FTEs that were not able to be found on the Bedford pharmacy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458864"/>
                  </a:ext>
                </a:extLst>
              </a:tr>
              <a:tr h="1053234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Products involved in excursions that were not supplied by pharmacy e.g. blood bank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25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7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DCD0-208A-2A4A-A75E-0A86AB83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3CF55E-47EF-4548-86EC-3BB0783D75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72583"/>
              </p:ext>
            </p:extLst>
          </p:nvPr>
        </p:nvGraphicFramePr>
        <p:xfrm>
          <a:off x="838200" y="1319104"/>
          <a:ext cx="10515600" cy="226865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855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9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9857">
                  <a:extLst>
                    <a:ext uri="{9D8B030D-6E8A-4147-A177-3AD203B41FA5}">
                      <a16:colId xmlns:a16="http://schemas.microsoft.com/office/drawing/2014/main" val="78746483"/>
                    </a:ext>
                  </a:extLst>
                </a:gridCol>
              </a:tblGrid>
              <a:tr h="517958">
                <a:tc>
                  <a:txBody>
                    <a:bodyPr/>
                    <a:lstStyle/>
                    <a:p>
                      <a:pPr algn="just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 Standard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894">
                <a:tc>
                  <a:txBody>
                    <a:bodyPr/>
                    <a:lstStyle/>
                    <a:p>
                      <a:r>
                        <a:rPr lang="en-GB" sz="1600" b="1" u="non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documentation </a:t>
                      </a:r>
                      <a:r>
                        <a:rPr lang="en-GB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received by MI from enquirer (including Cold</a:t>
                      </a:r>
                      <a:r>
                        <a:rPr lang="en-GB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Chain Breach Form (CBBF)</a:t>
                      </a:r>
                      <a:r>
                        <a:rPr lang="en-GB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Temperature Log and Action Taken Form)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894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resources used for</a:t>
                      </a:r>
                      <a:r>
                        <a:rPr lang="en-GB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research </a:t>
                      </a:r>
                      <a:r>
                        <a:rPr lang="en-GB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undertaken by MI team (including SPS, SPC, manufacturers, past enquiries and/or clinical judgement)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54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n-GB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given by MI to enquirer to include stability, licensing, expiry, storage and label if product suitable for use</a:t>
                      </a:r>
                      <a:endParaRPr lang="en-GB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51CA0476-0D3F-914A-9035-EE5621194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80340"/>
            <a:ext cx="5028186" cy="301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05470EC5-A2DB-2E46-8E8F-62D661A436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3" r="6000"/>
          <a:stretch/>
        </p:blipFill>
        <p:spPr bwMode="auto">
          <a:xfrm>
            <a:off x="7878502" y="3680340"/>
            <a:ext cx="3475298" cy="290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6BA903-BE5A-634D-94C1-3BA0CE5F4666}"/>
              </a:ext>
            </a:extLst>
          </p:cNvPr>
          <p:cNvSpPr txBox="1">
            <a:spLocks/>
          </p:cNvSpPr>
          <p:nvPr/>
        </p:nvSpPr>
        <p:spPr>
          <a:xfrm>
            <a:off x="-2074" y="-485219"/>
            <a:ext cx="96792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of Fridge Temperature Excursion Enquiries in Medicines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6457B1-341B-C049-9960-F49414A3E1C5}"/>
              </a:ext>
            </a:extLst>
          </p:cNvPr>
          <p:cNvSpPr txBox="1"/>
          <p:nvPr/>
        </p:nvSpPr>
        <p:spPr>
          <a:xfrm>
            <a:off x="-2074" y="237928"/>
            <a:ext cx="33986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Rebekah Hewitt (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rebekah.hewitt@nhs.net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Mehreen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Karim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954CCF1-00A4-064A-AD88-21A92E712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967" y="67724"/>
            <a:ext cx="1665768" cy="25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97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CDF0D-5A6F-084F-9BA2-F150A7D7D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907"/>
            <a:ext cx="10515600" cy="5132443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Input documentation: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(lacking) detail of standards reflected in results.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Research: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Satisfactory performance and good practice of MI team. 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Answers: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Able to provided without Action taken log</a:t>
            </a:r>
          </a:p>
          <a:p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Cost: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value in MI involvement in pharmacy storage.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B6FD4A-4811-E84E-B5AB-DB71E6643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857322"/>
              </p:ext>
            </p:extLst>
          </p:nvPr>
        </p:nvGraphicFramePr>
        <p:xfrm>
          <a:off x="538844" y="3322320"/>
          <a:ext cx="11114312" cy="3361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8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8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296">
                <a:tc gridSpan="4">
                  <a:txBody>
                    <a:bodyPr/>
                    <a:lstStyle/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Recommendations</a:t>
                      </a:r>
                    </a:p>
                    <a:p>
                      <a:pPr marL="571500" marR="0" indent="-57150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of which have been carried out.</a:t>
                      </a:r>
                    </a:p>
                    <a:p>
                      <a:pPr marL="571500" marR="0" indent="-57150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8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re-audit is due to be carried out for the same time-period in 2021.</a:t>
                      </a:r>
                      <a:endParaRPr lang="en-GB" sz="1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6456">
                <a:tc>
                  <a:txBody>
                    <a:bodyPr/>
                    <a:lstStyle/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be made aware of audit findings to increase awareness and promote good practice</a:t>
                      </a:r>
                    </a:p>
                    <a:p>
                      <a:pPr algn="just"/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</a:p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 made to CCBPCA to include alteration of the CCBF to prompt enquirer to provide all necessary detail on initial contact with MI</a:t>
                      </a:r>
                    </a:p>
                    <a:p>
                      <a:pPr algn="just"/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</a:p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Template for responding to FTEs created on MI </a:t>
                      </a:r>
                      <a:r>
                        <a:rPr lang="en-GB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DataBank</a:t>
                      </a: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</a:p>
                    <a:p>
                      <a:pPr marL="0" marR="0" indent="0" algn="ctr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cost of FTEs on a quarterly basis at governance meetings to identify patterns regarding problematic ward locations and/or fridges</a:t>
                      </a:r>
                    </a:p>
                    <a:p>
                      <a:pPr marL="0" marR="0" indent="0" algn="just" defTabSz="14761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A6F62A55-1F36-E54F-B3D9-BDD78802B5FC}"/>
              </a:ext>
            </a:extLst>
          </p:cNvPr>
          <p:cNvSpPr txBox="1">
            <a:spLocks/>
          </p:cNvSpPr>
          <p:nvPr/>
        </p:nvSpPr>
        <p:spPr>
          <a:xfrm>
            <a:off x="-2074" y="-485219"/>
            <a:ext cx="96792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of Fridge Temperature Excursion Enquiries in Medicines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B4B6B0-EF76-0044-BFD0-FD6C30159ACC}"/>
              </a:ext>
            </a:extLst>
          </p:cNvPr>
          <p:cNvSpPr txBox="1"/>
          <p:nvPr/>
        </p:nvSpPr>
        <p:spPr>
          <a:xfrm>
            <a:off x="-2074" y="237928"/>
            <a:ext cx="33986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Rebekah Hewitt (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rebekah.hewitt@nhs.net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)  and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Mehreen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Karim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D86EF4-B7C1-6B4D-ABF4-A01F1E695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967" y="67724"/>
            <a:ext cx="1665768" cy="2536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DCEC0E-D149-0043-9B11-F9CBAE913425}"/>
              </a:ext>
            </a:extLst>
          </p:cNvPr>
          <p:cNvSpPr txBox="1"/>
          <p:nvPr/>
        </p:nvSpPr>
        <p:spPr>
          <a:xfrm>
            <a:off x="838200" y="585404"/>
            <a:ext cx="2414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85965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11559</TotalTime>
  <Words>654</Words>
  <Application>Microsoft Office PowerPoint</Application>
  <PresentationFormat>Widescreen</PresentationFormat>
  <Paragraphs>92</Paragraphs>
  <Slides>5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Documentation of Fridge Temperature Excursion Enquiries in Medicines Information</vt:lpstr>
      <vt:lpstr>PowerPoint Presentation</vt:lpstr>
      <vt:lpstr>Method: how did we do it?</vt:lpstr>
      <vt:lpstr>Results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 of Fridge Temperature Excursion Enquiries in Medicines Information</dc:title>
  <dc:creator>Hewitt Rebekah (RTH) OUH</dc:creator>
  <cp:lastModifiedBy>Judith Lambert</cp:lastModifiedBy>
  <cp:revision>30</cp:revision>
  <dcterms:created xsi:type="dcterms:W3CDTF">2021-08-09T11:35:31Z</dcterms:created>
  <dcterms:modified xsi:type="dcterms:W3CDTF">2021-08-27T08:51:30Z</dcterms:modified>
</cp:coreProperties>
</file>