
<file path=[Content_Types].xml><?xml version="1.0" encoding="utf-8"?>
<Types xmlns="http://schemas.openxmlformats.org/package/2006/content-types">
  <Default Extension="png" ContentType="image/png"/>
  <Default Extension="m4a" ContentType="audio/mp4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58903"/>
  </p:normalViewPr>
  <p:slideViewPr>
    <p:cSldViewPr snapToGrid="0" snapToObjects="1">
      <p:cViewPr varScale="1">
        <p:scale>
          <a:sx n="68" d="100"/>
          <a:sy n="68" d="100"/>
        </p:scale>
        <p:origin x="21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942E614-D5FA-274D-AD47-2DFD53362C9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Doc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0D5D4AF-1013-E44C-845D-8C84F7DDC9E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6312E4-C588-1842-8B44-D18F847C36EB}" type="datetimeFigureOut">
              <a:rPr lang="en-US" smtClean="0"/>
              <a:t>8/27/2021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4BCD1E-BD4A-4249-B7E1-A7BD9658AA7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7934BC-465B-0841-A524-9D9406E7880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26A40C-75BD-E846-989A-A478DD88A6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209205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Doc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EDDA94-E992-F44D-8AFB-D10CD1EEE2E2}" type="datetimeFigureOut">
              <a:rPr lang="en-US" smtClean="0"/>
              <a:t>8/27/2021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200631-5BFC-DF4F-97B1-70E2B447F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640094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200631-5BFC-DF4F-97B1-70E2B447F2EA}" type="slidenum">
              <a:rPr lang="en-US" smtClean="0"/>
              <a:t>1</a:t>
            </a:fld>
            <a:endParaRPr lang="en-US"/>
          </a:p>
        </p:txBody>
      </p:sp>
      <p:sp>
        <p:nvSpPr>
          <p:cNvPr id="5" name="Header Placeholder 4">
            <a:extLst>
              <a:ext uri="{FF2B5EF4-FFF2-40B4-BE49-F238E27FC236}">
                <a16:creationId xmlns:a16="http://schemas.microsoft.com/office/drawing/2014/main" id="{1F3653DB-12F8-E447-BC96-893048795B14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Doc</a:t>
            </a:r>
          </a:p>
        </p:txBody>
      </p:sp>
    </p:spTree>
    <p:extLst>
      <p:ext uri="{BB962C8B-B14F-4D97-AF65-F5344CB8AC3E}">
        <p14:creationId xmlns:p14="http://schemas.microsoft.com/office/powerpoint/2010/main" val="19110434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200631-5BFC-DF4F-97B1-70E2B447F2EA}" type="slidenum">
              <a:rPr lang="en-US" smtClean="0"/>
              <a:t>2</a:t>
            </a:fld>
            <a:endParaRPr lang="en-US"/>
          </a:p>
        </p:txBody>
      </p:sp>
      <p:sp>
        <p:nvSpPr>
          <p:cNvPr id="5" name="Header Placeholder 4">
            <a:extLst>
              <a:ext uri="{FF2B5EF4-FFF2-40B4-BE49-F238E27FC236}">
                <a16:creationId xmlns:a16="http://schemas.microsoft.com/office/drawing/2014/main" id="{7E9CCA3D-E64F-E343-A9A5-D5D098C58E6D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Doc</a:t>
            </a:r>
          </a:p>
        </p:txBody>
      </p:sp>
    </p:spTree>
    <p:extLst>
      <p:ext uri="{BB962C8B-B14F-4D97-AF65-F5344CB8AC3E}">
        <p14:creationId xmlns:p14="http://schemas.microsoft.com/office/powerpoint/2010/main" val="25562260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200631-5BFC-DF4F-97B1-70E2B447F2EA}" type="slidenum">
              <a:rPr lang="en-US" smtClean="0"/>
              <a:t>3</a:t>
            </a:fld>
            <a:endParaRPr lang="en-US"/>
          </a:p>
        </p:txBody>
      </p:sp>
      <p:sp>
        <p:nvSpPr>
          <p:cNvPr id="5" name="Header Placeholder 4">
            <a:extLst>
              <a:ext uri="{FF2B5EF4-FFF2-40B4-BE49-F238E27FC236}">
                <a16:creationId xmlns:a16="http://schemas.microsoft.com/office/drawing/2014/main" id="{3E6959F9-FF8E-FE40-B180-9FA5AF77B6C4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Doc</a:t>
            </a:r>
          </a:p>
        </p:txBody>
      </p:sp>
    </p:spTree>
    <p:extLst>
      <p:ext uri="{BB962C8B-B14F-4D97-AF65-F5344CB8AC3E}">
        <p14:creationId xmlns:p14="http://schemas.microsoft.com/office/powerpoint/2010/main" val="42578965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200631-5BFC-DF4F-97B1-70E2B447F2EA}" type="slidenum">
              <a:rPr lang="en-US" smtClean="0"/>
              <a:t>4</a:t>
            </a:fld>
            <a:endParaRPr lang="en-US"/>
          </a:p>
        </p:txBody>
      </p:sp>
      <p:sp>
        <p:nvSpPr>
          <p:cNvPr id="5" name="Header Placeholder 4">
            <a:extLst>
              <a:ext uri="{FF2B5EF4-FFF2-40B4-BE49-F238E27FC236}">
                <a16:creationId xmlns:a16="http://schemas.microsoft.com/office/drawing/2014/main" id="{A9693723-F741-464B-8E67-4481FC97A0B5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Doc</a:t>
            </a:r>
          </a:p>
        </p:txBody>
      </p:sp>
    </p:spTree>
    <p:extLst>
      <p:ext uri="{BB962C8B-B14F-4D97-AF65-F5344CB8AC3E}">
        <p14:creationId xmlns:p14="http://schemas.microsoft.com/office/powerpoint/2010/main" val="41278609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200631-5BFC-DF4F-97B1-70E2B447F2EA}" type="slidenum">
              <a:rPr lang="en-US" smtClean="0"/>
              <a:t>5</a:t>
            </a:fld>
            <a:endParaRPr lang="en-US"/>
          </a:p>
        </p:txBody>
      </p:sp>
      <p:sp>
        <p:nvSpPr>
          <p:cNvPr id="5" name="Header Placeholder 4">
            <a:extLst>
              <a:ext uri="{FF2B5EF4-FFF2-40B4-BE49-F238E27FC236}">
                <a16:creationId xmlns:a16="http://schemas.microsoft.com/office/drawing/2014/main" id="{EC614FC4-FF8E-AC40-BBD1-DA46E64DF631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Doc</a:t>
            </a:r>
          </a:p>
        </p:txBody>
      </p:sp>
    </p:spTree>
    <p:extLst>
      <p:ext uri="{BB962C8B-B14F-4D97-AF65-F5344CB8AC3E}">
        <p14:creationId xmlns:p14="http://schemas.microsoft.com/office/powerpoint/2010/main" val="7692633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1D2583-9DE4-A241-BBC9-A2EAD5A7BD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6A7A49-FA21-8F40-8335-685498433B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69C101-10E2-EC43-9BE9-8BCCA74F84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E26AA-B2C3-9347-AC73-0BD1E1BB1AC5}" type="datetime1">
              <a:rPr lang="en-GB" smtClean="0"/>
              <a:t>27/08/2021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289312-8186-1141-8E7E-404104A57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7F8D83-F69D-C947-BD32-3B2401044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CB7D6-D262-524D-86D2-5276D7EBE0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674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B41EF-E214-3640-915A-B84F03402C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35D988-279A-144C-B1CC-8E5CAAF23A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092C6B-B707-ED49-A27D-4AF7BE23F8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865BA-6A89-0341-AC62-81EDC962D46A}" type="datetime1">
              <a:rPr lang="en-GB" smtClean="0"/>
              <a:t>27/08/2021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835930-80F0-7744-A931-5F6D44FB43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081607-1D38-474C-A195-18C282CB66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CB7D6-D262-524D-86D2-5276D7EBE0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4616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3F1254A-DEB6-FC49-ABBA-F9E4873E72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7ABEAB-FC8A-D149-8E1D-68847E808A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2F93A6-C78D-D34B-893F-9CB47176A8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9AD5B-F4B2-7047-AA48-8407364B7422}" type="datetime1">
              <a:rPr lang="en-GB" smtClean="0"/>
              <a:t>27/08/2021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C8B13D-5037-9E49-A28B-C842C4FD1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F229BC-D10C-F348-B57F-656F91413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CB7D6-D262-524D-86D2-5276D7EBE0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720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7C9EC7-0095-C44F-A549-71F5165426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729D5A-F881-994B-95DE-8689304545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3FEB6B-A9E5-A241-89BC-BCF5EEA985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CDD06-EFEF-334F-9107-3B22933B39A2}" type="datetime1">
              <a:rPr lang="en-GB" smtClean="0"/>
              <a:t>27/08/2021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A4B94D-B260-D34E-A616-25460EBA6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5C6A90-810B-DA4D-8DF2-B9552B6D93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CB7D6-D262-524D-86D2-5276D7EBE0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702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24D20B-365A-C14B-8361-DAABF0B9C2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2A7603-67F1-D643-9184-8481EA4042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4D7B26-AC8F-7147-9633-274EA6FE40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70A51-F2A3-554A-BDCA-84F4D7E320C7}" type="datetime1">
              <a:rPr lang="en-GB" smtClean="0"/>
              <a:t>27/08/2021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7F5877-D475-9C40-8922-1486BF9024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35F61E-8AAC-9D44-A041-84EE275F1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CB7D6-D262-524D-86D2-5276D7EBE0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746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359540-2D04-B149-B208-37F26BCF4C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6F0C14-80CA-7D4F-8CA7-A2BE80F1B1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D3DF9A-274D-D04E-BC6C-BA401FF1B0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7177F1-0F99-2C4F-93C8-0EC985817F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9FFB2-6EBE-AD46-9E16-B390FC88AF89}" type="datetime1">
              <a:rPr lang="en-GB" smtClean="0"/>
              <a:t>27/08/2021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A9AD77-345E-0944-88B5-C0A59B414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8E4A56-9945-6A41-97FB-570B154B3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CB7D6-D262-524D-86D2-5276D7EBE0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384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3D795D-767F-C747-84BE-337280AE93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CB25A8-82E5-254F-8C67-13FE109F3F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51065E-C245-124F-83E3-83A80C7C57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0F15988-3E48-5C4A-B235-C55D711BCA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86DD4E-BBCC-2248-80E6-5CA24D2C88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27A8971-F9E4-C043-910E-15A74F403E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ADF4-B3F2-5045-8A51-97A07D88BD9D}" type="datetime1">
              <a:rPr lang="en-GB" smtClean="0"/>
              <a:t>27/08/2021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7CB1F80-5EAE-FF42-8FCF-74B93A9203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843EA47-4693-AC42-B672-BA46E18DF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CB7D6-D262-524D-86D2-5276D7EBE0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636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2F61DF-8894-9A48-ACB7-B896E7B198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6DAF182-C8EC-8A43-BF2E-A31D5262C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CDEAA-FB47-2943-A7A4-5ADBF3633AD6}" type="datetime1">
              <a:rPr lang="en-GB" smtClean="0"/>
              <a:t>27/08/2021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EDEE9AC-E918-8647-82B4-164FB6B59C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8B8619-D515-C646-9473-1E0EFC51B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CB7D6-D262-524D-86D2-5276D7EBE0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504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D3568F4-2B32-1D49-B542-C8B46BC83C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05830-5E66-3546-946F-3E832EF05C10}" type="datetime1">
              <a:rPr lang="en-GB" smtClean="0"/>
              <a:t>27/08/2021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90B5529-6FF3-E443-8EC9-818C2CE55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35A045-601F-B342-A049-F36A2D43D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CB7D6-D262-524D-86D2-5276D7EBE0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805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A848B0-5CC4-E340-B9CE-BEC0D362E6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07F852-0AC9-EF4B-8CBA-A8C01130B8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A8D01E-AA75-8C42-8B80-E83A28EE71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E4FF24-DB13-604E-9C0E-FB9309DD2B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61472-1393-6C44-BCBE-5D35323DA6E9}" type="datetime1">
              <a:rPr lang="en-GB" smtClean="0"/>
              <a:t>27/08/2021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0953AF-2DA9-6C4A-85F3-667E919131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D86666-345F-6F45-A11D-ECCB8F895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CB7D6-D262-524D-86D2-5276D7EBE0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111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572CD1-F946-3B4A-B66B-B787B3E02F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AF3A535-A405-EF4A-A11F-34746C08A7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B3BC31-0B74-174B-9177-271D9C9BE2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6B0CCA-2E1E-0E44-938B-896397DBE9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3A61A-A0ED-7D4B-A3DD-8554ECD9F14A}" type="datetime1">
              <a:rPr lang="en-GB" smtClean="0"/>
              <a:t>27/08/2021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D2DB64-234F-9143-B448-8EC03B8B48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5B65C3-B7EF-B242-81F8-8A8F04E64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CB7D6-D262-524D-86D2-5276D7EBE0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058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01E56BA-9DF1-C749-BD95-E04CC0C671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2EBBA6-855F-E049-BBB5-C296C3F572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CF2852-BE6F-0F44-9BD5-84B02ACE1E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4E3199-28B9-A447-A095-7A7479DE46D4}" type="datetime1">
              <a:rPr lang="en-GB" smtClean="0"/>
              <a:t>27/08/2021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197DFB-C52E-E146-AC51-3F5C3E36B3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9D26CE-75A7-6742-9282-888BB7750E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1CB7D6-D262-524D-86D2-5276D7EBE0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418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717806-4462-424C-B7BE-64AE80470C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-401444"/>
            <a:ext cx="12192000" cy="1955374"/>
          </a:xfrm>
        </p:spPr>
        <p:txBody>
          <a:bodyPr>
            <a:noAutofit/>
          </a:bodyPr>
          <a:lstStyle/>
          <a:p>
            <a:r>
              <a:rPr lang="en-GB" sz="4000" b="1" dirty="0">
                <a:latin typeface="Arial" panose="020B0604020202020204" pitchFamily="34" charset="0"/>
                <a:cs typeface="Arial" panose="020B0604020202020204" pitchFamily="34" charset="0"/>
              </a:rPr>
              <a:t>Documentation of Fridge Temperature Excursion Enquiries in Medicines Information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AD3FDF-76CE-8649-A35C-E5BE69AF08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553930"/>
            <a:ext cx="9144000" cy="364080"/>
          </a:xfrm>
        </p:spPr>
        <p:txBody>
          <a:bodyPr>
            <a:normAutofit fontScale="92500"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Rebekah Hewitt (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rebekah.hewitt@nhs.net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) and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Mehreen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Karim, Oxford University Hospitals NHS Foundation Trust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76661DA-3FAF-1647-B4B9-29C0D0674E7F}"/>
              </a:ext>
            </a:extLst>
          </p:cNvPr>
          <p:cNvSpPr txBox="1"/>
          <p:nvPr/>
        </p:nvSpPr>
        <p:spPr>
          <a:xfrm>
            <a:off x="303517" y="3000999"/>
            <a:ext cx="1143128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Expected role of pharmacy according to RPS and CQC</a:t>
            </a:r>
          </a:p>
          <a:p>
            <a:pPr marL="285750" indent="-285750">
              <a:buFontTx/>
              <a:buChar char="-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Requested by our lead medicines governance pharmacist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FTE: Fridge Temperature Excursion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➜ When a fridge containing medicines in a clinical ward setting was outside of the expected range (2-8°C)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0DB2477-A9A4-B341-95B5-AD820CC34455}"/>
              </a:ext>
            </a:extLst>
          </p:cNvPr>
          <p:cNvSpPr txBox="1"/>
          <p:nvPr/>
        </p:nvSpPr>
        <p:spPr>
          <a:xfrm>
            <a:off x="303517" y="2372205"/>
            <a:ext cx="64892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Why did we carry out this audit?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106AB62-7E07-5A4D-BF3B-D3BF1390C4E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4967" y="67724"/>
            <a:ext cx="1665768" cy="25364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6C5CE11-97FB-DE4B-BE21-0648C9DEAB27}"/>
              </a:ext>
            </a:extLst>
          </p:cNvPr>
          <p:cNvSpPr txBox="1"/>
          <p:nvPr/>
        </p:nvSpPr>
        <p:spPr>
          <a:xfrm>
            <a:off x="310449" y="5495459"/>
            <a:ext cx="34073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Reported to MI to investigate stability of products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AA927DC-0DE9-C747-9FF9-1950A6C2310C}"/>
              </a:ext>
            </a:extLst>
          </p:cNvPr>
          <p:cNvSpPr txBox="1"/>
          <p:nvPr/>
        </p:nvSpPr>
        <p:spPr>
          <a:xfrm>
            <a:off x="6096000" y="5495459"/>
            <a:ext cx="20483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Wastage of drugs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9394359-4D3D-534D-B4DB-86A01974E597}"/>
              </a:ext>
            </a:extLst>
          </p:cNvPr>
          <p:cNvSpPr txBox="1"/>
          <p:nvPr/>
        </p:nvSpPr>
        <p:spPr>
          <a:xfrm>
            <a:off x="3937001" y="6285975"/>
            <a:ext cx="1595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Financial cost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AA01B7D-9B5E-1E49-B379-7E4C36C93FA3}"/>
              </a:ext>
            </a:extLst>
          </p:cNvPr>
          <p:cNvSpPr txBox="1"/>
          <p:nvPr/>
        </p:nvSpPr>
        <p:spPr>
          <a:xfrm>
            <a:off x="8566771" y="6101309"/>
            <a:ext cx="30059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Guidelines on management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5B7B2E0E-FDA7-3149-984D-D6A2A5A691FB}"/>
              </a:ext>
            </a:extLst>
          </p:cNvPr>
          <p:cNvCxnSpPr>
            <a:cxnSpLocks/>
          </p:cNvCxnSpPr>
          <p:nvPr/>
        </p:nvCxnSpPr>
        <p:spPr>
          <a:xfrm flipH="1">
            <a:off x="2014104" y="4779504"/>
            <a:ext cx="265471" cy="65212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F4D530E0-7EDC-5D46-B282-7A8985A6CAAB}"/>
              </a:ext>
            </a:extLst>
          </p:cNvPr>
          <p:cNvCxnSpPr>
            <a:cxnSpLocks/>
          </p:cNvCxnSpPr>
          <p:nvPr/>
        </p:nvCxnSpPr>
        <p:spPr>
          <a:xfrm>
            <a:off x="4734655" y="4732449"/>
            <a:ext cx="0" cy="145054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0B1C81AB-AC7D-EA43-B69E-61BFD6D4D1D5}"/>
              </a:ext>
            </a:extLst>
          </p:cNvPr>
          <p:cNvCxnSpPr>
            <a:cxnSpLocks/>
          </p:cNvCxnSpPr>
          <p:nvPr/>
        </p:nvCxnSpPr>
        <p:spPr>
          <a:xfrm>
            <a:off x="7077407" y="4732449"/>
            <a:ext cx="7117" cy="76301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F0B92388-5519-0E46-9412-9004DE6225C9}"/>
              </a:ext>
            </a:extLst>
          </p:cNvPr>
          <p:cNvCxnSpPr>
            <a:cxnSpLocks/>
          </p:cNvCxnSpPr>
          <p:nvPr/>
        </p:nvCxnSpPr>
        <p:spPr>
          <a:xfrm>
            <a:off x="9547082" y="4761946"/>
            <a:ext cx="604360" cy="133936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22" name="Audio Recording 24 Aug 2021 at 20:40:28" descr="Audio Recording 24 Aug 2021 at 20:40:28">
            <a:hlinkClick r:id="" action="ppaction://media"/>
            <a:extLst>
              <a:ext uri="{FF2B5EF4-FFF2-40B4-BE49-F238E27FC236}">
                <a16:creationId xmlns:a16="http://schemas.microsoft.com/office/drawing/2014/main" id="{C04043A8-0C9C-8548-8249-A1BACAD8774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504967" y="2410740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7114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numSld="999" showWhenStopped="0">
                <p:cTn id="29" repeatCount="indefinite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2"/>
                </p:tgtEl>
              </p:cMediaNode>
            </p:audio>
          </p:childTnLst>
        </p:cTn>
      </p:par>
    </p:tnLst>
    <p:bldLst>
      <p:bldP spid="4" grpId="0"/>
      <p:bldP spid="5" grpId="0"/>
      <p:bldP spid="8" grpId="0"/>
      <p:bldP spid="9" grpId="0"/>
      <p:bldP spid="10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0471BF-3AD3-1545-B5B3-84CC46552A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18193"/>
            <a:ext cx="10515600" cy="1641716"/>
          </a:xfrm>
        </p:spPr>
        <p:txBody>
          <a:bodyPr>
            <a:normAutofit lnSpcReduction="10000"/>
          </a:bodyPr>
          <a:lstStyle/>
          <a:p>
            <a:endParaRPr lang="en-GB" sz="2000" dirty="0">
              <a:solidFill>
                <a:srgbClr val="0A5AAE"/>
              </a:solidFill>
              <a:cs typeface="Arial" panose="020B0604020202020204" pitchFamily="34" charset="0"/>
            </a:endParaRPr>
          </a:p>
          <a:p>
            <a:pPr marL="342900" indent="-342900" algn="just"/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To determine whether FTEs reported to MI were processed correctly according to the internal MI Temperature Excursion Policy and Cold Chain Breach Procedure for Clinical Areas (CCBPCA)</a:t>
            </a:r>
          </a:p>
          <a:p>
            <a:pPr marL="342900" indent="-342900" algn="just"/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To calculate the financial costs of FTEs within the trust that are reported to MI.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859324E-62AE-2C45-9E78-BBDF7839D3DA}"/>
              </a:ext>
            </a:extLst>
          </p:cNvPr>
          <p:cNvSpPr txBox="1"/>
          <p:nvPr/>
        </p:nvSpPr>
        <p:spPr>
          <a:xfrm>
            <a:off x="838200" y="733749"/>
            <a:ext cx="421461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Aims and Objectives</a:t>
            </a: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A7B6E321-C0CB-E542-8160-D812FF7030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1429929"/>
              </p:ext>
            </p:extLst>
          </p:nvPr>
        </p:nvGraphicFramePr>
        <p:xfrm>
          <a:off x="838200" y="4001294"/>
          <a:ext cx="10515600" cy="2642407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89932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23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8226">
                <a:tc>
                  <a:txBody>
                    <a:bodyPr/>
                    <a:lstStyle/>
                    <a:p>
                      <a:pPr algn="just"/>
                      <a:r>
                        <a:rPr lang="en-GB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Criterion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GB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Audit Standard (%)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4062">
                <a:tc>
                  <a:txBody>
                    <a:bodyPr/>
                    <a:lstStyle/>
                    <a:p>
                      <a:r>
                        <a:rPr lang="en-GB" sz="1800" b="1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Input documentation </a:t>
                      </a:r>
                      <a:r>
                        <a:rPr lang="en-GB" sz="18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received by MI from enquirer (including Cold</a:t>
                      </a:r>
                      <a:r>
                        <a:rPr lang="en-GB" sz="1800" kern="12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Chain Breach Form (CBBF)</a:t>
                      </a:r>
                      <a:r>
                        <a:rPr lang="en-GB" sz="18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Temperature Log and Action Taken Form)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1749">
                <a:tc>
                  <a:txBody>
                    <a:bodyPr/>
                    <a:lstStyle/>
                    <a:p>
                      <a:r>
                        <a:rPr lang="en-GB" sz="18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Appropriate resources used for </a:t>
                      </a:r>
                      <a:r>
                        <a:rPr lang="en-GB" sz="1800" b="1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research</a:t>
                      </a:r>
                      <a:r>
                        <a:rPr lang="en-GB" sz="18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undertaken by MI team (including SPS, SPC, manufacturers, past enquiries and/or clinical judgement)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7476">
                <a:tc>
                  <a:txBody>
                    <a:bodyPr/>
                    <a:lstStyle/>
                    <a:p>
                      <a:r>
                        <a:rPr lang="en-GB" sz="1800" b="1" kern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Answer</a:t>
                      </a:r>
                      <a:r>
                        <a:rPr lang="en-GB" sz="1800" kern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given by MI to enquirer to include stability, licensing, expiry, storage and label if product suitable for use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7" name="Title 1">
            <a:extLst>
              <a:ext uri="{FF2B5EF4-FFF2-40B4-BE49-F238E27FC236}">
                <a16:creationId xmlns:a16="http://schemas.microsoft.com/office/drawing/2014/main" id="{FB033CF2-911A-1446-B88C-A59570F7AE42}"/>
              </a:ext>
            </a:extLst>
          </p:cNvPr>
          <p:cNvSpPr txBox="1">
            <a:spLocks/>
          </p:cNvSpPr>
          <p:nvPr/>
        </p:nvSpPr>
        <p:spPr>
          <a:xfrm>
            <a:off x="-2074" y="-485219"/>
            <a:ext cx="967925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  <a:t>Documentation of Fridge Temperature Excursion Enquiries in Medicines Information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30222846-6FB6-4B44-B318-D23F330E400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4967" y="67724"/>
            <a:ext cx="1665768" cy="253649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76BAC4B1-7FD2-F349-B913-FE8C81F67424}"/>
              </a:ext>
            </a:extLst>
          </p:cNvPr>
          <p:cNvSpPr txBox="1"/>
          <p:nvPr/>
        </p:nvSpPr>
        <p:spPr>
          <a:xfrm>
            <a:off x="-2074" y="237928"/>
            <a:ext cx="339868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Rebekah Hewitt (</a:t>
            </a:r>
            <a:r>
              <a:rPr lang="en-US" sz="900" dirty="0" err="1">
                <a:latin typeface="Arial" panose="020B0604020202020204" pitchFamily="34" charset="0"/>
                <a:cs typeface="Arial" panose="020B0604020202020204" pitchFamily="34" charset="0"/>
              </a:rPr>
              <a:t>rebekah.hewitt@nhs.net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) and </a:t>
            </a:r>
            <a:r>
              <a:rPr lang="en-US" sz="900" dirty="0" err="1">
                <a:latin typeface="Arial" panose="020B0604020202020204" pitchFamily="34" charset="0"/>
                <a:cs typeface="Arial" panose="020B0604020202020204" pitchFamily="34" charset="0"/>
              </a:rPr>
              <a:t>Mehreen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 Karim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87DAC18-9E09-5F4B-9CF0-8098FDE48DF8}"/>
              </a:ext>
            </a:extLst>
          </p:cNvPr>
          <p:cNvSpPr txBox="1"/>
          <p:nvPr/>
        </p:nvSpPr>
        <p:spPr>
          <a:xfrm>
            <a:off x="838200" y="3356729"/>
            <a:ext cx="517000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were we expecting?</a:t>
            </a:r>
          </a:p>
        </p:txBody>
      </p:sp>
    </p:spTree>
    <p:extLst>
      <p:ext uri="{BB962C8B-B14F-4D97-AF65-F5344CB8AC3E}">
        <p14:creationId xmlns:p14="http://schemas.microsoft.com/office/powerpoint/2010/main" val="41125310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F39CD9-B573-044C-A9E4-734E2FEE7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38826"/>
            <a:ext cx="10515600" cy="1325563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Method: how did we do it?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C647EE-3BF8-A546-8B3D-7379046092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MI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DataBank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for data collection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Bedford (pharmacy computer system) used for pricing details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Excel to collate data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Limitations: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- insufficient detail on reporting of excursion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- items unable to be identified on Bedford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37FB5E8-4E03-CE46-BCCD-02A875EADD08}"/>
              </a:ext>
            </a:extLst>
          </p:cNvPr>
          <p:cNvSpPr txBox="1">
            <a:spLocks/>
          </p:cNvSpPr>
          <p:nvPr/>
        </p:nvSpPr>
        <p:spPr>
          <a:xfrm>
            <a:off x="-2074" y="-491308"/>
            <a:ext cx="967925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  <a:t>Documentation of Fridge Temperature Excursion Enquiries in Medicines Information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551676B-23D4-8640-A40C-8F9C8A44BD1B}"/>
              </a:ext>
            </a:extLst>
          </p:cNvPr>
          <p:cNvSpPr txBox="1"/>
          <p:nvPr/>
        </p:nvSpPr>
        <p:spPr>
          <a:xfrm>
            <a:off x="-2074" y="237928"/>
            <a:ext cx="339868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Rebekah Hewitt (</a:t>
            </a:r>
            <a:r>
              <a:rPr lang="en-US" sz="900" dirty="0" err="1">
                <a:latin typeface="Arial" panose="020B0604020202020204" pitchFamily="34" charset="0"/>
                <a:cs typeface="Arial" panose="020B0604020202020204" pitchFamily="34" charset="0"/>
              </a:rPr>
              <a:t>rebekah.hewitt@nhs.net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) and </a:t>
            </a:r>
            <a:r>
              <a:rPr lang="en-US" sz="900" dirty="0" err="1">
                <a:latin typeface="Arial" panose="020B0604020202020204" pitchFamily="34" charset="0"/>
                <a:cs typeface="Arial" panose="020B0604020202020204" pitchFamily="34" charset="0"/>
              </a:rPr>
              <a:t>Mehreen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 Karim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42A092F-F893-2548-8558-8C8C9643EE6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4967" y="67724"/>
            <a:ext cx="1665768" cy="253649"/>
          </a:xfrm>
          <a:prstGeom prst="rect">
            <a:avLst/>
          </a:prstGeom>
        </p:spPr>
      </p:pic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B28A19DB-F231-8145-A5D9-7ED341DA5F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6032991"/>
              </p:ext>
            </p:extLst>
          </p:nvPr>
        </p:nvGraphicFramePr>
        <p:xfrm>
          <a:off x="838200" y="1598894"/>
          <a:ext cx="10091184" cy="506137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045592">
                  <a:extLst>
                    <a:ext uri="{9D8B030D-6E8A-4147-A177-3AD203B41FA5}">
                      <a16:colId xmlns:a16="http://schemas.microsoft.com/office/drawing/2014/main" val="1470756502"/>
                    </a:ext>
                  </a:extLst>
                </a:gridCol>
                <a:gridCol w="5045592">
                  <a:extLst>
                    <a:ext uri="{9D8B030D-6E8A-4147-A177-3AD203B41FA5}">
                      <a16:colId xmlns:a16="http://schemas.microsoft.com/office/drawing/2014/main" val="107068388"/>
                    </a:ext>
                  </a:extLst>
                </a:gridCol>
              </a:tblGrid>
              <a:tr h="427145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Inclusion Criteria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Exclusion Criteria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8317227"/>
                  </a:ext>
                </a:extLst>
              </a:tr>
              <a:tr h="737264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FTEs reported to MI occurring in a clinical setting within OUHFT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FTEs occurring in a domestic setting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17751"/>
                  </a:ext>
                </a:extLst>
              </a:tr>
              <a:tr h="105323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Enquiries marked as ‘completed’ on MI </a:t>
                      </a:r>
                      <a:r>
                        <a:rPr lang="en-GB" sz="18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DataBank</a:t>
                      </a: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between May 2020 – October 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Temperature excursions involving a medicinal product left out of or put into a fridge inappropriately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9363913"/>
                  </a:ext>
                </a:extLst>
              </a:tr>
              <a:tr h="7372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Products involved in a previous temperature excursion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Room temperature excursions</a:t>
                      </a:r>
                    </a:p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71308"/>
                  </a:ext>
                </a:extLst>
              </a:tr>
              <a:tr h="1053234">
                <a:tc>
                  <a:txBody>
                    <a:bodyPr/>
                    <a:lstStyle/>
                    <a:p>
                      <a:endParaRPr 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Products involved in FTEs that were not able to be found on the Bedford pharmacy system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8458864"/>
                  </a:ext>
                </a:extLst>
              </a:tr>
              <a:tr h="1053234"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Products involved in excursions that were not supplied by pharmacy e.g. blood bank products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42537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1769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D4DCD0-208A-2A4A-A75E-0A86AB837F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43CF55E-47EF-4548-86EC-3BB0783D75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772583"/>
              </p:ext>
            </p:extLst>
          </p:nvPr>
        </p:nvGraphicFramePr>
        <p:xfrm>
          <a:off x="838200" y="1319104"/>
          <a:ext cx="10515600" cy="2268654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78558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298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9857">
                  <a:extLst>
                    <a:ext uri="{9D8B030D-6E8A-4147-A177-3AD203B41FA5}">
                      <a16:colId xmlns:a16="http://schemas.microsoft.com/office/drawing/2014/main" val="78746483"/>
                    </a:ext>
                  </a:extLst>
                </a:gridCol>
              </a:tblGrid>
              <a:tr h="517958">
                <a:tc>
                  <a:txBody>
                    <a:bodyPr/>
                    <a:lstStyle/>
                    <a:p>
                      <a:pPr algn="just"/>
                      <a:r>
                        <a:rPr lang="en-GB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Criterion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GB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Audit Standard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GB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Result (%)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8894">
                <a:tc>
                  <a:txBody>
                    <a:bodyPr/>
                    <a:lstStyle/>
                    <a:p>
                      <a:r>
                        <a:rPr lang="en-GB" sz="1600" b="1" u="none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Input documentation </a:t>
                      </a:r>
                      <a:r>
                        <a:rPr lang="en-GB" sz="16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received by MI from enquirer (including Cold</a:t>
                      </a:r>
                      <a:r>
                        <a:rPr lang="en-GB" sz="1600" kern="12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Chain Breach Form (CBBF)</a:t>
                      </a:r>
                      <a:r>
                        <a:rPr lang="en-GB" sz="16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Temperature Log and Action Taken Form)</a:t>
                      </a:r>
                      <a:endParaRPr lang="en-GB" sz="11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8894">
                <a:tc>
                  <a:txBody>
                    <a:bodyPr/>
                    <a:lstStyle/>
                    <a:p>
                      <a:r>
                        <a:rPr lang="en-GB" sz="16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Appropriate resources used for</a:t>
                      </a:r>
                      <a:r>
                        <a:rPr lang="en-GB" sz="1600" b="1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research </a:t>
                      </a:r>
                      <a:r>
                        <a:rPr lang="en-GB" sz="16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undertaken by MI team (including SPS, SPC, manufacturers, past enquiries and/or clinical judgement)</a:t>
                      </a:r>
                      <a:endParaRPr lang="en-GB" sz="11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2254">
                <a:tc>
                  <a:txBody>
                    <a:bodyPr/>
                    <a:lstStyle/>
                    <a:p>
                      <a:r>
                        <a:rPr lang="en-GB" sz="1600" b="1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Answer</a:t>
                      </a:r>
                      <a:r>
                        <a:rPr lang="en-GB" sz="16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given by MI to enquirer to include stability, licensing, expiry, storage and label if product suitable for use</a:t>
                      </a:r>
                      <a:endParaRPr lang="en-GB" sz="11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6" name="Picture 4">
            <a:extLst>
              <a:ext uri="{FF2B5EF4-FFF2-40B4-BE49-F238E27FC236}">
                <a16:creationId xmlns:a16="http://schemas.microsoft.com/office/drawing/2014/main" id="{51CA0476-0D3F-914A-9035-EE56211942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680340"/>
            <a:ext cx="5028186" cy="30169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3">
            <a:extLst>
              <a:ext uri="{FF2B5EF4-FFF2-40B4-BE49-F238E27FC236}">
                <a16:creationId xmlns:a16="http://schemas.microsoft.com/office/drawing/2014/main" id="{05470EC5-A2DB-2E46-8E8F-62D661A4363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83" r="6000"/>
          <a:stretch/>
        </p:blipFill>
        <p:spPr bwMode="auto">
          <a:xfrm>
            <a:off x="7878502" y="3680340"/>
            <a:ext cx="3475298" cy="2902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B36BA903-BE5A-634D-94C1-3BA0CE5F4666}"/>
              </a:ext>
            </a:extLst>
          </p:cNvPr>
          <p:cNvSpPr txBox="1">
            <a:spLocks/>
          </p:cNvSpPr>
          <p:nvPr/>
        </p:nvSpPr>
        <p:spPr>
          <a:xfrm>
            <a:off x="-2074" y="-485219"/>
            <a:ext cx="967925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  <a:t>Documentation of Fridge Temperature Excursion Enquiries in Medicines Information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06457B1-341B-C049-9960-F49414A3E1C5}"/>
              </a:ext>
            </a:extLst>
          </p:cNvPr>
          <p:cNvSpPr txBox="1"/>
          <p:nvPr/>
        </p:nvSpPr>
        <p:spPr>
          <a:xfrm>
            <a:off x="-2074" y="237928"/>
            <a:ext cx="339868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Rebekah Hewitt (</a:t>
            </a:r>
            <a:r>
              <a:rPr lang="en-US" sz="900" dirty="0" err="1">
                <a:latin typeface="Arial" panose="020B0604020202020204" pitchFamily="34" charset="0"/>
                <a:cs typeface="Arial" panose="020B0604020202020204" pitchFamily="34" charset="0"/>
              </a:rPr>
              <a:t>rebekah.hewitt@nhs.net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) and </a:t>
            </a:r>
            <a:r>
              <a:rPr lang="en-US" sz="900" dirty="0" err="1">
                <a:latin typeface="Arial" panose="020B0604020202020204" pitchFamily="34" charset="0"/>
                <a:cs typeface="Arial" panose="020B0604020202020204" pitchFamily="34" charset="0"/>
              </a:rPr>
              <a:t>Mehreen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 Karim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4954CCF1-00A4-064A-AD88-21A92E712A8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4967" y="67724"/>
            <a:ext cx="1665768" cy="253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39761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1CDF0D-5A6F-084F-9BA2-F150A7D7D7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91907"/>
            <a:ext cx="10515600" cy="5132443"/>
          </a:xfrm>
        </p:spPr>
        <p:txBody>
          <a:bodyPr>
            <a:normAutofit/>
          </a:bodyPr>
          <a:lstStyle/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Input documentation: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(lacking) detail of standards reflected in results.</a:t>
            </a:r>
          </a:p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Research: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Satisfactory performance and good practice of MI team. </a:t>
            </a:r>
          </a:p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Answers: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Able to provided without Action taken log</a:t>
            </a:r>
          </a:p>
          <a:p>
            <a:endParaRPr lang="en-US" sz="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Cost: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value in MI involvement in pharmacy storage.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BB6FD4A-4811-E84E-B5AB-DB71E6643E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1857322"/>
              </p:ext>
            </p:extLst>
          </p:nvPr>
        </p:nvGraphicFramePr>
        <p:xfrm>
          <a:off x="538844" y="3322320"/>
          <a:ext cx="11114312" cy="33613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85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785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785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7857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81296">
                <a:tc gridSpan="4">
                  <a:txBody>
                    <a:bodyPr/>
                    <a:lstStyle/>
                    <a:p>
                      <a:pPr marL="0" marR="0" indent="0" algn="ctr" defTabSz="14761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Recommendations</a:t>
                      </a:r>
                    </a:p>
                    <a:p>
                      <a:pPr marL="571500" marR="0" indent="-571500" algn="ctr" defTabSz="14761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GB" sz="18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All of which have been carried out.</a:t>
                      </a:r>
                    </a:p>
                    <a:p>
                      <a:pPr marL="571500" marR="0" indent="-571500" algn="ctr" defTabSz="14761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GB" sz="1800" b="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re-audit is due to be carried out for the same time-period in 2021.</a:t>
                      </a:r>
                      <a:endParaRPr lang="en-GB" sz="1800" b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16456">
                <a:tc>
                  <a:txBody>
                    <a:bodyPr/>
                    <a:lstStyle/>
                    <a:p>
                      <a:pPr marL="0" marR="0" indent="0" algn="ctr" defTabSz="14761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7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en-GB" sz="1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</a:t>
                      </a:r>
                    </a:p>
                    <a:p>
                      <a:pPr marL="0" marR="0" indent="0" algn="ctr" defTabSz="14761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 be made aware of audit findings to increase awareness and promote good practice</a:t>
                      </a:r>
                    </a:p>
                    <a:p>
                      <a:pPr algn="just"/>
                      <a:endParaRPr lang="en-GB" sz="1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4761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7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 </a:t>
                      </a:r>
                    </a:p>
                    <a:p>
                      <a:pPr marL="0" marR="0" indent="0" algn="ctr" defTabSz="14761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Changes made to CCBPCA to include alteration of the CCBF to prompt enquirer to provide all necessary detail on initial contact with MI</a:t>
                      </a:r>
                    </a:p>
                    <a:p>
                      <a:pPr algn="just"/>
                      <a:endParaRPr lang="en-GB" sz="1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4761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7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 </a:t>
                      </a:r>
                    </a:p>
                    <a:p>
                      <a:pPr marL="0" marR="0" indent="0" algn="ctr" defTabSz="14761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Template for responding to FTEs created on MI </a:t>
                      </a:r>
                      <a:r>
                        <a:rPr lang="en-GB" sz="17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DataBank</a:t>
                      </a:r>
                      <a:endParaRPr lang="en-GB" sz="1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4761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7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 </a:t>
                      </a:r>
                    </a:p>
                    <a:p>
                      <a:pPr marL="0" marR="0" indent="0" algn="ctr" defTabSz="14761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Financial cost of FTEs on a quarterly basis at governance meetings to identify patterns regarding problematic ward locations and/or fridges</a:t>
                      </a:r>
                    </a:p>
                    <a:p>
                      <a:pPr marL="0" marR="0" indent="0" algn="just" defTabSz="14761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Title 1">
            <a:extLst>
              <a:ext uri="{FF2B5EF4-FFF2-40B4-BE49-F238E27FC236}">
                <a16:creationId xmlns:a16="http://schemas.microsoft.com/office/drawing/2014/main" id="{A6F62A55-1F36-E54F-B3D9-BDD78802B5FC}"/>
              </a:ext>
            </a:extLst>
          </p:cNvPr>
          <p:cNvSpPr txBox="1">
            <a:spLocks/>
          </p:cNvSpPr>
          <p:nvPr/>
        </p:nvSpPr>
        <p:spPr>
          <a:xfrm>
            <a:off x="-2074" y="-485219"/>
            <a:ext cx="967925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  <a:t>Documentation of Fridge Temperature Excursion Enquiries in Medicines Information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6B4B6B0-EF76-0044-BFD0-FD6C30159ACC}"/>
              </a:ext>
            </a:extLst>
          </p:cNvPr>
          <p:cNvSpPr txBox="1"/>
          <p:nvPr/>
        </p:nvSpPr>
        <p:spPr>
          <a:xfrm>
            <a:off x="-2074" y="237928"/>
            <a:ext cx="339868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Rebekah Hewitt (</a:t>
            </a:r>
            <a:r>
              <a:rPr lang="en-US" sz="900" dirty="0" err="1">
                <a:latin typeface="Arial" panose="020B0604020202020204" pitchFamily="34" charset="0"/>
                <a:cs typeface="Arial" panose="020B0604020202020204" pitchFamily="34" charset="0"/>
              </a:rPr>
              <a:t>rebekah.hewitt@nhs.net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)  and </a:t>
            </a:r>
            <a:r>
              <a:rPr lang="en-US" sz="900" dirty="0" err="1">
                <a:latin typeface="Arial" panose="020B0604020202020204" pitchFamily="34" charset="0"/>
                <a:cs typeface="Arial" panose="020B0604020202020204" pitchFamily="34" charset="0"/>
              </a:rPr>
              <a:t>Mehreen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 Karim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ED86EF4-B7C1-6B4D-ABF4-A01F1E69561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4967" y="67724"/>
            <a:ext cx="1665768" cy="25364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3DCEC0E-D149-0043-9B11-F9CBAE913425}"/>
              </a:ext>
            </a:extLst>
          </p:cNvPr>
          <p:cNvSpPr txBox="1"/>
          <p:nvPr/>
        </p:nvSpPr>
        <p:spPr>
          <a:xfrm>
            <a:off x="838200" y="585404"/>
            <a:ext cx="241444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</a:p>
        </p:txBody>
      </p:sp>
    </p:spTree>
    <p:extLst>
      <p:ext uri="{BB962C8B-B14F-4D97-AF65-F5344CB8AC3E}">
        <p14:creationId xmlns:p14="http://schemas.microsoft.com/office/powerpoint/2010/main" val="38596554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11559</TotalTime>
  <Words>654</Words>
  <Application>Microsoft Office PowerPoint</Application>
  <PresentationFormat>Widescreen</PresentationFormat>
  <Paragraphs>92</Paragraphs>
  <Slides>5</Slides>
  <Notes>5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Documentation of Fridge Temperature Excursion Enquiries in Medicines Information</vt:lpstr>
      <vt:lpstr>PowerPoint Presentation</vt:lpstr>
      <vt:lpstr>Method: how did we do it?</vt:lpstr>
      <vt:lpstr>Results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Documentation of Fridge Temperature Excursion Enquiries in Medicines Information</dc:title>
  <dc:creator>Hewitt Rebekah (RTH) OUH</dc:creator>
  <cp:lastModifiedBy>Judith Lambert</cp:lastModifiedBy>
  <cp:revision>30</cp:revision>
  <dcterms:created xsi:type="dcterms:W3CDTF">2021-08-09T11:35:31Z</dcterms:created>
  <dcterms:modified xsi:type="dcterms:W3CDTF">2021-08-27T08:51:30Z</dcterms:modified>
</cp:coreProperties>
</file>